
<file path=[Content_Types].xml><?xml version="1.0" encoding="utf-8"?>
<Types xmlns="http://schemas.openxmlformats.org/package/2006/content-types">
  <Default Extension="jpeg" ContentType="image/jpeg"/>
  <Default Extension="jpg" ContentType="image/jpeg"/>
  <Default Extension="m4a" ContentType="audio/mp4"/>
  <Default Extension="mp3" ContentType="audio/m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6" r:id="rId2"/>
    <p:sldId id="307" r:id="rId3"/>
    <p:sldId id="353" r:id="rId4"/>
    <p:sldId id="318" r:id="rId5"/>
    <p:sldId id="317" r:id="rId6"/>
    <p:sldId id="319" r:id="rId7"/>
    <p:sldId id="351" r:id="rId8"/>
    <p:sldId id="354" r:id="rId9"/>
    <p:sldId id="355" r:id="rId10"/>
    <p:sldId id="332" r:id="rId11"/>
    <p:sldId id="356" r:id="rId12"/>
    <p:sldId id="357" r:id="rId13"/>
    <p:sldId id="359" r:id="rId14"/>
    <p:sldId id="360" r:id="rId15"/>
    <p:sldId id="361" r:id="rId16"/>
    <p:sldId id="362" r:id="rId17"/>
    <p:sldId id="363" r:id="rId18"/>
    <p:sldId id="364" r:id="rId19"/>
    <p:sldId id="365" r:id="rId20"/>
    <p:sldId id="366" r:id="rId21"/>
    <p:sldId id="367" r:id="rId22"/>
    <p:sldId id="368" r:id="rId23"/>
    <p:sldId id="369" r:id="rId24"/>
    <p:sldId id="370" r:id="rId25"/>
    <p:sldId id="371" r:id="rId26"/>
    <p:sldId id="372" r:id="rId27"/>
    <p:sldId id="27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402" autoAdjust="0"/>
  </p:normalViewPr>
  <p:slideViewPr>
    <p:cSldViewPr>
      <p:cViewPr varScale="1">
        <p:scale>
          <a:sx n="64" d="100"/>
          <a:sy n="64" d="100"/>
        </p:scale>
        <p:origin x="1116" y="78"/>
      </p:cViewPr>
      <p:guideLst>
        <p:guide orient="horz" pos="2160"/>
        <p:guide pos="2880"/>
      </p:guideLst>
    </p:cSldViewPr>
  </p:slideViewPr>
  <p:outlineViewPr>
    <p:cViewPr>
      <p:scale>
        <a:sx n="33" d="100"/>
        <a:sy n="33" d="100"/>
      </p:scale>
      <p:origin x="0" y="-2704"/>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73" d="100"/>
          <a:sy n="73" d="100"/>
        </p:scale>
        <p:origin x="2990"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1B3B02-56D3-4591-B830-51E92E408C01}" type="datetimeFigureOut">
              <a:rPr lang="en-US" smtClean="0"/>
              <a:pPr/>
              <a:t>1/28/2024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A12502-2F79-4AA0-9ACC-A72EEC8E0DE0}" type="slidenum">
              <a:rPr lang="en-US" smtClean="0"/>
              <a:pPr/>
              <a:t>‹#›</a:t>
            </a:fld>
            <a:endParaRPr lang="en-US"/>
          </a:p>
        </p:txBody>
      </p:sp>
    </p:spTree>
    <p:extLst>
      <p:ext uri="{BB962C8B-B14F-4D97-AF65-F5344CB8AC3E}">
        <p14:creationId xmlns:p14="http://schemas.microsoft.com/office/powerpoint/2010/main" val="4269856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A12502-2F79-4AA0-9ACC-A72EEC8E0DE0}" type="slidenum">
              <a:rPr lang="en-US" smtClean="0"/>
              <a:pPr/>
              <a:t>1</a:t>
            </a:fld>
            <a:endParaRPr lang="en-US" dirty="0"/>
          </a:p>
        </p:txBody>
      </p:sp>
    </p:spTree>
    <p:extLst>
      <p:ext uri="{BB962C8B-B14F-4D97-AF65-F5344CB8AC3E}">
        <p14:creationId xmlns:p14="http://schemas.microsoft.com/office/powerpoint/2010/main" val="1494388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fr-FR" sz="1800"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Motif du changement :</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Clarté, cohérence et standardisation des termes utilisés.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  </a:t>
            </a:r>
          </a:p>
        </p:txBody>
      </p:sp>
      <p:sp>
        <p:nvSpPr>
          <p:cNvPr id="4" name="Slide Number Placeholder 3"/>
          <p:cNvSpPr>
            <a:spLocks noGrp="1"/>
          </p:cNvSpPr>
          <p:nvPr>
            <p:ph type="sldNum" sz="quarter" idx="10"/>
          </p:nvPr>
        </p:nvSpPr>
        <p:spPr/>
        <p:txBody>
          <a:bodyPr/>
          <a:lstStyle/>
          <a:p>
            <a:fld id="{1FA12502-2F79-4AA0-9ACC-A72EEC8E0DE0}" type="slidenum">
              <a:rPr lang="en-US" smtClean="0"/>
              <a:pPr/>
              <a:t>10</a:t>
            </a:fld>
            <a:endParaRPr lang="en-US"/>
          </a:p>
        </p:txBody>
      </p:sp>
    </p:spTree>
    <p:extLst>
      <p:ext uri="{BB962C8B-B14F-4D97-AF65-F5344CB8AC3E}">
        <p14:creationId xmlns:p14="http://schemas.microsoft.com/office/powerpoint/2010/main" val="10068030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fr-CA" sz="1200" kern="1200" dirty="0">
                <a:solidFill>
                  <a:schemeClr val="tx1"/>
                </a:solidFill>
                <a:effectLst/>
                <a:latin typeface="+mn-lt"/>
                <a:ea typeface="+mn-ea"/>
                <a:cs typeface="+mn-cs"/>
              </a:rPr>
              <a:t>Motif de changement : </a:t>
            </a:r>
            <a:r>
              <a:rPr lang="fr-FR"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Suppression du libellé supplémentaire (Pénalité…) qui n’est pas nécessaire puisque déjà couvert</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a:t>
            </a:r>
          </a:p>
          <a:p>
            <a:r>
              <a:rPr lang="en-US" dirty="0"/>
              <a:t>  </a:t>
            </a:r>
          </a:p>
        </p:txBody>
      </p:sp>
      <p:sp>
        <p:nvSpPr>
          <p:cNvPr id="4" name="Slide Number Placeholder 3"/>
          <p:cNvSpPr>
            <a:spLocks noGrp="1"/>
          </p:cNvSpPr>
          <p:nvPr>
            <p:ph type="sldNum" sz="quarter" idx="10"/>
          </p:nvPr>
        </p:nvSpPr>
        <p:spPr/>
        <p:txBody>
          <a:bodyPr/>
          <a:lstStyle/>
          <a:p>
            <a:fld id="{1FA12502-2F79-4AA0-9ACC-A72EEC8E0DE0}" type="slidenum">
              <a:rPr lang="en-US" smtClean="0"/>
              <a:pPr/>
              <a:t>11</a:t>
            </a:fld>
            <a:endParaRPr lang="en-US"/>
          </a:p>
        </p:txBody>
      </p:sp>
    </p:spTree>
    <p:extLst>
      <p:ext uri="{BB962C8B-B14F-4D97-AF65-F5344CB8AC3E}">
        <p14:creationId xmlns:p14="http://schemas.microsoft.com/office/powerpoint/2010/main" val="36291678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kern="1200" dirty="0">
                <a:solidFill>
                  <a:schemeClr val="tx1"/>
                </a:solidFill>
                <a:effectLst/>
                <a:latin typeface="+mn-lt"/>
                <a:ea typeface="+mn-ea"/>
                <a:cs typeface="+mn-cs"/>
              </a:rPr>
              <a:t>Motif de changement : </a:t>
            </a:r>
            <a:r>
              <a:rPr lang="fr-FR"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Retrait du mot « </a:t>
            </a:r>
            <a:r>
              <a:rPr lang="fr-FR" sz="1800" i="1"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botte</a:t>
            </a:r>
            <a:r>
              <a:rPr lang="fr-FR"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afin d’être cohérent avec les autres règlements et supprimer le conflit actuel</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1FA12502-2F79-4AA0-9ACC-A72EEC8E0DE0}" type="slidenum">
              <a:rPr lang="en-US" smtClean="0"/>
              <a:pPr/>
              <a:t>12</a:t>
            </a:fld>
            <a:endParaRPr lang="en-US"/>
          </a:p>
        </p:txBody>
      </p:sp>
    </p:spTree>
    <p:extLst>
      <p:ext uri="{BB962C8B-B14F-4D97-AF65-F5344CB8AC3E}">
        <p14:creationId xmlns:p14="http://schemas.microsoft.com/office/powerpoint/2010/main" val="511626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kern="1200" dirty="0">
                <a:solidFill>
                  <a:schemeClr val="tx1"/>
                </a:solidFill>
                <a:effectLst/>
                <a:latin typeface="+mn-lt"/>
                <a:ea typeface="+mn-ea"/>
                <a:cs typeface="+mn-cs"/>
              </a:rPr>
              <a:t>Motif de changement : </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Clarté et cohérence.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1FA12502-2F79-4AA0-9ACC-A72EEC8E0DE0}" type="slidenum">
              <a:rPr lang="en-US" smtClean="0"/>
              <a:pPr/>
              <a:t>13</a:t>
            </a:fld>
            <a:endParaRPr lang="en-US"/>
          </a:p>
        </p:txBody>
      </p:sp>
    </p:spTree>
    <p:extLst>
      <p:ext uri="{BB962C8B-B14F-4D97-AF65-F5344CB8AC3E}">
        <p14:creationId xmlns:p14="http://schemas.microsoft.com/office/powerpoint/2010/main" val="1888843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kern="1200" dirty="0">
                <a:solidFill>
                  <a:schemeClr val="tx1"/>
                </a:solidFill>
                <a:effectLst/>
                <a:latin typeface="+mn-lt"/>
                <a:ea typeface="+mn-ea"/>
                <a:cs typeface="+mn-cs"/>
              </a:rPr>
              <a:t>Motif de changement : </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Clarté et cohérence.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1FA12502-2F79-4AA0-9ACC-A72EEC8E0DE0}" type="slidenum">
              <a:rPr lang="en-US" smtClean="0"/>
              <a:pPr/>
              <a:t>14</a:t>
            </a:fld>
            <a:endParaRPr lang="en-US"/>
          </a:p>
        </p:txBody>
      </p:sp>
    </p:spTree>
    <p:extLst>
      <p:ext uri="{BB962C8B-B14F-4D97-AF65-F5344CB8AC3E}">
        <p14:creationId xmlns:p14="http://schemas.microsoft.com/office/powerpoint/2010/main" val="12563570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fr-CA" sz="1200" kern="1200" dirty="0">
                <a:solidFill>
                  <a:schemeClr val="tx1"/>
                </a:solidFill>
                <a:effectLst/>
                <a:latin typeface="+mn-lt"/>
                <a:ea typeface="+mn-ea"/>
                <a:cs typeface="+mn-cs"/>
              </a:rPr>
              <a:t>Motif de changement : </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Clarté (receveur de passe autorisé) et cohérence avec la version anglaise (« face </a:t>
            </a:r>
            <a:r>
              <a:rPr lang="fr-FR"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guarding</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1FA12502-2F79-4AA0-9ACC-A72EEC8E0DE0}" type="slidenum">
              <a:rPr lang="en-US" smtClean="0"/>
              <a:pPr/>
              <a:t>15</a:t>
            </a:fld>
            <a:endParaRPr lang="en-US"/>
          </a:p>
        </p:txBody>
      </p:sp>
    </p:spTree>
    <p:extLst>
      <p:ext uri="{BB962C8B-B14F-4D97-AF65-F5344CB8AC3E}">
        <p14:creationId xmlns:p14="http://schemas.microsoft.com/office/powerpoint/2010/main" val="42305849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fr-CA" sz="1200" kern="1200" dirty="0">
                <a:solidFill>
                  <a:schemeClr val="tx1"/>
                </a:solidFill>
                <a:effectLst/>
                <a:latin typeface="+mn-lt"/>
                <a:ea typeface="+mn-ea"/>
                <a:cs typeface="+mn-cs"/>
              </a:rPr>
              <a:t>Motif de changement : </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Clarté.</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1FA12502-2F79-4AA0-9ACC-A72EEC8E0DE0}" type="slidenum">
              <a:rPr lang="en-US" smtClean="0"/>
              <a:pPr/>
              <a:t>16</a:t>
            </a:fld>
            <a:endParaRPr lang="en-US"/>
          </a:p>
        </p:txBody>
      </p:sp>
    </p:spTree>
    <p:extLst>
      <p:ext uri="{BB962C8B-B14F-4D97-AF65-F5344CB8AC3E}">
        <p14:creationId xmlns:p14="http://schemas.microsoft.com/office/powerpoint/2010/main" val="35694345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fr-CA" sz="1200" kern="1200" dirty="0">
                <a:solidFill>
                  <a:schemeClr val="tx1"/>
                </a:solidFill>
                <a:effectLst/>
                <a:latin typeface="+mn-lt"/>
                <a:ea typeface="+mn-ea"/>
                <a:cs typeface="+mn-cs"/>
              </a:rPr>
              <a:t>Motif de changement : </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Clarté.</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1FA12502-2F79-4AA0-9ACC-A72EEC8E0DE0}" type="slidenum">
              <a:rPr lang="en-US" smtClean="0"/>
              <a:pPr/>
              <a:t>17</a:t>
            </a:fld>
            <a:endParaRPr lang="en-US"/>
          </a:p>
        </p:txBody>
      </p:sp>
    </p:spTree>
    <p:extLst>
      <p:ext uri="{BB962C8B-B14F-4D97-AF65-F5344CB8AC3E}">
        <p14:creationId xmlns:p14="http://schemas.microsoft.com/office/powerpoint/2010/main" val="28464037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fr-CA" sz="1200" kern="1200" dirty="0">
                <a:solidFill>
                  <a:schemeClr val="tx1"/>
                </a:solidFill>
                <a:effectLst/>
                <a:latin typeface="+mn-lt"/>
                <a:ea typeface="+mn-ea"/>
                <a:cs typeface="+mn-cs"/>
              </a:rPr>
              <a:t>Motif de changement : </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Clarté et cohérence.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1FA12502-2F79-4AA0-9ACC-A72EEC8E0DE0}" type="slidenum">
              <a:rPr lang="en-US" smtClean="0"/>
              <a:pPr/>
              <a:t>18</a:t>
            </a:fld>
            <a:endParaRPr lang="en-US"/>
          </a:p>
        </p:txBody>
      </p:sp>
    </p:spTree>
    <p:extLst>
      <p:ext uri="{BB962C8B-B14F-4D97-AF65-F5344CB8AC3E}">
        <p14:creationId xmlns:p14="http://schemas.microsoft.com/office/powerpoint/2010/main" val="728045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fr-CA" sz="1200" kern="1200" dirty="0">
                <a:solidFill>
                  <a:schemeClr val="tx1"/>
                </a:solidFill>
                <a:effectLst/>
                <a:latin typeface="+mn-lt"/>
                <a:ea typeface="+mn-ea"/>
                <a:cs typeface="+mn-cs"/>
              </a:rPr>
              <a:t>Motif de changement : </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Sécurité des joueurs.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1FA12502-2F79-4AA0-9ACC-A72EEC8E0DE0}" type="slidenum">
              <a:rPr lang="en-US" smtClean="0"/>
              <a:pPr/>
              <a:t>19</a:t>
            </a:fld>
            <a:endParaRPr lang="en-US"/>
          </a:p>
        </p:txBody>
      </p:sp>
    </p:spTree>
    <p:extLst>
      <p:ext uri="{BB962C8B-B14F-4D97-AF65-F5344CB8AC3E}">
        <p14:creationId xmlns:p14="http://schemas.microsoft.com/office/powerpoint/2010/main" val="138723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4704" y="4283968"/>
            <a:ext cx="5486400" cy="4114800"/>
          </a:xfrm>
        </p:spPr>
        <p:txBody>
          <a:bodyPr>
            <a:normAutofit/>
          </a:bodyPr>
          <a:lstStyle/>
          <a:p>
            <a:pPr marL="0" marR="0">
              <a:spcBef>
                <a:spcPts val="600"/>
              </a:spcBef>
              <a:spcAft>
                <a:spcPts val="0"/>
              </a:spcAft>
            </a:pPr>
            <a:r>
              <a:rPr lang="fr-CA" sz="18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Modification de la remarque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Motif du changement :</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Clarté et cohérence</a:t>
            </a:r>
            <a:endParaRPr lang="en-CA" dirty="0"/>
          </a:p>
        </p:txBody>
      </p:sp>
      <p:sp>
        <p:nvSpPr>
          <p:cNvPr id="4" name="Slide Number Placeholder 3"/>
          <p:cNvSpPr>
            <a:spLocks noGrp="1"/>
          </p:cNvSpPr>
          <p:nvPr>
            <p:ph type="sldNum" sz="quarter" idx="10"/>
          </p:nvPr>
        </p:nvSpPr>
        <p:spPr/>
        <p:txBody>
          <a:bodyPr/>
          <a:lstStyle/>
          <a:p>
            <a:fld id="{1FA12502-2F79-4AA0-9ACC-A72EEC8E0DE0}" type="slidenum">
              <a:rPr lang="en-US" smtClean="0"/>
              <a:pPr/>
              <a:t>2</a:t>
            </a:fld>
            <a:endParaRPr lang="en-US"/>
          </a:p>
        </p:txBody>
      </p:sp>
    </p:spTree>
    <p:extLst>
      <p:ext uri="{BB962C8B-B14F-4D97-AF65-F5344CB8AC3E}">
        <p14:creationId xmlns:p14="http://schemas.microsoft.com/office/powerpoint/2010/main" val="39229046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fr-CA" sz="1200" kern="1200" dirty="0">
                <a:solidFill>
                  <a:schemeClr val="tx1"/>
                </a:solidFill>
                <a:effectLst/>
                <a:latin typeface="+mn-lt"/>
                <a:ea typeface="+mn-ea"/>
                <a:cs typeface="+mn-cs"/>
              </a:rPr>
              <a:t>Motif de changement : </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Sécurité des joueurs.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1FA12502-2F79-4AA0-9ACC-A72EEC8E0DE0}" type="slidenum">
              <a:rPr lang="en-US" smtClean="0"/>
              <a:pPr/>
              <a:t>20</a:t>
            </a:fld>
            <a:endParaRPr lang="en-US"/>
          </a:p>
        </p:txBody>
      </p:sp>
    </p:spTree>
    <p:extLst>
      <p:ext uri="{BB962C8B-B14F-4D97-AF65-F5344CB8AC3E}">
        <p14:creationId xmlns:p14="http://schemas.microsoft.com/office/powerpoint/2010/main" val="4075760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fr-CA" sz="1200" kern="1200" dirty="0">
                <a:solidFill>
                  <a:schemeClr val="tx1"/>
                </a:solidFill>
                <a:effectLst/>
                <a:latin typeface="+mn-lt"/>
                <a:ea typeface="+mn-ea"/>
                <a:cs typeface="+mn-cs"/>
              </a:rPr>
              <a:t>Motif de changement : </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Sécurité des joueurs.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1FA12502-2F79-4AA0-9ACC-A72EEC8E0DE0}" type="slidenum">
              <a:rPr lang="en-US" smtClean="0"/>
              <a:pPr/>
              <a:t>21</a:t>
            </a:fld>
            <a:endParaRPr lang="en-US"/>
          </a:p>
        </p:txBody>
      </p:sp>
    </p:spTree>
    <p:extLst>
      <p:ext uri="{BB962C8B-B14F-4D97-AF65-F5344CB8AC3E}">
        <p14:creationId xmlns:p14="http://schemas.microsoft.com/office/powerpoint/2010/main" val="28017028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fr-CA" sz="1200" kern="1200" dirty="0">
                <a:solidFill>
                  <a:schemeClr val="tx1"/>
                </a:solidFill>
                <a:effectLst/>
                <a:latin typeface="+mn-lt"/>
                <a:ea typeface="+mn-ea"/>
                <a:cs typeface="+mn-cs"/>
              </a:rPr>
              <a:t>Motif de changement : </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Clarté</a:t>
            </a:r>
            <a:endParaRPr lang="en-US" dirty="0"/>
          </a:p>
        </p:txBody>
      </p:sp>
      <p:sp>
        <p:nvSpPr>
          <p:cNvPr id="4" name="Slide Number Placeholder 3"/>
          <p:cNvSpPr>
            <a:spLocks noGrp="1"/>
          </p:cNvSpPr>
          <p:nvPr>
            <p:ph type="sldNum" sz="quarter" idx="10"/>
          </p:nvPr>
        </p:nvSpPr>
        <p:spPr/>
        <p:txBody>
          <a:bodyPr/>
          <a:lstStyle/>
          <a:p>
            <a:fld id="{1FA12502-2F79-4AA0-9ACC-A72EEC8E0DE0}" type="slidenum">
              <a:rPr lang="en-US" smtClean="0"/>
              <a:pPr/>
              <a:t>22</a:t>
            </a:fld>
            <a:endParaRPr lang="en-US"/>
          </a:p>
        </p:txBody>
      </p:sp>
    </p:spTree>
    <p:extLst>
      <p:ext uri="{BB962C8B-B14F-4D97-AF65-F5344CB8AC3E}">
        <p14:creationId xmlns:p14="http://schemas.microsoft.com/office/powerpoint/2010/main" val="18984020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fr-CA" sz="1200" kern="1200" dirty="0">
                <a:solidFill>
                  <a:schemeClr val="tx1"/>
                </a:solidFill>
                <a:effectLst/>
                <a:latin typeface="+mn-lt"/>
                <a:ea typeface="+mn-ea"/>
                <a:cs typeface="+mn-cs"/>
              </a:rPr>
              <a:t>Motif de changement : </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Sécurité des joueurs.</a:t>
            </a:r>
            <a:endParaRPr lang="en-US" dirty="0"/>
          </a:p>
        </p:txBody>
      </p:sp>
      <p:sp>
        <p:nvSpPr>
          <p:cNvPr id="4" name="Slide Number Placeholder 3"/>
          <p:cNvSpPr>
            <a:spLocks noGrp="1"/>
          </p:cNvSpPr>
          <p:nvPr>
            <p:ph type="sldNum" sz="quarter" idx="10"/>
          </p:nvPr>
        </p:nvSpPr>
        <p:spPr/>
        <p:txBody>
          <a:bodyPr/>
          <a:lstStyle/>
          <a:p>
            <a:fld id="{1FA12502-2F79-4AA0-9ACC-A72EEC8E0DE0}" type="slidenum">
              <a:rPr lang="en-US" smtClean="0"/>
              <a:pPr/>
              <a:t>23</a:t>
            </a:fld>
            <a:endParaRPr lang="en-US"/>
          </a:p>
        </p:txBody>
      </p:sp>
    </p:spTree>
    <p:extLst>
      <p:ext uri="{BB962C8B-B14F-4D97-AF65-F5344CB8AC3E}">
        <p14:creationId xmlns:p14="http://schemas.microsoft.com/office/powerpoint/2010/main" val="7712222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fr-CA" sz="1200" kern="1200" dirty="0">
                <a:solidFill>
                  <a:schemeClr val="tx1"/>
                </a:solidFill>
                <a:effectLst/>
                <a:latin typeface="+mn-lt"/>
                <a:ea typeface="+mn-ea"/>
                <a:cs typeface="+mn-cs"/>
              </a:rPr>
              <a:t>Motif de changement : </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Sécurité des joueurs.</a:t>
            </a:r>
            <a:endParaRPr lang="en-US" dirty="0"/>
          </a:p>
        </p:txBody>
      </p:sp>
      <p:sp>
        <p:nvSpPr>
          <p:cNvPr id="4" name="Slide Number Placeholder 3"/>
          <p:cNvSpPr>
            <a:spLocks noGrp="1"/>
          </p:cNvSpPr>
          <p:nvPr>
            <p:ph type="sldNum" sz="quarter" idx="10"/>
          </p:nvPr>
        </p:nvSpPr>
        <p:spPr/>
        <p:txBody>
          <a:bodyPr/>
          <a:lstStyle/>
          <a:p>
            <a:fld id="{1FA12502-2F79-4AA0-9ACC-A72EEC8E0DE0}" type="slidenum">
              <a:rPr lang="en-US" smtClean="0"/>
              <a:pPr/>
              <a:t>24</a:t>
            </a:fld>
            <a:endParaRPr lang="en-US"/>
          </a:p>
        </p:txBody>
      </p:sp>
    </p:spTree>
    <p:extLst>
      <p:ext uri="{BB962C8B-B14F-4D97-AF65-F5344CB8AC3E}">
        <p14:creationId xmlns:p14="http://schemas.microsoft.com/office/powerpoint/2010/main" val="33725313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kern="1200" dirty="0">
                <a:solidFill>
                  <a:schemeClr val="tx1"/>
                </a:solidFill>
                <a:effectLst/>
                <a:latin typeface="+mn-lt"/>
                <a:ea typeface="+mn-ea"/>
                <a:cs typeface="+mn-cs"/>
              </a:rPr>
              <a:t>Motif de changement : </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Suppression de l’ancien paragraphe e) car ce sujet (</a:t>
            </a:r>
            <a:r>
              <a:rPr lang="fr-FR"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Ne pas porter l’équipement réglementaire</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est déjà couvert ailleurs dans le livre de règlements ce qui permet d’alléger le texte.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fld id="{1FA12502-2F79-4AA0-9ACC-A72EEC8E0DE0}" type="slidenum">
              <a:rPr lang="en-US" smtClean="0"/>
              <a:pPr/>
              <a:t>25</a:t>
            </a:fld>
            <a:endParaRPr lang="en-US"/>
          </a:p>
        </p:txBody>
      </p:sp>
    </p:spTree>
    <p:extLst>
      <p:ext uri="{BB962C8B-B14F-4D97-AF65-F5344CB8AC3E}">
        <p14:creationId xmlns:p14="http://schemas.microsoft.com/office/powerpoint/2010/main" val="12471151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kern="1200" dirty="0">
                <a:solidFill>
                  <a:schemeClr val="tx1"/>
                </a:solidFill>
                <a:effectLst/>
                <a:latin typeface="+mn-lt"/>
                <a:ea typeface="+mn-ea"/>
                <a:cs typeface="+mn-cs"/>
              </a:rPr>
              <a:t>Motif de changement : </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Clarté et cohérence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fld id="{1FA12502-2F79-4AA0-9ACC-A72EEC8E0DE0}" type="slidenum">
              <a:rPr lang="en-US" smtClean="0"/>
              <a:pPr/>
              <a:t>26</a:t>
            </a:fld>
            <a:endParaRPr lang="en-US"/>
          </a:p>
        </p:txBody>
      </p:sp>
    </p:spTree>
    <p:extLst>
      <p:ext uri="{BB962C8B-B14F-4D97-AF65-F5344CB8AC3E}">
        <p14:creationId xmlns:p14="http://schemas.microsoft.com/office/powerpoint/2010/main" val="18575585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A12502-2F79-4AA0-9ACC-A72EEC8E0DE0}" type="slidenum">
              <a:rPr lang="en-US" smtClean="0"/>
              <a:pPr/>
              <a:t>27</a:t>
            </a:fld>
            <a:endParaRPr lang="en-US"/>
          </a:p>
        </p:txBody>
      </p:sp>
    </p:spTree>
    <p:extLst>
      <p:ext uri="{BB962C8B-B14F-4D97-AF65-F5344CB8AC3E}">
        <p14:creationId xmlns:p14="http://schemas.microsoft.com/office/powerpoint/2010/main" val="1616106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4704" y="4283968"/>
            <a:ext cx="5486400" cy="4114800"/>
          </a:xfrm>
        </p:spPr>
        <p:txBody>
          <a:bodyPr>
            <a:normAutofit/>
          </a:bodyPr>
          <a:lstStyle/>
          <a:p>
            <a:pPr marL="0" marR="0">
              <a:spcBef>
                <a:spcPts val="0"/>
              </a:spcBef>
              <a:spcAft>
                <a:spcPts val="0"/>
              </a:spcAft>
            </a:pPr>
            <a:r>
              <a:rPr lang="fr-FR" sz="18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Ajouter nouvel article j)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fr-FR" sz="1800"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Motif du changement :</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Clarté et cohérence.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10"/>
          </p:nvPr>
        </p:nvSpPr>
        <p:spPr/>
        <p:txBody>
          <a:bodyPr/>
          <a:lstStyle/>
          <a:p>
            <a:fld id="{1FA12502-2F79-4AA0-9ACC-A72EEC8E0DE0}" type="slidenum">
              <a:rPr lang="en-US" smtClean="0"/>
              <a:pPr/>
              <a:t>3</a:t>
            </a:fld>
            <a:endParaRPr lang="en-US"/>
          </a:p>
        </p:txBody>
      </p:sp>
    </p:spTree>
    <p:extLst>
      <p:ext uri="{BB962C8B-B14F-4D97-AF65-F5344CB8AC3E}">
        <p14:creationId xmlns:p14="http://schemas.microsoft.com/office/powerpoint/2010/main" val="2721508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fr-CA" sz="1800"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Motif du changement :</a:t>
            </a:r>
            <a:r>
              <a:rPr lang="fr-C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Suppressions des exceptions 2 et 3 pour plus de cohérence et assurer une plus grande sécurité aux joueurs.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1FA12502-2F79-4AA0-9ACC-A72EEC8E0DE0}" type="slidenum">
              <a:rPr lang="en-US" smtClean="0"/>
              <a:pPr/>
              <a:t>4</a:t>
            </a:fld>
            <a:endParaRPr lang="en-US"/>
          </a:p>
        </p:txBody>
      </p:sp>
    </p:spTree>
    <p:extLst>
      <p:ext uri="{BB962C8B-B14F-4D97-AF65-F5344CB8AC3E}">
        <p14:creationId xmlns:p14="http://schemas.microsoft.com/office/powerpoint/2010/main" val="1920922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dirty="0">
                <a:solidFill>
                  <a:schemeClr val="tx1"/>
                </a:solidFill>
                <a:effectLst/>
                <a:latin typeface="+mn-lt"/>
                <a:ea typeface="+mn-ea"/>
                <a:cs typeface="+mn-cs"/>
              </a:rPr>
              <a:t>Motif de changement : </a:t>
            </a:r>
            <a:r>
              <a:rPr lang="fr-FR" sz="1800"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Clarté et cohérence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FA12502-2F79-4AA0-9ACC-A72EEC8E0DE0}" type="slidenum">
              <a:rPr lang="en-US" smtClean="0"/>
              <a:pPr/>
              <a:t>5</a:t>
            </a:fld>
            <a:endParaRPr lang="en-US"/>
          </a:p>
        </p:txBody>
      </p:sp>
    </p:spTree>
    <p:extLst>
      <p:ext uri="{BB962C8B-B14F-4D97-AF65-F5344CB8AC3E}">
        <p14:creationId xmlns:p14="http://schemas.microsoft.com/office/powerpoint/2010/main" val="1150892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kern="1200" dirty="0">
                <a:solidFill>
                  <a:schemeClr val="tx1"/>
                </a:solidFill>
                <a:effectLst/>
                <a:latin typeface="+mn-lt"/>
                <a:ea typeface="+mn-ea"/>
                <a:cs typeface="+mn-cs"/>
              </a:rPr>
              <a:t>Motif de changement : </a:t>
            </a:r>
            <a:r>
              <a:rPr lang="fr-CA" sz="1800"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Motif du changement :</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Cohérence avec ce qui est permis </a:t>
            </a:r>
            <a:r>
              <a:rPr lang="fr-C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à un receveur de passe.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FA12502-2F79-4AA0-9ACC-A72EEC8E0DE0}" type="slidenum">
              <a:rPr lang="en-US" smtClean="0"/>
              <a:pPr/>
              <a:t>6</a:t>
            </a:fld>
            <a:endParaRPr lang="en-US"/>
          </a:p>
        </p:txBody>
      </p:sp>
    </p:spTree>
    <p:extLst>
      <p:ext uri="{BB962C8B-B14F-4D97-AF65-F5344CB8AC3E}">
        <p14:creationId xmlns:p14="http://schemas.microsoft.com/office/powerpoint/2010/main" val="1658553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fr-FR" sz="1800"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Motif du changement :</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Clarté et cohérence.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fr-CA"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FA12502-2F79-4AA0-9ACC-A72EEC8E0DE0}" type="slidenum">
              <a:rPr lang="en-US" smtClean="0"/>
              <a:pPr/>
              <a:t>7</a:t>
            </a:fld>
            <a:endParaRPr lang="en-US"/>
          </a:p>
        </p:txBody>
      </p:sp>
    </p:spTree>
    <p:extLst>
      <p:ext uri="{BB962C8B-B14F-4D97-AF65-F5344CB8AC3E}">
        <p14:creationId xmlns:p14="http://schemas.microsoft.com/office/powerpoint/2010/main" val="1852549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fr-FR" sz="1800"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Motif du changement :</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Clarté et cohérence.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CA"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FA12502-2F79-4AA0-9ACC-A72EEC8E0DE0}" type="slidenum">
              <a:rPr lang="en-US" smtClean="0"/>
              <a:pPr/>
              <a:t>8</a:t>
            </a:fld>
            <a:endParaRPr lang="en-US"/>
          </a:p>
        </p:txBody>
      </p:sp>
    </p:spTree>
    <p:extLst>
      <p:ext uri="{BB962C8B-B14F-4D97-AF65-F5344CB8AC3E}">
        <p14:creationId xmlns:p14="http://schemas.microsoft.com/office/powerpoint/2010/main" val="158581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fr-CA"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fr-FR" sz="1800"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Motif du changement :</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Clarté et cohérence</a:t>
            </a:r>
            <a:r>
              <a:rPr lang="fr-CA"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FA12502-2F79-4AA0-9ACC-A72EEC8E0DE0}" type="slidenum">
              <a:rPr lang="en-US" smtClean="0"/>
              <a:pPr/>
              <a:t>9</a:t>
            </a:fld>
            <a:endParaRPr lang="en-US"/>
          </a:p>
        </p:txBody>
      </p:sp>
    </p:spTree>
    <p:extLst>
      <p:ext uri="{BB962C8B-B14F-4D97-AF65-F5344CB8AC3E}">
        <p14:creationId xmlns:p14="http://schemas.microsoft.com/office/powerpoint/2010/main" val="35177657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a:t>All Rights Reserved.   Football Canada 2018</a:t>
            </a:r>
            <a:endParaRPr lang="en-C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0042957-8677-42F1-AB52-240DF3FBB8A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endParaRPr lang="en-CA"/>
          </a:p>
        </p:txBody>
      </p:sp>
      <p:sp>
        <p:nvSpPr>
          <p:cNvPr id="6" name="Footer Placeholder 5"/>
          <p:cNvSpPr>
            <a:spLocks noGrp="1"/>
          </p:cNvSpPr>
          <p:nvPr>
            <p:ph type="ftr" sz="quarter" idx="11"/>
          </p:nvPr>
        </p:nvSpPr>
        <p:spPr/>
        <p:txBody>
          <a:bodyPr/>
          <a:lstStyle/>
          <a:p>
            <a:r>
              <a:rPr lang="en-US"/>
              <a:t>All Rights Reserved.   Football Canada 2018</a:t>
            </a:r>
            <a:endParaRPr lang="en-CA"/>
          </a:p>
        </p:txBody>
      </p:sp>
      <p:sp>
        <p:nvSpPr>
          <p:cNvPr id="7" name="Slide Number Placeholder 6"/>
          <p:cNvSpPr>
            <a:spLocks noGrp="1"/>
          </p:cNvSpPr>
          <p:nvPr>
            <p:ph type="sldNum" sz="quarter" idx="12"/>
          </p:nvPr>
        </p:nvSpPr>
        <p:spPr/>
        <p:txBody>
          <a:bodyPr/>
          <a:lstStyle/>
          <a:p>
            <a:fld id="{30042957-8677-42F1-AB52-240DF3FBB8AE}"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a:t>All Rights Reserved.   Football Canada 2018</a:t>
            </a:r>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0042957-8677-42F1-AB52-240DF3FBB8AE}" type="slidenum">
              <a:rPr lang="en-CA" smtClean="0"/>
              <a:pPr/>
              <a:t>‹#›</a:t>
            </a:fld>
            <a:endParaRPr lang="en-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US"/>
              <a:t>All Rights Reserved.   Football Canada 2018</a:t>
            </a:r>
            <a:endParaRPr lang="en-CA"/>
          </a:p>
        </p:txBody>
      </p:sp>
      <p:sp>
        <p:nvSpPr>
          <p:cNvPr id="6" name="Slide Number Placeholder 5"/>
          <p:cNvSpPr>
            <a:spLocks noGrp="1"/>
          </p:cNvSpPr>
          <p:nvPr>
            <p:ph type="sldNum" sz="quarter" idx="12"/>
          </p:nvPr>
        </p:nvSpPr>
        <p:spPr/>
        <p:txBody>
          <a:bodyPr/>
          <a:lstStyle/>
          <a:p>
            <a:fld id="{30042957-8677-42F1-AB52-240DF3FBB8AE}" type="slidenum">
              <a:rPr lang="en-CA" smtClean="0"/>
              <a:pPr/>
              <a:t>‹#›</a:t>
            </a:fld>
            <a:endParaRPr lang="en-C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US"/>
              <a:t>All Rights Reserved.   Football Canada 2018</a:t>
            </a:r>
            <a:endParaRPr lang="en-CA"/>
          </a:p>
        </p:txBody>
      </p:sp>
      <p:sp>
        <p:nvSpPr>
          <p:cNvPr id="6" name="Slide Number Placeholder 5"/>
          <p:cNvSpPr>
            <a:spLocks noGrp="1"/>
          </p:cNvSpPr>
          <p:nvPr>
            <p:ph type="sldNum" sz="quarter" idx="12"/>
          </p:nvPr>
        </p:nvSpPr>
        <p:spPr/>
        <p:txBody>
          <a:bodyPr/>
          <a:lstStyle/>
          <a:p>
            <a:fld id="{30042957-8677-42F1-AB52-240DF3FBB8A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b">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CA" dirty="0"/>
          </a:p>
        </p:txBody>
      </p:sp>
      <p:sp>
        <p:nvSpPr>
          <p:cNvPr id="5" name="Footer Placeholder 4"/>
          <p:cNvSpPr>
            <a:spLocks noGrp="1"/>
          </p:cNvSpPr>
          <p:nvPr>
            <p:ph type="ftr" sz="quarter" idx="11"/>
          </p:nvPr>
        </p:nvSpPr>
        <p:spPr/>
        <p:txBody>
          <a:bodyPr/>
          <a:lstStyle/>
          <a:p>
            <a:r>
              <a:rPr lang="en-US"/>
              <a:t>All Rights Reserved.   Football Canada 2018</a:t>
            </a:r>
            <a:endParaRPr lang="en-CA" dirty="0"/>
          </a:p>
        </p:txBody>
      </p:sp>
      <p:sp>
        <p:nvSpPr>
          <p:cNvPr id="6" name="Slide Number Placeholder 5"/>
          <p:cNvSpPr>
            <a:spLocks noGrp="1"/>
          </p:cNvSpPr>
          <p:nvPr>
            <p:ph type="sldNum" sz="quarter" idx="12"/>
          </p:nvPr>
        </p:nvSpPr>
        <p:spPr/>
        <p:txBody>
          <a:bodyPr/>
          <a:lstStyle/>
          <a:p>
            <a:fld id="{30042957-8677-42F1-AB52-240DF3FBB8AE}" type="slidenum">
              <a:rPr lang="en-CA" smtClean="0"/>
              <a:pPr/>
              <a:t>‹#›</a:t>
            </a:fld>
            <a:endParaRPr lang="en-CA"/>
          </a:p>
        </p:txBody>
      </p:sp>
      <p:sp>
        <p:nvSpPr>
          <p:cNvPr id="7" name="Title 6"/>
          <p:cNvSpPr>
            <a:spLocks noGrp="1"/>
          </p:cNvSpPr>
          <p:nvPr>
            <p:ph type="title"/>
          </p:nvPr>
        </p:nvSpPr>
        <p:spPr/>
        <p:txBody>
          <a:bodyPr rtlCol="0"/>
          <a:lstStyle/>
          <a:p>
            <a:r>
              <a:rPr kumimoji="0" lang="en-US" dirty="0"/>
              <a:t>Click to edit Master title style</a:t>
            </a:r>
          </a:p>
        </p:txBody>
      </p:sp>
      <p:sp>
        <p:nvSpPr>
          <p:cNvPr id="9" name="Picture Placeholder 8"/>
          <p:cNvSpPr>
            <a:spLocks noGrp="1"/>
          </p:cNvSpPr>
          <p:nvPr>
            <p:ph type="pic" sz="quarter" idx="13"/>
          </p:nvPr>
        </p:nvSpPr>
        <p:spPr>
          <a:xfrm>
            <a:off x="7452320" y="0"/>
            <a:ext cx="1691680" cy="981075"/>
          </a:xfrm>
        </p:spPr>
        <p:txBody>
          <a:bodyPr/>
          <a:lstStyle/>
          <a:p>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400" y="44623"/>
            <a:ext cx="883086" cy="89295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fb">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CA" dirty="0"/>
          </a:p>
        </p:txBody>
      </p:sp>
      <p:sp>
        <p:nvSpPr>
          <p:cNvPr id="5" name="Footer Placeholder 4"/>
          <p:cNvSpPr>
            <a:spLocks noGrp="1"/>
          </p:cNvSpPr>
          <p:nvPr>
            <p:ph type="ftr" sz="quarter" idx="11"/>
          </p:nvPr>
        </p:nvSpPr>
        <p:spPr/>
        <p:txBody>
          <a:bodyPr/>
          <a:lstStyle/>
          <a:p>
            <a:r>
              <a:rPr lang="en-US"/>
              <a:t>All Rights Reserved.   Football Canada 2018</a:t>
            </a:r>
            <a:endParaRPr lang="en-CA" dirty="0"/>
          </a:p>
        </p:txBody>
      </p:sp>
      <p:sp>
        <p:nvSpPr>
          <p:cNvPr id="6" name="Slide Number Placeholder 5"/>
          <p:cNvSpPr>
            <a:spLocks noGrp="1"/>
          </p:cNvSpPr>
          <p:nvPr>
            <p:ph type="sldNum" sz="quarter" idx="12"/>
          </p:nvPr>
        </p:nvSpPr>
        <p:spPr/>
        <p:txBody>
          <a:bodyPr/>
          <a:lstStyle/>
          <a:p>
            <a:fld id="{30042957-8677-42F1-AB52-240DF3FBB8AE}" type="slidenum">
              <a:rPr lang="en-CA" smtClean="0"/>
              <a:pPr/>
              <a:t>‹#›</a:t>
            </a:fld>
            <a:endParaRPr lang="en-CA"/>
          </a:p>
        </p:txBody>
      </p:sp>
      <p:sp>
        <p:nvSpPr>
          <p:cNvPr id="7" name="Title 6"/>
          <p:cNvSpPr>
            <a:spLocks noGrp="1"/>
          </p:cNvSpPr>
          <p:nvPr>
            <p:ph type="title"/>
          </p:nvPr>
        </p:nvSpPr>
        <p:spPr/>
        <p:txBody>
          <a:bodyPr rtlCol="0"/>
          <a:lstStyle/>
          <a:p>
            <a:r>
              <a:rPr kumimoji="0" lang="en-US" dirty="0"/>
              <a:t>Click to edit Master title style</a:t>
            </a:r>
          </a:p>
        </p:txBody>
      </p:sp>
      <p:sp>
        <p:nvSpPr>
          <p:cNvPr id="9" name="Picture Placeholder 8"/>
          <p:cNvSpPr>
            <a:spLocks noGrp="1"/>
          </p:cNvSpPr>
          <p:nvPr>
            <p:ph type="pic" sz="quarter" idx="13"/>
          </p:nvPr>
        </p:nvSpPr>
        <p:spPr>
          <a:xfrm>
            <a:off x="7452320" y="0"/>
            <a:ext cx="1691680" cy="981075"/>
          </a:xfrm>
        </p:spPr>
        <p:txBody>
          <a:bodyPr/>
          <a:lstStyle/>
          <a:p>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400" y="44623"/>
            <a:ext cx="883086" cy="892953"/>
          </a:xfrm>
          <a:prstGeom prst="rect">
            <a:avLst/>
          </a:prstGeom>
        </p:spPr>
      </p:pic>
    </p:spTree>
    <p:extLst>
      <p:ext uri="{BB962C8B-B14F-4D97-AF65-F5344CB8AC3E}">
        <p14:creationId xmlns:p14="http://schemas.microsoft.com/office/powerpoint/2010/main" val="2096648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CA"/>
          </a:p>
        </p:txBody>
      </p:sp>
      <p:sp>
        <p:nvSpPr>
          <p:cNvPr id="4" name="Footer Placeholder 3"/>
          <p:cNvSpPr>
            <a:spLocks noGrp="1"/>
          </p:cNvSpPr>
          <p:nvPr>
            <p:ph type="ftr" sz="quarter" idx="11"/>
          </p:nvPr>
        </p:nvSpPr>
        <p:spPr/>
        <p:txBody>
          <a:bodyPr/>
          <a:lstStyle/>
          <a:p>
            <a:r>
              <a:rPr lang="en-US"/>
              <a:t>All Rights Reserved.   Football Canada 2018</a:t>
            </a:r>
            <a:endParaRPr lang="en-CA"/>
          </a:p>
        </p:txBody>
      </p:sp>
      <p:sp>
        <p:nvSpPr>
          <p:cNvPr id="5" name="Slide Number Placeholder 4"/>
          <p:cNvSpPr>
            <a:spLocks noGrp="1"/>
          </p:cNvSpPr>
          <p:nvPr>
            <p:ph type="sldNum" sz="quarter" idx="12"/>
          </p:nvPr>
        </p:nvSpPr>
        <p:spPr/>
        <p:txBody>
          <a:bodyPr/>
          <a:lstStyle/>
          <a:p>
            <a:fld id="{30042957-8677-42F1-AB52-240DF3FBB8A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US"/>
              <a:t>All Rights Reserved.   Football Canada 2018</a:t>
            </a:r>
            <a:endParaRPr lang="en-CA"/>
          </a:p>
        </p:txBody>
      </p:sp>
      <p:sp>
        <p:nvSpPr>
          <p:cNvPr id="6" name="Slide Number Placeholder 5"/>
          <p:cNvSpPr>
            <a:spLocks noGrp="1"/>
          </p:cNvSpPr>
          <p:nvPr>
            <p:ph type="sldNum" sz="quarter" idx="12"/>
          </p:nvPr>
        </p:nvSpPr>
        <p:spPr/>
        <p:txBody>
          <a:bodyPr/>
          <a:lstStyle/>
          <a:p>
            <a:fld id="{30042957-8677-42F1-AB52-240DF3FBB8AE}" type="slidenum">
              <a:rPr lang="en-CA" smtClean="0"/>
              <a:pPr/>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US"/>
              <a:t>All Rights Reserved.   Football Canada 2018</a:t>
            </a:r>
            <a:endParaRPr lang="en-CA"/>
          </a:p>
        </p:txBody>
      </p:sp>
      <p:sp>
        <p:nvSpPr>
          <p:cNvPr id="7" name="Slide Number Placeholder 6"/>
          <p:cNvSpPr>
            <a:spLocks noGrp="1"/>
          </p:cNvSpPr>
          <p:nvPr>
            <p:ph type="sldNum" sz="quarter" idx="12"/>
          </p:nvPr>
        </p:nvSpPr>
        <p:spPr/>
        <p:txBody>
          <a:bodyPr/>
          <a:lstStyle/>
          <a:p>
            <a:fld id="{30042957-8677-42F1-AB52-240DF3FBB8AE}" type="slidenum">
              <a:rPr lang="en-CA" smtClean="0"/>
              <a:pPr/>
              <a:t>‹#›</a:t>
            </a:fld>
            <a:endParaRPr lang="en-CA"/>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endParaRPr lang="en-CA"/>
          </a:p>
        </p:txBody>
      </p:sp>
      <p:sp>
        <p:nvSpPr>
          <p:cNvPr id="8" name="Footer Placeholder 7"/>
          <p:cNvSpPr>
            <a:spLocks noGrp="1"/>
          </p:cNvSpPr>
          <p:nvPr>
            <p:ph type="ftr" sz="quarter" idx="11"/>
          </p:nvPr>
        </p:nvSpPr>
        <p:spPr/>
        <p:txBody>
          <a:bodyPr/>
          <a:lstStyle/>
          <a:p>
            <a:r>
              <a:rPr lang="en-US"/>
              <a:t>All Rights Reserved.   Football Canada 2018</a:t>
            </a:r>
            <a:endParaRPr lang="en-CA"/>
          </a:p>
        </p:txBody>
      </p:sp>
      <p:sp>
        <p:nvSpPr>
          <p:cNvPr id="9" name="Slide Number Placeholder 8"/>
          <p:cNvSpPr>
            <a:spLocks noGrp="1"/>
          </p:cNvSpPr>
          <p:nvPr>
            <p:ph type="sldNum" sz="quarter" idx="12"/>
          </p:nvPr>
        </p:nvSpPr>
        <p:spPr/>
        <p:txBody>
          <a:bodyPr/>
          <a:lstStyle/>
          <a:p>
            <a:fld id="{30042957-8677-42F1-AB52-240DF3FBB8AE}"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CA"/>
          </a:p>
        </p:txBody>
      </p:sp>
      <p:sp>
        <p:nvSpPr>
          <p:cNvPr id="4" name="Footer Placeholder 3"/>
          <p:cNvSpPr>
            <a:spLocks noGrp="1"/>
          </p:cNvSpPr>
          <p:nvPr>
            <p:ph type="ftr" sz="quarter" idx="11"/>
          </p:nvPr>
        </p:nvSpPr>
        <p:spPr/>
        <p:txBody>
          <a:bodyPr/>
          <a:lstStyle/>
          <a:p>
            <a:r>
              <a:rPr lang="en-US"/>
              <a:t>All Rights Reserved.   Football Canada 2018</a:t>
            </a:r>
            <a:endParaRPr lang="en-CA"/>
          </a:p>
        </p:txBody>
      </p:sp>
      <p:sp>
        <p:nvSpPr>
          <p:cNvPr id="5" name="Slide Number Placeholder 4"/>
          <p:cNvSpPr>
            <a:spLocks noGrp="1"/>
          </p:cNvSpPr>
          <p:nvPr>
            <p:ph type="sldNum" sz="quarter" idx="12"/>
          </p:nvPr>
        </p:nvSpPr>
        <p:spPr/>
        <p:txBody>
          <a:bodyPr/>
          <a:lstStyle/>
          <a:p>
            <a:fld id="{30042957-8677-42F1-AB52-240DF3FBB8AE}" type="slidenum">
              <a:rPr lang="en-CA" smtClean="0"/>
              <a:pPr/>
              <a:t>‹#›</a:t>
            </a:fld>
            <a:endParaRPr lang="en-CA"/>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CA"/>
          </a:p>
        </p:txBody>
      </p:sp>
      <p:sp>
        <p:nvSpPr>
          <p:cNvPr id="3" name="Footer Placeholder 2"/>
          <p:cNvSpPr>
            <a:spLocks noGrp="1"/>
          </p:cNvSpPr>
          <p:nvPr>
            <p:ph type="ftr" sz="quarter" idx="11"/>
          </p:nvPr>
        </p:nvSpPr>
        <p:spPr/>
        <p:txBody>
          <a:bodyPr/>
          <a:lstStyle/>
          <a:p>
            <a:r>
              <a:rPr lang="en-US"/>
              <a:t>All Rights Reserved.   Football Canada 2018</a:t>
            </a:r>
            <a:endParaRPr lang="en-CA"/>
          </a:p>
        </p:txBody>
      </p:sp>
      <p:sp>
        <p:nvSpPr>
          <p:cNvPr id="4" name="Slide Number Placeholder 3"/>
          <p:cNvSpPr>
            <a:spLocks noGrp="1"/>
          </p:cNvSpPr>
          <p:nvPr>
            <p:ph type="sldNum" sz="quarter" idx="12"/>
          </p:nvPr>
        </p:nvSpPr>
        <p:spPr/>
        <p:txBody>
          <a:bodyPr/>
          <a:lstStyle/>
          <a:p>
            <a:fld id="{30042957-8677-42F1-AB52-240DF3FBB8A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5"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a:t>All Rights Reserved.   Football Canada 2018</a:t>
            </a:r>
            <a:endParaRPr lang="en-C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0042957-8677-42F1-AB52-240DF3FBB8AE}"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4.mp3"/><Relationship Id="rId1" Type="http://schemas.microsoft.com/office/2007/relationships/media" Target="../media/media4.mp3"/><Relationship Id="rId5" Type="http://schemas.openxmlformats.org/officeDocument/2006/relationships/image" Target="../media/image4.png"/><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6.mp3"/><Relationship Id="rId1" Type="http://schemas.microsoft.com/office/2007/relationships/media" Target="../media/media6.mp3"/><Relationship Id="rId5" Type="http://schemas.openxmlformats.org/officeDocument/2006/relationships/image" Target="../media/image4.png"/><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4.mp3"/><Relationship Id="rId1" Type="http://schemas.microsoft.com/office/2007/relationships/media" Target="../media/media4.mp3"/><Relationship Id="rId5" Type="http://schemas.openxmlformats.org/officeDocument/2006/relationships/image" Target="../media/image4.png"/><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7.mp3"/><Relationship Id="rId1" Type="http://schemas.microsoft.com/office/2007/relationships/media" Target="../media/media7.mp3"/><Relationship Id="rId5" Type="http://schemas.openxmlformats.org/officeDocument/2006/relationships/image" Target="../media/image4.png"/><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8.mp3"/><Relationship Id="rId1" Type="http://schemas.microsoft.com/office/2007/relationships/media" Target="../media/media8.mp3"/><Relationship Id="rId5" Type="http://schemas.openxmlformats.org/officeDocument/2006/relationships/image" Target="../media/image4.png"/><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4.mp3"/><Relationship Id="rId1" Type="http://schemas.microsoft.com/office/2007/relationships/media" Target="../media/media4.mp3"/><Relationship Id="rId5" Type="http://schemas.openxmlformats.org/officeDocument/2006/relationships/image" Target="../media/image4.png"/><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9.mp3"/><Relationship Id="rId1" Type="http://schemas.microsoft.com/office/2007/relationships/media" Target="../media/media9.mp3"/><Relationship Id="rId5" Type="http://schemas.openxmlformats.org/officeDocument/2006/relationships/image" Target="../media/image4.png"/><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8.mp3"/><Relationship Id="rId1" Type="http://schemas.microsoft.com/office/2007/relationships/media" Target="../media/media8.mp3"/><Relationship Id="rId5" Type="http://schemas.openxmlformats.org/officeDocument/2006/relationships/image" Target="../media/image4.png"/><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4.mp3"/><Relationship Id="rId1" Type="http://schemas.microsoft.com/office/2007/relationships/media" Target="../media/media4.mp3"/><Relationship Id="rId5" Type="http://schemas.openxmlformats.org/officeDocument/2006/relationships/image" Target="../media/image4.png"/><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0.mp3"/><Relationship Id="rId1" Type="http://schemas.microsoft.com/office/2007/relationships/media" Target="../media/media10.mp3"/><Relationship Id="rId5" Type="http://schemas.openxmlformats.org/officeDocument/2006/relationships/image" Target="../media/image4.png"/><Relationship Id="rId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5" Type="http://schemas.openxmlformats.org/officeDocument/2006/relationships/image" Target="../media/image4.png"/><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1.mp3"/><Relationship Id="rId1" Type="http://schemas.microsoft.com/office/2007/relationships/media" Target="../media/media11.mp3"/><Relationship Id="rId5" Type="http://schemas.openxmlformats.org/officeDocument/2006/relationships/image" Target="../media/image4.png"/><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2.mp3"/><Relationship Id="rId1" Type="http://schemas.microsoft.com/office/2007/relationships/media" Target="../media/media12.mp3"/><Relationship Id="rId5" Type="http://schemas.openxmlformats.org/officeDocument/2006/relationships/image" Target="../media/image4.png"/><Relationship Id="rId4"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4.mp3"/><Relationship Id="rId1" Type="http://schemas.microsoft.com/office/2007/relationships/media" Target="../media/media4.mp3"/><Relationship Id="rId5" Type="http://schemas.openxmlformats.org/officeDocument/2006/relationships/image" Target="../media/image4.png"/><Relationship Id="rId4"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4.mp3"/><Relationship Id="rId1" Type="http://schemas.microsoft.com/office/2007/relationships/media" Target="../media/media4.mp3"/><Relationship Id="rId5" Type="http://schemas.openxmlformats.org/officeDocument/2006/relationships/image" Target="../media/image4.png"/><Relationship Id="rId4"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3.mp3"/><Relationship Id="rId1" Type="http://schemas.microsoft.com/office/2007/relationships/media" Target="../media/media13.mp3"/><Relationship Id="rId5" Type="http://schemas.openxmlformats.org/officeDocument/2006/relationships/image" Target="../media/image4.png"/><Relationship Id="rId4"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6.mp3"/><Relationship Id="rId1" Type="http://schemas.microsoft.com/office/2007/relationships/media" Target="../media/media6.mp3"/><Relationship Id="rId5" Type="http://schemas.openxmlformats.org/officeDocument/2006/relationships/image" Target="../media/image4.png"/><Relationship Id="rId4"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4.mp3"/><Relationship Id="rId1" Type="http://schemas.microsoft.com/office/2007/relationships/media" Target="../media/media14.mp3"/><Relationship Id="rId5" Type="http://schemas.openxmlformats.org/officeDocument/2006/relationships/image" Target="../media/image4.png"/><Relationship Id="rId4"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5.m4a"/><Relationship Id="rId1" Type="http://schemas.microsoft.com/office/2007/relationships/media" Target="../media/media15.m4a"/><Relationship Id="rId5" Type="http://schemas.openxmlformats.org/officeDocument/2006/relationships/image" Target="../media/image4.png"/><Relationship Id="rId4"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5" Type="http://schemas.openxmlformats.org/officeDocument/2006/relationships/image" Target="../media/image4.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2.mp3"/><Relationship Id="rId1" Type="http://schemas.microsoft.com/office/2007/relationships/media" Target="../media/media2.mp3"/><Relationship Id="rId5" Type="http://schemas.openxmlformats.org/officeDocument/2006/relationships/image" Target="../media/image4.png"/><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5" Type="http://schemas.openxmlformats.org/officeDocument/2006/relationships/image" Target="../media/image4.png"/><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3.mp3"/><Relationship Id="rId1" Type="http://schemas.microsoft.com/office/2007/relationships/media" Target="../media/media3.mp3"/><Relationship Id="rId5" Type="http://schemas.openxmlformats.org/officeDocument/2006/relationships/image" Target="../media/image4.png"/><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5" Type="http://schemas.openxmlformats.org/officeDocument/2006/relationships/image" Target="../media/image4.png"/><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4.mp3"/><Relationship Id="rId1" Type="http://schemas.microsoft.com/office/2007/relationships/media" Target="../media/media4.mp3"/><Relationship Id="rId5" Type="http://schemas.openxmlformats.org/officeDocument/2006/relationships/image" Target="../media/image4.png"/><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5.mp3"/><Relationship Id="rId1" Type="http://schemas.microsoft.com/office/2007/relationships/media" Target="../media/media5.mp3"/><Relationship Id="rId5" Type="http://schemas.openxmlformats.org/officeDocument/2006/relationships/image" Target="../media/image4.png"/><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620688"/>
            <a:ext cx="9144000" cy="796950"/>
          </a:xfrm>
        </p:spPr>
        <p:txBody>
          <a:bodyPr>
            <a:normAutofit fontScale="90000"/>
          </a:bodyPr>
          <a:lstStyle/>
          <a:p>
            <a:pPr algn="ctr"/>
            <a:r>
              <a:rPr lang="fr-FR" sz="4400" dirty="0"/>
              <a:t>CHANGEMENTS AUX RÈGLEMENTS DU FOOTBALL AVEC </a:t>
            </a:r>
            <a:r>
              <a:rPr lang="fr-FR" sz="4400"/>
              <a:t>CONTACTS 2021</a:t>
            </a:r>
            <a:endParaRPr lang="en-CA" sz="4400" dirty="0"/>
          </a:p>
        </p:txBody>
      </p:sp>
      <p:pic>
        <p:nvPicPr>
          <p:cNvPr id="6" name="Content Placeholder 5"/>
          <p:cNvPicPr>
            <a:picLocks noGrp="1"/>
          </p:cNvPicPr>
          <p:nvPr>
            <p:ph idx="4294967295"/>
          </p:nvPr>
        </p:nvPicPr>
        <p:blipFill>
          <a:blip r:embed="rId3">
            <a:extLst>
              <a:ext uri="{28A0092B-C50C-407E-A947-70E740481C1C}">
                <a14:useLocalDpi xmlns:a14="http://schemas.microsoft.com/office/drawing/2010/main" val="0"/>
              </a:ext>
            </a:extLst>
          </a:blip>
          <a:stretch>
            <a:fillRect/>
          </a:stretch>
        </p:blipFill>
        <p:spPr bwMode="auto">
          <a:xfrm>
            <a:off x="2620470" y="2132856"/>
            <a:ext cx="3903060" cy="3898676"/>
          </a:xfrm>
          <a:prstGeom prst="rect">
            <a:avLst/>
          </a:prstGeom>
          <a:noFill/>
          <a:ln w="9525">
            <a:noFill/>
            <a:miter lim="800000"/>
            <a:headEnd/>
            <a:tailEnd/>
          </a:ln>
        </p:spPr>
      </p:pic>
      <p:sp>
        <p:nvSpPr>
          <p:cNvPr id="5" name="Footer Placeholder 4"/>
          <p:cNvSpPr>
            <a:spLocks noGrp="1"/>
          </p:cNvSpPr>
          <p:nvPr>
            <p:ph type="ftr" sz="quarter" idx="11"/>
          </p:nvPr>
        </p:nvSpPr>
        <p:spPr>
          <a:xfrm>
            <a:off x="4380072" y="6407944"/>
            <a:ext cx="3432288" cy="365125"/>
          </a:xfrm>
        </p:spPr>
        <p:txBody>
          <a:bodyPr/>
          <a:lstStyle/>
          <a:p>
            <a:r>
              <a:rPr lang="en-US" dirty="0"/>
              <a:t>All Rights Reserved.   Football Canada 2021</a:t>
            </a:r>
            <a:endParaRPr lang="en-CA" dirty="0"/>
          </a:p>
        </p:txBody>
      </p:sp>
    </p:spTree>
    <p:extLst>
      <p:ext uri="{BB962C8B-B14F-4D97-AF65-F5344CB8AC3E}">
        <p14:creationId xmlns:p14="http://schemas.microsoft.com/office/powerpoint/2010/main" val="2951687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169090"/>
          </a:xfrm>
        </p:spPr>
        <p:txBody>
          <a:bodyPr>
            <a:normAutofit/>
          </a:bodyPr>
          <a:lstStyle/>
          <a:p>
            <a:pPr marL="0" marR="0" indent="0">
              <a:spcBef>
                <a:spcPts val="0"/>
              </a:spcBef>
              <a:spcAft>
                <a:spcPts val="0"/>
              </a:spcAft>
              <a:buNone/>
            </a:pPr>
            <a:r>
              <a:rPr lang="fr-CA" sz="1800" b="1" dirty="0">
                <a:effectLst/>
                <a:latin typeface="Calibri" panose="020F0502020204030204" pitchFamily="34" charset="0"/>
                <a:ea typeface="Calibri" panose="020F0502020204030204" pitchFamily="34" charset="0"/>
                <a:cs typeface="Times New Roman" panose="02020603050405020304" pitchFamily="18" charset="0"/>
              </a:rPr>
              <a:t>Remplacer par</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spcBef>
                <a:spcPts val="0"/>
              </a:spcBef>
              <a:spcAft>
                <a:spcPts val="0"/>
              </a:spcAft>
              <a:buNone/>
            </a:pPr>
            <a:r>
              <a:rPr lang="fr-CA" sz="1800" b="1"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d) Un bloc retardé au genou se produit lorsqu’un un joueur bloque un adversaire au niveau ou sous les genoux au moment où cet adversaire est déjà engagé avec un coéquipier de ce bloqueur, que cet engagement soit physique ou non.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a:buNone/>
            </a:pPr>
            <a:endParaRPr lang="en-CA" dirty="0"/>
          </a:p>
        </p:txBody>
      </p:sp>
      <p:sp>
        <p:nvSpPr>
          <p:cNvPr id="3" name="Footer Placeholder 2"/>
          <p:cNvSpPr>
            <a:spLocks noGrp="1"/>
          </p:cNvSpPr>
          <p:nvPr>
            <p:ph type="ftr" sz="quarter" idx="11"/>
          </p:nvPr>
        </p:nvSpPr>
        <p:spPr>
          <a:xfrm>
            <a:off x="4380072" y="6407944"/>
            <a:ext cx="3216264" cy="365125"/>
          </a:xfrm>
        </p:spPr>
        <p:txBody>
          <a:bodyPr/>
          <a:lstStyle/>
          <a:p>
            <a:r>
              <a:rPr lang="en-US" dirty="0"/>
              <a:t>All Rights Reserved.   Football Canada 2021</a:t>
            </a:r>
            <a:endParaRPr lang="en-CA" dirty="0"/>
          </a:p>
        </p:txBody>
      </p:sp>
      <p:sp>
        <p:nvSpPr>
          <p:cNvPr id="4" name="Title 3"/>
          <p:cNvSpPr>
            <a:spLocks noGrp="1"/>
          </p:cNvSpPr>
          <p:nvPr>
            <p:ph type="title"/>
          </p:nvPr>
        </p:nvSpPr>
        <p:spPr>
          <a:xfrm>
            <a:off x="0" y="0"/>
            <a:ext cx="8229600" cy="1143000"/>
          </a:xfrm>
        </p:spPr>
        <p:txBody>
          <a:bodyPr>
            <a:normAutofit/>
          </a:bodyPr>
          <a:lstStyle/>
          <a:p>
            <a:r>
              <a:rPr lang="fr-CA" sz="2800" u="sng" dirty="0">
                <a:effectLst/>
              </a:rPr>
              <a:t>RÈGLEMENT 4 SECTION 5 ARTICLE 1d Page 31</a:t>
            </a:r>
            <a:endParaRPr lang="en-US" sz="2800" dirty="0">
              <a:effectLst/>
            </a:endParaRPr>
          </a:p>
        </p:txBody>
      </p:sp>
      <p:pic>
        <p:nvPicPr>
          <p:cNvPr id="5" name="modify word consistency french">
            <a:hlinkClick r:id="" action="ppaction://media"/>
            <a:extLst>
              <a:ext uri="{FF2B5EF4-FFF2-40B4-BE49-F238E27FC236}">
                <a16:creationId xmlns:a16="http://schemas.microsoft.com/office/drawing/2014/main" id="{148081A9-F0EE-4EB2-A6A7-82788A7FDCBF}"/>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382000" y="5589240"/>
            <a:ext cx="609600" cy="609600"/>
          </a:xfrm>
          <a:prstGeom prst="rect">
            <a:avLst/>
          </a:prstGeom>
        </p:spPr>
      </p:pic>
    </p:spTree>
    <p:extLst>
      <p:ext uri="{BB962C8B-B14F-4D97-AF65-F5344CB8AC3E}">
        <p14:creationId xmlns:p14="http://schemas.microsoft.com/office/powerpoint/2010/main" val="3857481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200"/>
                                  </p:stCondLst>
                                  <p:childTnLst>
                                    <p:cmd type="call" cmd="playFrom(0.0)">
                                      <p:cBhvr>
                                        <p:cTn id="6" dur="2400"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169090"/>
          </a:xfrm>
        </p:spPr>
        <p:txBody>
          <a:bodyPr>
            <a:normAutofit/>
          </a:bodyPr>
          <a:lstStyle/>
          <a:p>
            <a:pPr marL="0" marR="0" indent="0">
              <a:lnSpc>
                <a:spcPct val="115000"/>
              </a:lnSpc>
              <a:spcBef>
                <a:spcPts val="600"/>
              </a:spcBef>
              <a:spcAft>
                <a:spcPts val="1000"/>
              </a:spcAft>
              <a:buNone/>
            </a:pPr>
            <a:r>
              <a:rPr lang="fr-CA" sz="2600" dirty="0">
                <a:latin typeface="Arial" panose="020B0604020202020204" pitchFamily="34" charset="0"/>
                <a:ea typeface="Times New Roman" panose="02020603050405020304" pitchFamily="18" charset="0"/>
                <a:cs typeface="Arial" panose="020B0604020202020204" pitchFamily="34" charset="0"/>
              </a:rPr>
              <a:t>Remplacer par </a:t>
            </a:r>
            <a:endParaRPr lang="en-US" sz="2600" dirty="0">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r>
              <a:rPr lang="fr-CA" sz="1800" b="1" i="1" dirty="0">
                <a:effectLst/>
                <a:highlight>
                  <a:srgbClr val="FFFF00"/>
                </a:highlight>
                <a:latin typeface="MyriadPro-Bold"/>
                <a:ea typeface="Calibri" panose="020F0502020204030204" pitchFamily="34" charset="0"/>
                <a:cs typeface="MyriadPro-Bold"/>
              </a:rPr>
              <a:t>Article 4 – Récupération du botté</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r>
              <a:rPr lang="fr-CA" sz="1800" b="1"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Si le botteur ou un joueur en jeu recouvre le botté de façon réglementaire, tous les joueurs de cette équipe peuvent faire obstruction à leurs adversaires après la récupération pourvu que le premier contact soit fait à la hauteur ou au-dessus de la ceinture.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a:buNone/>
            </a:pPr>
            <a:endParaRPr lang="en-CA" dirty="0"/>
          </a:p>
          <a:p>
            <a:pPr marL="109728" indent="0">
              <a:buNone/>
            </a:pPr>
            <a:r>
              <a:rPr lang="fr-FR"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Suppression du libellé supplémentaire (Pénalité…) qui n’est pas nécessaire puisque déjà couvert</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fr-CA" sz="1800" dirty="0">
                <a:effectLst/>
                <a:latin typeface="MyriadPro-Regular" panose="020B0503030403020204" pitchFamily="34" charset="0"/>
                <a:ea typeface="Calibri" panose="020F0502020204030204" pitchFamily="34" charset="0"/>
                <a:cs typeface="MyriadPro-Regular" panose="020B0503030403020204" pitchFamily="34" charset="0"/>
              </a:rPr>
              <a:t>Pénalité: Blocage en-dessous de la ceinture – 1.2E P10 PDR, ER ou PBT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MyriadPro-Regular" panose="020B0503030403020204" pitchFamily="34" charset="0"/>
                <a:ea typeface="Calibri" panose="020F0502020204030204" pitchFamily="34" charset="0"/>
                <a:cs typeface="MyriadPro-Regular" panose="020B0503030403020204" pitchFamily="34" charset="0"/>
              </a:rPr>
              <a:t>3E: TG - P10 PDR, 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51435" indent="0">
              <a:spcBef>
                <a:spcPts val="75"/>
              </a:spcBef>
              <a:spcAft>
                <a:spcPts val="0"/>
              </a:spcAft>
              <a:buNone/>
            </a:pPr>
            <a:r>
              <a:rPr lang="en-US" sz="1800" dirty="0">
                <a:effectLst/>
                <a:latin typeface="MyriadPro-Regular" panose="020B0503030403020204" pitchFamily="34" charset="0"/>
                <a:ea typeface="Calibri" panose="020F0502020204030204" pitchFamily="34" charset="0"/>
                <a:cs typeface="MyriadPro-Regular" panose="020B0503030403020204" pitchFamily="34" charset="0"/>
              </a:rPr>
              <a:t>TNG - PB, PBM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a:buNone/>
            </a:pPr>
            <a:endParaRPr lang="en-CA" dirty="0"/>
          </a:p>
        </p:txBody>
      </p:sp>
      <p:sp>
        <p:nvSpPr>
          <p:cNvPr id="3" name="Footer Placeholder 2"/>
          <p:cNvSpPr>
            <a:spLocks noGrp="1"/>
          </p:cNvSpPr>
          <p:nvPr>
            <p:ph type="ftr" sz="quarter" idx="11"/>
          </p:nvPr>
        </p:nvSpPr>
        <p:spPr>
          <a:xfrm>
            <a:off x="4380072" y="6407944"/>
            <a:ext cx="3216264" cy="365125"/>
          </a:xfrm>
        </p:spPr>
        <p:txBody>
          <a:bodyPr/>
          <a:lstStyle/>
          <a:p>
            <a:r>
              <a:rPr lang="en-US" dirty="0"/>
              <a:t>All Rights Reserved.   Football Canada 2021</a:t>
            </a:r>
            <a:endParaRPr lang="en-CA" dirty="0"/>
          </a:p>
        </p:txBody>
      </p:sp>
      <p:sp>
        <p:nvSpPr>
          <p:cNvPr id="4" name="Title 3"/>
          <p:cNvSpPr>
            <a:spLocks noGrp="1"/>
          </p:cNvSpPr>
          <p:nvPr>
            <p:ph type="title"/>
          </p:nvPr>
        </p:nvSpPr>
        <p:spPr>
          <a:xfrm>
            <a:off x="0" y="0"/>
            <a:ext cx="8229600" cy="1143000"/>
          </a:xfrm>
        </p:spPr>
        <p:txBody>
          <a:bodyPr>
            <a:normAutofit/>
          </a:bodyPr>
          <a:lstStyle/>
          <a:p>
            <a:r>
              <a:rPr lang="fr-CA" sz="2800" u="sng" dirty="0">
                <a:effectLst/>
              </a:rPr>
              <a:t>RÈGLEMENT 5 SECTION 5 ARTICLE 4 Page 38</a:t>
            </a:r>
            <a:endParaRPr lang="en-US" sz="2800" dirty="0">
              <a:effectLst/>
            </a:endParaRPr>
          </a:p>
        </p:txBody>
      </p:sp>
      <p:pic>
        <p:nvPicPr>
          <p:cNvPr id="5" name="remove wording french">
            <a:hlinkClick r:id="" action="ppaction://media"/>
            <a:extLst>
              <a:ext uri="{FF2B5EF4-FFF2-40B4-BE49-F238E27FC236}">
                <a16:creationId xmlns:a16="http://schemas.microsoft.com/office/drawing/2014/main" id="{3CA57399-5BB0-450E-BBA4-9A2949A6D61D}"/>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229600" y="5619135"/>
            <a:ext cx="609600" cy="609600"/>
          </a:xfrm>
          <a:prstGeom prst="rect">
            <a:avLst/>
          </a:prstGeom>
        </p:spPr>
      </p:pic>
    </p:spTree>
    <p:extLst>
      <p:ext uri="{BB962C8B-B14F-4D97-AF65-F5344CB8AC3E}">
        <p14:creationId xmlns:p14="http://schemas.microsoft.com/office/powerpoint/2010/main" val="3834873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200"/>
                                  </p:stCondLst>
                                  <p:childTnLst>
                                    <p:cmd type="call" cmd="playFrom(0.0)">
                                      <p:cBhvr>
                                        <p:cTn id="6" dur="2544"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169090"/>
          </a:xfrm>
        </p:spPr>
        <p:txBody>
          <a:bodyPr>
            <a:noAutofit/>
          </a:bodyPr>
          <a:lstStyle/>
          <a:p>
            <a:pPr marL="0" marR="0" indent="0">
              <a:spcBef>
                <a:spcPts val="0"/>
              </a:spcBef>
              <a:spcAft>
                <a:spcPts val="0"/>
              </a:spcAft>
              <a:buNone/>
            </a:pPr>
            <a:r>
              <a:rPr lang="fr-FR" sz="1800" b="1" dirty="0">
                <a:effectLst/>
                <a:latin typeface="Calibri" panose="020F0502020204030204" pitchFamily="34" charset="0"/>
                <a:ea typeface="Calibri" panose="020F0502020204030204" pitchFamily="34" charset="0"/>
                <a:cs typeface="Times New Roman" panose="02020603050405020304" pitchFamily="18" charset="0"/>
              </a:rPr>
              <a:t>Remplacer le premier paragraphe par </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fr-CA" sz="1800" b="1" dirty="0">
                <a:effectLst/>
                <a:latin typeface="MyriadPro-Bold"/>
                <a:ea typeface="Calibri" panose="020F0502020204030204" pitchFamily="34" charset="0"/>
                <a:cs typeface="MyriadPro-Bold"/>
              </a:rPr>
              <a:t>Section 1: Passe latérale ou en jeu (EC27)</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r>
              <a:rPr lang="fr-CA" sz="1800" b="1"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Un joueur effectue une passe latérale ou en jeu lorsqu’il lance, remet, frappe, rabat, ou laisse échapper le ballon en direction de ou parallèlement à sa propre ligne de fond.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Footer Placeholder 2"/>
          <p:cNvSpPr>
            <a:spLocks noGrp="1"/>
          </p:cNvSpPr>
          <p:nvPr>
            <p:ph type="ftr" sz="quarter" idx="11"/>
          </p:nvPr>
        </p:nvSpPr>
        <p:spPr>
          <a:xfrm>
            <a:off x="4380072" y="6407944"/>
            <a:ext cx="3216264" cy="365125"/>
          </a:xfrm>
        </p:spPr>
        <p:txBody>
          <a:bodyPr/>
          <a:lstStyle/>
          <a:p>
            <a:r>
              <a:rPr lang="en-US" dirty="0"/>
              <a:t>All Rights Reserved.   Football Canada 2020</a:t>
            </a:r>
            <a:endParaRPr lang="en-CA" dirty="0"/>
          </a:p>
        </p:txBody>
      </p:sp>
      <p:sp>
        <p:nvSpPr>
          <p:cNvPr id="4" name="Title 3"/>
          <p:cNvSpPr>
            <a:spLocks noGrp="1"/>
          </p:cNvSpPr>
          <p:nvPr>
            <p:ph type="title"/>
          </p:nvPr>
        </p:nvSpPr>
        <p:spPr>
          <a:xfrm>
            <a:off x="0" y="0"/>
            <a:ext cx="8229600" cy="1143000"/>
          </a:xfrm>
        </p:spPr>
        <p:txBody>
          <a:bodyPr>
            <a:normAutofit/>
          </a:bodyPr>
          <a:lstStyle/>
          <a:p>
            <a:r>
              <a:rPr lang="fr-CA" sz="2800" u="sng" dirty="0">
                <a:effectLst/>
              </a:rPr>
              <a:t>RÈGLEMENT 6 SECTION 1 ARTICLE 1 Page 41</a:t>
            </a:r>
            <a:endParaRPr lang="en-US" sz="2800" dirty="0">
              <a:effectLst/>
            </a:endParaRPr>
          </a:p>
        </p:txBody>
      </p:sp>
      <p:pic>
        <p:nvPicPr>
          <p:cNvPr id="5" name="modify word consistency french">
            <a:hlinkClick r:id="" action="ppaction://media"/>
            <a:extLst>
              <a:ext uri="{FF2B5EF4-FFF2-40B4-BE49-F238E27FC236}">
                <a16:creationId xmlns:a16="http://schemas.microsoft.com/office/drawing/2014/main" id="{4B79C4F1-6077-42C9-9AE1-ABA2F56E2330}"/>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382000" y="5702490"/>
            <a:ext cx="609600" cy="609600"/>
          </a:xfrm>
          <a:prstGeom prst="rect">
            <a:avLst/>
          </a:prstGeom>
        </p:spPr>
      </p:pic>
    </p:spTree>
    <p:extLst>
      <p:ext uri="{BB962C8B-B14F-4D97-AF65-F5344CB8AC3E}">
        <p14:creationId xmlns:p14="http://schemas.microsoft.com/office/powerpoint/2010/main" val="3232254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200"/>
                                  </p:stCondLst>
                                  <p:childTnLst>
                                    <p:cmd type="call" cmd="playFrom(0.0)">
                                      <p:cBhvr>
                                        <p:cTn id="6" dur="2400"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169090"/>
          </a:xfrm>
        </p:spPr>
        <p:txBody>
          <a:bodyPr>
            <a:noAutofit/>
          </a:bodyPr>
          <a:lstStyle/>
          <a:p>
            <a:pPr marL="0" marR="0" indent="0">
              <a:spcBef>
                <a:spcPts val="0"/>
              </a:spcBef>
              <a:spcAft>
                <a:spcPts val="0"/>
              </a:spcAft>
              <a:buNone/>
            </a:pPr>
            <a:r>
              <a:rPr lang="fr-FR" sz="1800" b="1" dirty="0">
                <a:effectLst/>
                <a:latin typeface="Calibri" panose="020F0502020204030204" pitchFamily="34" charset="0"/>
                <a:ea typeface="Calibri" panose="020F0502020204030204" pitchFamily="34" charset="0"/>
                <a:cs typeface="Times New Roman" panose="02020603050405020304" pitchFamily="18" charset="0"/>
              </a:rPr>
              <a:t>Remplacer par </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fr-CA" sz="1800" b="1" dirty="0">
                <a:effectLst/>
                <a:latin typeface="MyriadPro-Bold"/>
                <a:ea typeface="Calibri" panose="020F0502020204030204" pitchFamily="34" charset="0"/>
                <a:cs typeface="MyriadPro-Bold"/>
              </a:rPr>
              <a:t>Article 2 – Récupération défendue</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r>
              <a:rPr lang="fr-CA" sz="1800" dirty="0">
                <a:effectLst/>
                <a:latin typeface="MyriadPro-Regular" panose="020B0503030403020204" pitchFamily="34" charset="0"/>
                <a:ea typeface="Calibri" panose="020F0502020204030204" pitchFamily="34" charset="0"/>
                <a:cs typeface="MyriadPro-Regular" panose="020B0503030403020204" pitchFamily="34" charset="0"/>
              </a:rPr>
              <a:t>Une équipe qui fait une passe hors-jeu ne devrait pas pouvoir faire progresser le ballon </a:t>
            </a:r>
            <a:r>
              <a:rPr lang="fr-CA" sz="1800" b="1"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ou</a:t>
            </a:r>
            <a:r>
              <a:rPr lang="fr-CA" sz="1800" dirty="0">
                <a:effectLst/>
                <a:latin typeface="MyriadPro-Regular" panose="020B0503030403020204" pitchFamily="34" charset="0"/>
                <a:ea typeface="Calibri" panose="020F0502020204030204" pitchFamily="34" charset="0"/>
                <a:cs typeface="MyriadPro-Regular" panose="020B0503030403020204" pitchFamily="34" charset="0"/>
              </a:rPr>
              <a:t> en garder possession au-delà du point d’origine de la passe.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fr-CA" sz="1800" b="1" i="1"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fr-CA" sz="1800" b="1"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Pénalité:  Prochaine mise en jeu au point d’origine de la passe ou option</a:t>
            </a:r>
            <a:r>
              <a:rPr lang="fr-CA" sz="1800" dirty="0">
                <a:effectLst/>
                <a:latin typeface="MyriadPro-Regular" panose="020B0503030403020204" pitchFamily="34" charset="0"/>
                <a:ea typeface="Calibri" panose="020F0502020204030204" pitchFamily="34" charset="0"/>
                <a:cs typeface="MyriadPro-Regular" panose="020B050303040302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fr-CA" sz="1800" dirty="0">
                <a:effectLst/>
                <a:latin typeface="MyriadPro-Regular" panose="020B0503030403020204" pitchFamily="34" charset="0"/>
                <a:ea typeface="Calibri" panose="020F0502020204030204" pitchFamily="34" charset="0"/>
                <a:cs typeface="MyriadPro-Regular" panose="020B0503030403020204" pitchFamily="34" charset="0"/>
              </a:rPr>
              <a:t>Exceptions : 	Passe remise derrière la ligne de mêlée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a:buNone/>
            </a:pPr>
            <a:r>
              <a:rPr lang="fr-CA" sz="1800" b="1" i="1" dirty="0">
                <a:effectLst/>
                <a:latin typeface="MyriadPro-Regular" panose="020B0503030403020204" pitchFamily="34" charset="0"/>
                <a:ea typeface="Calibri" panose="020F0502020204030204" pitchFamily="34" charset="0"/>
                <a:cs typeface="MyriadPro-Regular" panose="020B0503030403020204" pitchFamily="34" charset="0"/>
              </a:rPr>
              <a:t>		Passe avant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Footer Placeholder 2"/>
          <p:cNvSpPr>
            <a:spLocks noGrp="1"/>
          </p:cNvSpPr>
          <p:nvPr>
            <p:ph type="ftr" sz="quarter" idx="11"/>
          </p:nvPr>
        </p:nvSpPr>
        <p:spPr>
          <a:xfrm>
            <a:off x="4380072" y="6407944"/>
            <a:ext cx="3216264" cy="365125"/>
          </a:xfrm>
        </p:spPr>
        <p:txBody>
          <a:bodyPr/>
          <a:lstStyle/>
          <a:p>
            <a:r>
              <a:rPr lang="en-US" dirty="0"/>
              <a:t>All Rights Reserved.   Football Canada 2021</a:t>
            </a:r>
            <a:endParaRPr lang="en-CA" dirty="0"/>
          </a:p>
        </p:txBody>
      </p:sp>
      <p:sp>
        <p:nvSpPr>
          <p:cNvPr id="4" name="Title 3"/>
          <p:cNvSpPr>
            <a:spLocks noGrp="1"/>
          </p:cNvSpPr>
          <p:nvPr>
            <p:ph type="title"/>
          </p:nvPr>
        </p:nvSpPr>
        <p:spPr>
          <a:xfrm>
            <a:off x="0" y="0"/>
            <a:ext cx="8229600" cy="1143000"/>
          </a:xfrm>
        </p:spPr>
        <p:txBody>
          <a:bodyPr>
            <a:normAutofit/>
          </a:bodyPr>
          <a:lstStyle/>
          <a:p>
            <a:r>
              <a:rPr lang="fr-CA" sz="2800" u="sng" dirty="0">
                <a:effectLst/>
              </a:rPr>
              <a:t>RÈGLEMENT 6 SECTION 3 ARTICLE 2 Page 41</a:t>
            </a:r>
            <a:endParaRPr lang="en-US" sz="2800" dirty="0">
              <a:effectLst/>
            </a:endParaRPr>
          </a:p>
        </p:txBody>
      </p:sp>
      <p:pic>
        <p:nvPicPr>
          <p:cNvPr id="5" name="offside pass french">
            <a:hlinkClick r:id="" action="ppaction://media"/>
            <a:extLst>
              <a:ext uri="{FF2B5EF4-FFF2-40B4-BE49-F238E27FC236}">
                <a16:creationId xmlns:a16="http://schemas.microsoft.com/office/drawing/2014/main" id="{A45D89AE-D5EE-476A-9959-5A46A907242D}"/>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229600" y="5445617"/>
            <a:ext cx="609600" cy="609600"/>
          </a:xfrm>
          <a:prstGeom prst="rect">
            <a:avLst/>
          </a:prstGeom>
        </p:spPr>
      </p:pic>
    </p:spTree>
    <p:extLst>
      <p:ext uri="{BB962C8B-B14F-4D97-AF65-F5344CB8AC3E}">
        <p14:creationId xmlns:p14="http://schemas.microsoft.com/office/powerpoint/2010/main" val="2969808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200"/>
                                  </p:stCondLst>
                                  <p:childTnLst>
                                    <p:cmd type="call" cmd="playFrom(0.0)">
                                      <p:cBhvr>
                                        <p:cTn id="6" dur="16152"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44455"/>
            <a:ext cx="8229600" cy="5169090"/>
          </a:xfrm>
        </p:spPr>
        <p:txBody>
          <a:bodyPr>
            <a:noAutofit/>
          </a:bodyPr>
          <a:lstStyle/>
          <a:p>
            <a:pPr marL="0" marR="0" indent="0">
              <a:spcBef>
                <a:spcPts val="0"/>
              </a:spcBef>
              <a:spcAft>
                <a:spcPts val="0"/>
              </a:spcAft>
              <a:buNone/>
            </a:pPr>
            <a:r>
              <a:rPr lang="fr-FR" sz="1800" b="1" dirty="0">
                <a:effectLst/>
                <a:latin typeface="Calibri" panose="020F0502020204030204" pitchFamily="34" charset="0"/>
                <a:ea typeface="Calibri" panose="020F0502020204030204" pitchFamily="34" charset="0"/>
                <a:cs typeface="Times New Roman" panose="02020603050405020304" pitchFamily="18" charset="0"/>
              </a:rPr>
              <a:t>Remplacer par </a:t>
            </a:r>
          </a:p>
          <a:p>
            <a:pPr marL="0" marR="0" lvl="0" indent="0" algn="just">
              <a:spcBef>
                <a:spcPts val="0"/>
              </a:spcBef>
              <a:spcAft>
                <a:spcPts val="0"/>
              </a:spcAft>
              <a:buNone/>
            </a:pPr>
            <a:r>
              <a:rPr lang="fr-CA" sz="1800" b="1"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a) Équipe A – Tant qu’une passe avant n’est pas lancé au-delà de la ligne de mêlée, les joueurs de l’équipe A ne peuvent initier un contact ou bloquer un joueur de l’équipe B à plus d’une (1) verge au-delà de la ligne de mêlée tant que la passe n’a pas été touchée par un receveur autorisé (Bloc illégal au-delà de la ligne de mêlée).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44018" marR="0" indent="0" algn="just">
              <a:spcBef>
                <a:spcPts val="0"/>
              </a:spcBef>
              <a:spcAft>
                <a:spcPts val="0"/>
              </a:spcAft>
              <a:buNone/>
            </a:pPr>
            <a:r>
              <a:rPr lang="fr-CA" sz="1800" b="1"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Un joueur de l’équipe A ne peut pas faire de l’obstruction contre un joueur de l’équipe B s’apprêtant à intercepter une passe avant. Cependant, les joueurs de l’équipe A effectuant leurs blocs normaux pour protéger le passeur ne doivent pas être pénalisés pour avoir fait de l’obstruction contre un receveur éligible de l’équipe B si les joueurs de l’équipe A n’étaient pas conscients de l’imminence d’une telle interception (voir 6-4-10, Remarque 2).</a:t>
            </a:r>
            <a:r>
              <a:rPr lang="fr-CA" sz="1800" b="1" i="1" dirty="0">
                <a:effectLst/>
                <a:latin typeface="MyriadPro-Regular" panose="020B0503030403020204" pitchFamily="34" charset="0"/>
                <a:ea typeface="Calibri" panose="020F0502020204030204" pitchFamily="34" charset="0"/>
                <a:cs typeface="MyriadPro-Regular" panose="020B050303040302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44018" marR="0" indent="0" algn="just">
              <a:spcBef>
                <a:spcPts val="0"/>
              </a:spcBef>
              <a:spcAft>
                <a:spcPts val="0"/>
              </a:spcAft>
              <a:buNone/>
            </a:pPr>
            <a:r>
              <a:rPr lang="fr-CA" sz="1800" b="1"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Après qu’un receveur autorisé ait touché la passe, tous les joueurs de l’équipe A peuvent faire de l’obstruction n’importe où sur le terrain.</a:t>
            </a:r>
            <a:r>
              <a:rPr lang="fr-CA" sz="1800" b="1" i="1" dirty="0">
                <a:effectLst/>
                <a:latin typeface="MyriadPro-Regular" panose="020B0503030403020204" pitchFamily="34" charset="0"/>
                <a:ea typeface="Calibri" panose="020F0502020204030204" pitchFamily="34" charset="0"/>
                <a:cs typeface="MyriadPro-Regular" panose="020B050303040302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44018" marR="0" indent="0" algn="just">
              <a:spcBef>
                <a:spcPts val="0"/>
              </a:spcBef>
              <a:spcAft>
                <a:spcPts val="0"/>
              </a:spcAft>
              <a:buNone/>
            </a:pPr>
            <a:r>
              <a:rPr lang="fr-CA" sz="1800" b="1"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Les receveurs non autorisés de l’équipe A qui ont initié un contact ou un bloc avec un adversaire dans la zone neutre peuvent maintenir ce contact ou ce bloc au-delà de la zone neutre (sous réserve des paragraphes 6-4-5- b et c). Autrement, ils n’ont pas le droit de s’avancer au-delà en zone défensive jusqu’à ce que le ballon soit lancé. (Exception: 6-4-5 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Footer Placeholder 2"/>
          <p:cNvSpPr>
            <a:spLocks noGrp="1"/>
          </p:cNvSpPr>
          <p:nvPr>
            <p:ph type="ftr" sz="quarter" idx="11"/>
          </p:nvPr>
        </p:nvSpPr>
        <p:spPr>
          <a:xfrm>
            <a:off x="4380072" y="6407944"/>
            <a:ext cx="3216264" cy="365125"/>
          </a:xfrm>
        </p:spPr>
        <p:txBody>
          <a:bodyPr/>
          <a:lstStyle/>
          <a:p>
            <a:r>
              <a:rPr lang="en-US" dirty="0"/>
              <a:t>All Rights Reserved.   Football Canada 2021</a:t>
            </a:r>
            <a:endParaRPr lang="en-CA" dirty="0"/>
          </a:p>
        </p:txBody>
      </p:sp>
      <p:sp>
        <p:nvSpPr>
          <p:cNvPr id="4" name="Title 3"/>
          <p:cNvSpPr>
            <a:spLocks noGrp="1"/>
          </p:cNvSpPr>
          <p:nvPr>
            <p:ph type="title"/>
          </p:nvPr>
        </p:nvSpPr>
        <p:spPr>
          <a:xfrm>
            <a:off x="0" y="0"/>
            <a:ext cx="8229600" cy="1143000"/>
          </a:xfrm>
        </p:spPr>
        <p:txBody>
          <a:bodyPr>
            <a:normAutofit/>
          </a:bodyPr>
          <a:lstStyle/>
          <a:p>
            <a:r>
              <a:rPr lang="fr-CA" sz="2800" u="sng" dirty="0">
                <a:effectLst/>
              </a:rPr>
              <a:t>RÈGLEMENT 6 SECTION 4 ARTICLE 9a Page 45</a:t>
            </a:r>
            <a:endParaRPr lang="en-US" sz="2800" dirty="0">
              <a:effectLst/>
            </a:endParaRPr>
          </a:p>
        </p:txBody>
      </p:sp>
      <p:pic>
        <p:nvPicPr>
          <p:cNvPr id="5" name="contact french">
            <a:hlinkClick r:id="" action="ppaction://media"/>
            <a:extLst>
              <a:ext uri="{FF2B5EF4-FFF2-40B4-BE49-F238E27FC236}">
                <a16:creationId xmlns:a16="http://schemas.microsoft.com/office/drawing/2014/main" id="{8ABDEFE9-CF85-403F-914E-54543D0E409F}"/>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170407" y="5849963"/>
            <a:ext cx="609600" cy="609600"/>
          </a:xfrm>
          <a:prstGeom prst="rect">
            <a:avLst/>
          </a:prstGeom>
        </p:spPr>
      </p:pic>
    </p:spTree>
    <p:extLst>
      <p:ext uri="{BB962C8B-B14F-4D97-AF65-F5344CB8AC3E}">
        <p14:creationId xmlns:p14="http://schemas.microsoft.com/office/powerpoint/2010/main" val="290856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200"/>
                                  </p:stCondLst>
                                  <p:childTnLst>
                                    <p:cmd type="call" cmd="playFrom(0.0)">
                                      <p:cBhvr>
                                        <p:cTn id="6" dur="5760"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5272" y="1421416"/>
            <a:ext cx="8229600" cy="5169090"/>
          </a:xfrm>
        </p:spPr>
        <p:txBody>
          <a:bodyPr>
            <a:noAutofit/>
          </a:bodyPr>
          <a:lstStyle/>
          <a:p>
            <a:pPr marL="0" marR="0" indent="0">
              <a:spcBef>
                <a:spcPts val="0"/>
              </a:spcBef>
              <a:spcAft>
                <a:spcPts val="0"/>
              </a:spcAft>
              <a:buNone/>
            </a:pPr>
            <a:r>
              <a:rPr lang="fr-FR" sz="1800" b="1" dirty="0">
                <a:effectLst/>
                <a:latin typeface="Calibri" panose="020F0502020204030204" pitchFamily="34" charset="0"/>
                <a:ea typeface="Calibri" panose="020F0502020204030204" pitchFamily="34" charset="0"/>
                <a:cs typeface="Times New Roman" panose="02020603050405020304" pitchFamily="18" charset="0"/>
              </a:rPr>
              <a:t>Remplacer par </a:t>
            </a:r>
          </a:p>
          <a:p>
            <a:pPr marL="0" marR="0" lvl="0" indent="0" algn="just">
              <a:spcBef>
                <a:spcPts val="0"/>
              </a:spcBef>
              <a:spcAft>
                <a:spcPts val="0"/>
              </a:spcAft>
              <a:buNone/>
            </a:pPr>
            <a:endParaRPr lang="fr-CA" sz="1800" dirty="0">
              <a:effectLst/>
              <a:latin typeface="MyriadPro-Regular" panose="020B0503030403020204" pitchFamily="34" charset="0"/>
              <a:ea typeface="Calibri" panose="020F0502020204030204" pitchFamily="34" charset="0"/>
              <a:cs typeface="MyriadPro-Regular" panose="020B0503030403020204" pitchFamily="34" charset="0"/>
            </a:endParaRPr>
          </a:p>
          <a:p>
            <a:pPr marL="0" marR="0" lvl="0" indent="0" algn="just">
              <a:spcBef>
                <a:spcPts val="0"/>
              </a:spcBef>
              <a:spcAft>
                <a:spcPts val="0"/>
              </a:spcAft>
              <a:buNone/>
            </a:pPr>
            <a:r>
              <a:rPr lang="fr-CA" sz="1800" dirty="0">
                <a:effectLst/>
                <a:latin typeface="MyriadPro-Regular" panose="020B0503030403020204" pitchFamily="34" charset="0"/>
                <a:ea typeface="Calibri" panose="020F0502020204030204" pitchFamily="34" charset="0"/>
                <a:cs typeface="MyriadPro-Regular" panose="020B0503030403020204" pitchFamily="34" charset="0"/>
              </a:rPr>
              <a:t>d) Obstruction de la vue – Il y a obstruction illégale lorsqu’un joueur agite les mains ou les bras ou </a:t>
            </a:r>
            <a:r>
              <a:rPr lang="fr-CA" sz="1800" b="1"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obstrue le champ de vision</a:t>
            </a:r>
            <a:r>
              <a:rPr lang="fr-CA" sz="1800"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 </a:t>
            </a:r>
            <a:r>
              <a:rPr lang="fr-CA" sz="1800" b="1"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d’un receveur de passe autorisé</a:t>
            </a:r>
            <a:r>
              <a:rPr lang="fr-CA" sz="1800" dirty="0">
                <a:effectLst/>
                <a:latin typeface="MyriadPro-Regular" panose="020B0503030403020204" pitchFamily="34" charset="0"/>
                <a:ea typeface="Calibri" panose="020F0502020204030204" pitchFamily="34" charset="0"/>
                <a:cs typeface="MyriadPro-Regular" panose="020B0503030403020204" pitchFamily="34" charset="0"/>
              </a:rPr>
              <a:t> alors qu’il est à proximité immédiate de celui-ci.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Footer Placeholder 2"/>
          <p:cNvSpPr>
            <a:spLocks noGrp="1"/>
          </p:cNvSpPr>
          <p:nvPr>
            <p:ph type="ftr" sz="quarter" idx="11"/>
          </p:nvPr>
        </p:nvSpPr>
        <p:spPr>
          <a:xfrm>
            <a:off x="4380072" y="6407944"/>
            <a:ext cx="3216264" cy="365125"/>
          </a:xfrm>
        </p:spPr>
        <p:txBody>
          <a:bodyPr/>
          <a:lstStyle/>
          <a:p>
            <a:r>
              <a:rPr lang="en-US" dirty="0"/>
              <a:t>All Rights Reserved.   Football Canada 2021</a:t>
            </a:r>
            <a:endParaRPr lang="en-CA" dirty="0"/>
          </a:p>
        </p:txBody>
      </p:sp>
      <p:sp>
        <p:nvSpPr>
          <p:cNvPr id="4" name="Title 3"/>
          <p:cNvSpPr>
            <a:spLocks noGrp="1"/>
          </p:cNvSpPr>
          <p:nvPr>
            <p:ph type="title"/>
          </p:nvPr>
        </p:nvSpPr>
        <p:spPr>
          <a:xfrm>
            <a:off x="0" y="0"/>
            <a:ext cx="8229600" cy="1143000"/>
          </a:xfrm>
        </p:spPr>
        <p:txBody>
          <a:bodyPr>
            <a:normAutofit/>
          </a:bodyPr>
          <a:lstStyle/>
          <a:p>
            <a:r>
              <a:rPr lang="fr-CA" sz="2800" u="sng" dirty="0">
                <a:effectLst/>
              </a:rPr>
              <a:t>RÈGLEMENT 6 SECTION 4 ARTICLE 9d Page 45</a:t>
            </a:r>
            <a:endParaRPr lang="en-US" sz="2800" dirty="0">
              <a:effectLst/>
            </a:endParaRPr>
          </a:p>
        </p:txBody>
      </p:sp>
      <p:pic>
        <p:nvPicPr>
          <p:cNvPr id="5" name="modify word consistency french">
            <a:hlinkClick r:id="" action="ppaction://media"/>
            <a:extLst>
              <a:ext uri="{FF2B5EF4-FFF2-40B4-BE49-F238E27FC236}">
                <a16:creationId xmlns:a16="http://schemas.microsoft.com/office/drawing/2014/main" id="{88F37F70-7752-474E-B2BF-022E8C5FFFDD}"/>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298625" y="5436584"/>
            <a:ext cx="609600" cy="609600"/>
          </a:xfrm>
          <a:prstGeom prst="rect">
            <a:avLst/>
          </a:prstGeom>
        </p:spPr>
      </p:pic>
    </p:spTree>
    <p:extLst>
      <p:ext uri="{BB962C8B-B14F-4D97-AF65-F5344CB8AC3E}">
        <p14:creationId xmlns:p14="http://schemas.microsoft.com/office/powerpoint/2010/main" val="4084432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200"/>
                                  </p:stCondLst>
                                  <p:childTnLst>
                                    <p:cmd type="call" cmd="playFrom(0.0)">
                                      <p:cBhvr>
                                        <p:cTn id="6" dur="2400"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5272" y="1421416"/>
            <a:ext cx="8229600" cy="5169090"/>
          </a:xfrm>
        </p:spPr>
        <p:txBody>
          <a:bodyPr>
            <a:noAutofit/>
          </a:bodyPr>
          <a:lstStyle/>
          <a:p>
            <a:pPr marL="0" marR="0" indent="0">
              <a:spcBef>
                <a:spcPts val="0"/>
              </a:spcBef>
              <a:spcAft>
                <a:spcPts val="0"/>
              </a:spcAft>
              <a:buNone/>
            </a:pPr>
            <a:r>
              <a:rPr lang="fr-CA" sz="1800" dirty="0">
                <a:effectLst/>
                <a:latin typeface="Calibri" panose="020F0502020204030204" pitchFamily="34" charset="0"/>
                <a:ea typeface="Calibri" panose="020F0502020204030204" pitchFamily="34" charset="0"/>
                <a:cs typeface="Times New Roman" panose="02020603050405020304" pitchFamily="18" charset="0"/>
              </a:rPr>
              <a:t>Ajouter</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r>
              <a:rPr lang="fr-CA" sz="1800" b="1" i="1" dirty="0">
                <a:solidFill>
                  <a:srgbClr val="00000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Exception – Si un receveur de passe qui devrait normalement être considéré comme autorisé, soit par son numéro ou en s’étant rapporté à l’arbitre en chef, devient non autorisé par sa position et que l’équipe en défense fait de l’obstruction à ce receveur lorsqu’il tente d’attraper une passe avant, alors les deux (2) équipes seront pénalisées peu importe si le joueur de l’équipe A touche au ballon ou pas dans sa tentative de l’attrapé. L’infraction de l’équipe A pour receveur non autorisé sera considéré comme la première infraction aux fins du règlement des infractions compensatoires.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Footer Placeholder 2"/>
          <p:cNvSpPr>
            <a:spLocks noGrp="1"/>
          </p:cNvSpPr>
          <p:nvPr>
            <p:ph type="ftr" sz="quarter" idx="11"/>
          </p:nvPr>
        </p:nvSpPr>
        <p:spPr>
          <a:xfrm>
            <a:off x="4380072" y="6407944"/>
            <a:ext cx="3216264" cy="365125"/>
          </a:xfrm>
        </p:spPr>
        <p:txBody>
          <a:bodyPr/>
          <a:lstStyle/>
          <a:p>
            <a:r>
              <a:rPr lang="en-US" dirty="0"/>
              <a:t>All Rights Reserved.   Football Canada 2021</a:t>
            </a:r>
            <a:endParaRPr lang="en-CA" dirty="0"/>
          </a:p>
        </p:txBody>
      </p:sp>
      <p:sp>
        <p:nvSpPr>
          <p:cNvPr id="4" name="Title 3"/>
          <p:cNvSpPr>
            <a:spLocks noGrp="1"/>
          </p:cNvSpPr>
          <p:nvPr>
            <p:ph type="title"/>
          </p:nvPr>
        </p:nvSpPr>
        <p:spPr>
          <a:xfrm>
            <a:off x="0" y="0"/>
            <a:ext cx="8229600" cy="1143000"/>
          </a:xfrm>
        </p:spPr>
        <p:txBody>
          <a:bodyPr>
            <a:normAutofit/>
          </a:bodyPr>
          <a:lstStyle/>
          <a:p>
            <a:r>
              <a:rPr lang="fr-CA" sz="2800" u="sng" dirty="0">
                <a:effectLst/>
              </a:rPr>
              <a:t>RÈGLEMENT 6 SECTION 4 ARTICLE 10 Page 46</a:t>
            </a:r>
            <a:endParaRPr lang="en-US" sz="2800" dirty="0">
              <a:effectLst/>
            </a:endParaRPr>
          </a:p>
        </p:txBody>
      </p:sp>
      <p:pic>
        <p:nvPicPr>
          <p:cNvPr id="5" name="interfer b ill a french">
            <a:hlinkClick r:id="" action="ppaction://media"/>
            <a:extLst>
              <a:ext uri="{FF2B5EF4-FFF2-40B4-BE49-F238E27FC236}">
                <a16:creationId xmlns:a16="http://schemas.microsoft.com/office/drawing/2014/main" id="{E1EDDC1C-73EB-4FF1-A75C-E8F673037889}"/>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465176" y="5661248"/>
            <a:ext cx="609600" cy="609600"/>
          </a:xfrm>
          <a:prstGeom prst="rect">
            <a:avLst/>
          </a:prstGeom>
        </p:spPr>
      </p:pic>
    </p:spTree>
    <p:extLst>
      <p:ext uri="{BB962C8B-B14F-4D97-AF65-F5344CB8AC3E}">
        <p14:creationId xmlns:p14="http://schemas.microsoft.com/office/powerpoint/2010/main" val="3443720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200"/>
                                  </p:stCondLst>
                                  <p:childTnLst>
                                    <p:cmd type="call" cmd="playFrom(0.0)">
                                      <p:cBhvr>
                                        <p:cTn id="6" dur="8544"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5272" y="1421416"/>
            <a:ext cx="8229600" cy="5169090"/>
          </a:xfrm>
        </p:spPr>
        <p:txBody>
          <a:bodyPr>
            <a:noAutofit/>
          </a:bodyPr>
          <a:lstStyle/>
          <a:p>
            <a:pPr marL="0" marR="0" indent="0">
              <a:spcBef>
                <a:spcPts val="0"/>
              </a:spcBef>
              <a:spcAft>
                <a:spcPts val="0"/>
              </a:spcAft>
              <a:buNone/>
            </a:pPr>
            <a:r>
              <a:rPr lang="fr-FR" sz="1800" b="1" dirty="0">
                <a:effectLst/>
                <a:latin typeface="Calibri" panose="020F0502020204030204" pitchFamily="34" charset="0"/>
                <a:ea typeface="Calibri" panose="020F0502020204030204" pitchFamily="34" charset="0"/>
                <a:cs typeface="Times New Roman" panose="02020603050405020304" pitchFamily="18" charset="0"/>
              </a:rPr>
              <a:t>Remplacer par</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fr-CA" sz="1800" dirty="0">
                <a:effectLst/>
                <a:latin typeface="MyriadPro-Regular" panose="020B0503030403020204" pitchFamily="34" charset="0"/>
                <a:ea typeface="Calibri" panose="020F0502020204030204" pitchFamily="34" charset="0"/>
                <a:cs typeface="MyriadPro-Regular" panose="020B0503030403020204" pitchFamily="34" charset="0"/>
              </a:rPr>
              <a:t>b) Contact illégal sur un receveur autorisé – Lors d’une situation évidente de passe, </a:t>
            </a:r>
            <a:r>
              <a:rPr lang="fr-FR" sz="1800" b="1" i="1"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un joueur de l’équipe</a:t>
            </a:r>
            <a:r>
              <a:rPr lang="fr-FR" sz="1800" b="1"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B</a:t>
            </a:r>
            <a:r>
              <a:rPr lang="fr-FR" sz="1800" b="1" i="1"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ne peut pas créer ou initier un contact qui redirige, restreint ou entrave le </a:t>
            </a:r>
            <a:r>
              <a:rPr lang="fr-CA" sz="1800" b="1"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receveur autorisé</a:t>
            </a:r>
            <a:r>
              <a:rPr lang="fr-FR" sz="1800" b="1" i="1"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de l’équipe A de quelque façon que ce soit</a:t>
            </a:r>
            <a:r>
              <a:rPr lang="fr-CA" sz="1800" dirty="0">
                <a:effectLst/>
                <a:latin typeface="MyriadPro-Regular" panose="020B0503030403020204" pitchFamily="34" charset="0"/>
                <a:ea typeface="Calibri" panose="020F0502020204030204" pitchFamily="34" charset="0"/>
                <a:cs typeface="MyriadPro-Regular" panose="020B0503030403020204" pitchFamily="34" charset="0"/>
              </a:rPr>
              <a:t>, sauf dans les situations prévues à l’article 9. Même si le ballon n’est pas lancé, une telle obstruction illégale doit être pénalisée.</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51435" indent="0">
              <a:spcBef>
                <a:spcPts val="75"/>
              </a:spcBef>
              <a:spcAft>
                <a:spcPts val="0"/>
              </a:spcAft>
              <a:buNone/>
            </a:pPr>
            <a:r>
              <a:rPr lang="fr-CA" sz="1800" dirty="0">
                <a:effectLst/>
                <a:latin typeface="MyriadPro-Regular" panose="020B0503030403020204" pitchFamily="34" charset="0"/>
                <a:ea typeface="Calibri" panose="020F0502020204030204" pitchFamily="34" charset="0"/>
                <a:cs typeface="MyriadPro-Regular" panose="020B0503030403020204" pitchFamily="34" charset="0"/>
              </a:rPr>
              <a:t>Pénalité: 1.2.3E – P10 PDR 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Footer Placeholder 2"/>
          <p:cNvSpPr>
            <a:spLocks noGrp="1"/>
          </p:cNvSpPr>
          <p:nvPr>
            <p:ph type="ftr" sz="quarter" idx="11"/>
          </p:nvPr>
        </p:nvSpPr>
        <p:spPr>
          <a:xfrm>
            <a:off x="4380072" y="6407944"/>
            <a:ext cx="3216264" cy="365125"/>
          </a:xfrm>
        </p:spPr>
        <p:txBody>
          <a:bodyPr/>
          <a:lstStyle/>
          <a:p>
            <a:r>
              <a:rPr lang="en-US" dirty="0"/>
              <a:t>All Rights Reserved.   Football Canada 2021</a:t>
            </a:r>
            <a:endParaRPr lang="en-CA" dirty="0"/>
          </a:p>
        </p:txBody>
      </p:sp>
      <p:sp>
        <p:nvSpPr>
          <p:cNvPr id="4" name="Title 3"/>
          <p:cNvSpPr>
            <a:spLocks noGrp="1"/>
          </p:cNvSpPr>
          <p:nvPr>
            <p:ph type="title"/>
          </p:nvPr>
        </p:nvSpPr>
        <p:spPr>
          <a:xfrm>
            <a:off x="0" y="0"/>
            <a:ext cx="8494872" cy="548680"/>
          </a:xfrm>
        </p:spPr>
        <p:txBody>
          <a:bodyPr>
            <a:normAutofit/>
          </a:bodyPr>
          <a:lstStyle/>
          <a:p>
            <a:r>
              <a:rPr lang="fr-CA" sz="2800" u="sng" dirty="0">
                <a:effectLst/>
              </a:rPr>
              <a:t>RÈGLEMENT 6 SECTION 4 ARTICLE 10b Page 46</a:t>
            </a:r>
            <a:endParaRPr lang="en-US" sz="2800" dirty="0">
              <a:effectLst/>
            </a:endParaRPr>
          </a:p>
        </p:txBody>
      </p:sp>
      <p:pic>
        <p:nvPicPr>
          <p:cNvPr id="5" name="contact french">
            <a:hlinkClick r:id="" action="ppaction://media"/>
            <a:extLst>
              <a:ext uri="{FF2B5EF4-FFF2-40B4-BE49-F238E27FC236}">
                <a16:creationId xmlns:a16="http://schemas.microsoft.com/office/drawing/2014/main" id="{54A6C867-D91F-4433-957B-1CE5FAA9B53C}"/>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269128" y="5488203"/>
            <a:ext cx="609600" cy="609600"/>
          </a:xfrm>
          <a:prstGeom prst="rect">
            <a:avLst/>
          </a:prstGeom>
        </p:spPr>
      </p:pic>
    </p:spTree>
    <p:extLst>
      <p:ext uri="{BB962C8B-B14F-4D97-AF65-F5344CB8AC3E}">
        <p14:creationId xmlns:p14="http://schemas.microsoft.com/office/powerpoint/2010/main" val="3897692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200"/>
                                  </p:stCondLst>
                                  <p:childTnLst>
                                    <p:cmd type="call" cmd="playFrom(0.0)">
                                      <p:cBhvr>
                                        <p:cTn id="6" dur="5760"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5272" y="1037783"/>
            <a:ext cx="8229600" cy="5169090"/>
          </a:xfrm>
        </p:spPr>
        <p:txBody>
          <a:bodyPr>
            <a:noAutofit/>
          </a:bodyPr>
          <a:lstStyle/>
          <a:p>
            <a:pPr marL="0" marR="0" indent="0">
              <a:spcBef>
                <a:spcPts val="0"/>
              </a:spcBef>
              <a:spcAft>
                <a:spcPts val="0"/>
              </a:spcAft>
              <a:buNone/>
            </a:pPr>
            <a:r>
              <a:rPr lang="fr-FR" sz="1800" b="1" dirty="0">
                <a:effectLst/>
                <a:latin typeface="Calibri" panose="020F0502020204030204" pitchFamily="34" charset="0"/>
                <a:ea typeface="Calibri" panose="020F0502020204030204" pitchFamily="34" charset="0"/>
                <a:cs typeface="Times New Roman" panose="02020603050405020304" pitchFamily="18" charset="0"/>
              </a:rPr>
              <a:t>Remplacer par</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fr-CA" sz="1800" b="1" dirty="0">
                <a:effectLst/>
                <a:latin typeface="MyriadPro-Bold"/>
                <a:ea typeface="Calibri" panose="020F0502020204030204" pitchFamily="34" charset="0"/>
                <a:cs typeface="MyriadPro-Bold"/>
              </a:rPr>
              <a:t>Article 10 – Blocage surprise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fr-CA" sz="1400" dirty="0">
                <a:effectLst/>
                <a:latin typeface="MyriadPro-Regular" panose="020B0503030403020204" pitchFamily="34" charset="0"/>
                <a:ea typeface="Calibri" panose="020F0502020204030204" pitchFamily="34" charset="0"/>
                <a:cs typeface="MyriadPro-Regular" panose="020B0503030403020204" pitchFamily="34" charset="0"/>
              </a:rPr>
              <a:t>Il est interdit à tout joueur de l’équipe A de bloquer un adversaire en-dessous de la ceinture, au frapper avec force, dans une zone qui va de 5 verges en avant de la LM, d’une ligne de côté à l’autre, jusqu’à la ligne de fond de l’équipe A, si: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fr-CA" sz="1400" dirty="0">
                <a:effectLst/>
                <a:latin typeface="MyriadPro-Regular" panose="020B0503030403020204" pitchFamily="34" charset="0"/>
                <a:ea typeface="Calibri" panose="020F0502020204030204" pitchFamily="34" charset="0"/>
                <a:cs typeface="MyriadPro-Regular" panose="020B0503030403020204" pitchFamily="34" charset="0"/>
              </a:rPr>
              <a:t>Le joueur de l’équipe A est immobile, ou en mouvement, à 3 verges (mètres) ou plus de </a:t>
            </a:r>
            <a:r>
              <a:rPr lang="fr-CA" sz="1400" b="1" i="1" dirty="0">
                <a:effectLst/>
                <a:highlight>
                  <a:srgbClr val="FFFF00"/>
                </a:highlight>
                <a:latin typeface="MyriadPro-Bold"/>
                <a:ea typeface="Calibri" panose="020F0502020204030204" pitchFamily="34" charset="0"/>
                <a:cs typeface="MyriadPro-Bold"/>
              </a:rPr>
              <a:t>la zone de blocage sous la ceinture</a:t>
            </a:r>
            <a:r>
              <a:rPr lang="fr-CA" sz="1400" dirty="0">
                <a:effectLst/>
                <a:latin typeface="MyriadPro-Regular" panose="020B0503030403020204" pitchFamily="34" charset="0"/>
                <a:ea typeface="Calibri" panose="020F0502020204030204" pitchFamily="34" charset="0"/>
                <a:cs typeface="MyriadPro-Regular" panose="020B0503030403020204" pitchFamily="34" charset="0"/>
              </a:rPr>
              <a:t>, lors de la remise du ballon;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fr-CA" sz="1400" dirty="0">
                <a:effectLst/>
                <a:latin typeface="MyriadPro-Regular" panose="020B0503030403020204" pitchFamily="34" charset="0"/>
                <a:ea typeface="Calibri" panose="020F0502020204030204" pitchFamily="34" charset="0"/>
                <a:cs typeface="MyriadPro-Regular" panose="020B0503030403020204" pitchFamily="34" charset="0"/>
              </a:rPr>
              <a:t>OU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fr-CA" sz="1400" dirty="0">
                <a:effectLst/>
                <a:latin typeface="MyriadPro-Regular" panose="020B0503030403020204" pitchFamily="34" charset="0"/>
                <a:ea typeface="Calibri" panose="020F0502020204030204" pitchFamily="34" charset="0"/>
                <a:cs typeface="MyriadPro-Regular" panose="020B0503030403020204" pitchFamily="34" charset="0"/>
              </a:rPr>
              <a:t>Le joueur de l’équipe A est d’abord immobile à 3 verges (mètres) ou plus de </a:t>
            </a:r>
            <a:r>
              <a:rPr lang="fr-CA" sz="1400" b="1"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la zone </a:t>
            </a:r>
            <a:r>
              <a:rPr lang="fr-CA" sz="1400" b="1" i="1" dirty="0">
                <a:effectLst/>
                <a:highlight>
                  <a:srgbClr val="FFFF00"/>
                </a:highlight>
                <a:latin typeface="MyriadPro-Bold"/>
                <a:ea typeface="Calibri" panose="020F0502020204030204" pitchFamily="34" charset="0"/>
                <a:cs typeface="MyriadPro-Bold"/>
              </a:rPr>
              <a:t>de blocage sous la ceinture</a:t>
            </a:r>
            <a:r>
              <a:rPr lang="fr-CA" sz="1400" dirty="0">
                <a:effectLst/>
                <a:latin typeface="MyriadPro-Regular" panose="020B0503030403020204" pitchFamily="34" charset="0"/>
                <a:ea typeface="Calibri" panose="020F0502020204030204" pitchFamily="34" charset="0"/>
                <a:cs typeface="MyriadPro-Regular" panose="020B0503030403020204" pitchFamily="34" charset="0"/>
              </a:rPr>
              <a:t>, puis se dirige vers le ballon de sorte qu’il se trouve à moins de 3 verges (mètres) de </a:t>
            </a:r>
            <a:r>
              <a:rPr lang="fr-CA" sz="1400" b="1"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la zone </a:t>
            </a:r>
            <a:r>
              <a:rPr lang="fr-CA" sz="1400" b="1" i="1" dirty="0">
                <a:effectLst/>
                <a:highlight>
                  <a:srgbClr val="FFFF00"/>
                </a:highlight>
                <a:latin typeface="MyriadPro-Bold"/>
                <a:ea typeface="Calibri" panose="020F0502020204030204" pitchFamily="34" charset="0"/>
                <a:cs typeface="MyriadPro-Bold"/>
              </a:rPr>
              <a:t>de blocage sous la ceinture</a:t>
            </a:r>
            <a:r>
              <a:rPr lang="fr-CA" sz="1400" dirty="0">
                <a:effectLst/>
                <a:latin typeface="MyriadPro-Regular" panose="020B0503030403020204" pitchFamily="34" charset="0"/>
                <a:ea typeface="Calibri" panose="020F0502020204030204" pitchFamily="34" charset="0"/>
                <a:cs typeface="MyriadPro-Regular" panose="020B0503030403020204" pitchFamily="34" charset="0"/>
              </a:rPr>
              <a:t> lors de la mise en jeu du ballon;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fr-CA" sz="1400" dirty="0">
                <a:effectLst/>
                <a:latin typeface="MyriadPro-Regular" panose="020B0503030403020204" pitchFamily="34" charset="0"/>
                <a:ea typeface="Calibri" panose="020F0502020204030204" pitchFamily="34" charset="0"/>
                <a:cs typeface="MyriadPro-Regular" panose="020B0503030403020204" pitchFamily="34" charset="0"/>
              </a:rPr>
              <a:t>OU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fr-CA" sz="1400" dirty="0">
                <a:effectLst/>
                <a:latin typeface="MyriadPro-Regular" panose="020B0503030403020204" pitchFamily="34" charset="0"/>
                <a:ea typeface="Calibri" panose="020F0502020204030204" pitchFamily="34" charset="0"/>
                <a:cs typeface="MyriadPro-Regular" panose="020B0503030403020204" pitchFamily="34" charset="0"/>
              </a:rPr>
              <a:t>Le joueur de l’équipe A est d’abord immobile à moins de 3 verges (mètres) de </a:t>
            </a:r>
            <a:r>
              <a:rPr lang="fr-CA" sz="1400" b="1"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la zone </a:t>
            </a:r>
            <a:r>
              <a:rPr lang="fr-CA" sz="1400" b="1" i="1" dirty="0">
                <a:effectLst/>
                <a:highlight>
                  <a:srgbClr val="FFFF00"/>
                </a:highlight>
                <a:latin typeface="MyriadPro-Bold"/>
                <a:ea typeface="Calibri" panose="020F0502020204030204" pitchFamily="34" charset="0"/>
                <a:cs typeface="MyriadPro-Bold"/>
              </a:rPr>
              <a:t>de blocage sous la ceinture</a:t>
            </a:r>
            <a:r>
              <a:rPr lang="fr-CA" sz="1400" dirty="0">
                <a:effectLst/>
                <a:latin typeface="MyriadPro-Regular" panose="020B0503030403020204" pitchFamily="34" charset="0"/>
                <a:ea typeface="Calibri" panose="020F0502020204030204" pitchFamily="34" charset="0"/>
                <a:cs typeface="MyriadPro-Regular" panose="020B0503030403020204" pitchFamily="34" charset="0"/>
              </a:rPr>
              <a:t>, puis avant ou après la mise en jeu, s’éloigne à plus de 3 verges (mètres) de la zone de mêlée, et revient ensuite à moins de 3 verges (mètres) de </a:t>
            </a:r>
            <a:r>
              <a:rPr lang="fr-CA" sz="1400" b="1"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la zone </a:t>
            </a:r>
            <a:r>
              <a:rPr lang="fr-CA" sz="1400" b="1" i="1" dirty="0">
                <a:effectLst/>
                <a:highlight>
                  <a:srgbClr val="FFFF00"/>
                </a:highlight>
                <a:latin typeface="MyriadPro-Bold"/>
                <a:ea typeface="Calibri" panose="020F0502020204030204" pitchFamily="34" charset="0"/>
                <a:cs typeface="MyriadPro-Bold"/>
              </a:rPr>
              <a:t>de blocage sous la ceinture</a:t>
            </a:r>
            <a:r>
              <a:rPr lang="fr-CA" sz="1400" dirty="0">
                <a:effectLst/>
                <a:latin typeface="MyriadPro-Regular" panose="020B0503030403020204" pitchFamily="34" charset="0"/>
                <a:ea typeface="Calibri" panose="020F0502020204030204" pitchFamily="34" charset="0"/>
                <a:cs typeface="MyriadPro-Regular" panose="020B0503030403020204" pitchFamily="34"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fr-CA" sz="1400" dirty="0">
                <a:effectLst/>
                <a:latin typeface="MyriadPro-Regular" panose="020B0503030403020204" pitchFamily="34" charset="0"/>
                <a:ea typeface="Calibri" panose="020F0502020204030204" pitchFamily="34" charset="0"/>
                <a:cs typeface="MyriadPro-Regular" panose="020B0503030403020204" pitchFamily="34" charset="0"/>
              </a:rPr>
              <a:t>ET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fr-CA" sz="1400" dirty="0">
                <a:effectLst/>
                <a:latin typeface="MyriadPro-Regular" panose="020B0503030403020204" pitchFamily="34" charset="0"/>
                <a:ea typeface="Calibri" panose="020F0502020204030204" pitchFamily="34" charset="0"/>
                <a:cs typeface="MyriadPro-Regular" panose="020B0503030403020204" pitchFamily="34" charset="0"/>
              </a:rPr>
              <a:t>Il se déplace vers le ballon pour effectuer le bloc. (« Vers le ballon » signifie le point de mise en jeu du ballon).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fr-CA" sz="1400" dirty="0">
                <a:effectLst/>
                <a:latin typeface="MyriadPro-Regular" panose="020B0503030403020204" pitchFamily="34" charset="0"/>
                <a:ea typeface="Calibri" panose="020F0502020204030204" pitchFamily="34" charset="0"/>
                <a:cs typeface="MyriadPro-Regular" panose="020B0503030403020204" pitchFamily="34"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r>
              <a:rPr lang="fr-CA" sz="1400" b="1"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Remarque : Si le joueur de l’équipe A se déplace dans la zone de blocage sous la ceinture avant la remise en jeu et s’arrête complètement, le joueur ne doit pas être pénalisé pour un blocage surprise.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Footer Placeholder 2"/>
          <p:cNvSpPr>
            <a:spLocks noGrp="1"/>
          </p:cNvSpPr>
          <p:nvPr>
            <p:ph type="ftr" sz="quarter" idx="11"/>
          </p:nvPr>
        </p:nvSpPr>
        <p:spPr>
          <a:xfrm>
            <a:off x="4380072" y="6407944"/>
            <a:ext cx="3216264" cy="365125"/>
          </a:xfrm>
        </p:spPr>
        <p:txBody>
          <a:bodyPr/>
          <a:lstStyle/>
          <a:p>
            <a:r>
              <a:rPr lang="en-US" dirty="0"/>
              <a:t>All Rights Reserved.   Football Canada 2021</a:t>
            </a:r>
            <a:endParaRPr lang="en-CA" dirty="0"/>
          </a:p>
        </p:txBody>
      </p:sp>
      <p:sp>
        <p:nvSpPr>
          <p:cNvPr id="4" name="Title 3"/>
          <p:cNvSpPr>
            <a:spLocks noGrp="1"/>
          </p:cNvSpPr>
          <p:nvPr>
            <p:ph type="title"/>
          </p:nvPr>
        </p:nvSpPr>
        <p:spPr>
          <a:xfrm>
            <a:off x="0" y="0"/>
            <a:ext cx="8494872" cy="836712"/>
          </a:xfrm>
        </p:spPr>
        <p:txBody>
          <a:bodyPr>
            <a:normAutofit/>
          </a:bodyPr>
          <a:lstStyle/>
          <a:p>
            <a:r>
              <a:rPr lang="fr-CA" sz="2800" u="sng" dirty="0">
                <a:effectLst/>
              </a:rPr>
              <a:t>RÈGLEMENT 7 SECTION 3 ARTICLE 10 Page 52</a:t>
            </a:r>
            <a:endParaRPr lang="en-US" sz="2800" dirty="0">
              <a:effectLst/>
            </a:endParaRPr>
          </a:p>
        </p:txBody>
      </p:sp>
      <p:pic>
        <p:nvPicPr>
          <p:cNvPr id="5" name="modify word consistency french">
            <a:hlinkClick r:id="" action="ppaction://media"/>
            <a:extLst>
              <a:ext uri="{FF2B5EF4-FFF2-40B4-BE49-F238E27FC236}">
                <a16:creationId xmlns:a16="http://schemas.microsoft.com/office/drawing/2014/main" id="{B36F66A5-2FE4-4ABF-9D05-06121258C1A7}"/>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269128" y="5820217"/>
            <a:ext cx="609600" cy="609600"/>
          </a:xfrm>
          <a:prstGeom prst="rect">
            <a:avLst/>
          </a:prstGeom>
        </p:spPr>
      </p:pic>
    </p:spTree>
    <p:extLst>
      <p:ext uri="{BB962C8B-B14F-4D97-AF65-F5344CB8AC3E}">
        <p14:creationId xmlns:p14="http://schemas.microsoft.com/office/powerpoint/2010/main" val="21664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200"/>
                                  </p:stCondLst>
                                  <p:childTnLst>
                                    <p:cmd type="call" cmd="playFrom(0.0)">
                                      <p:cBhvr>
                                        <p:cTn id="6" dur="2400"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5272" y="1037783"/>
            <a:ext cx="8229600" cy="5169090"/>
          </a:xfrm>
        </p:spPr>
        <p:txBody>
          <a:bodyPr>
            <a:noAutofit/>
          </a:bodyPr>
          <a:lstStyle/>
          <a:p>
            <a:pPr marL="0" marR="0" indent="0">
              <a:spcBef>
                <a:spcPts val="0"/>
              </a:spcBef>
              <a:spcAft>
                <a:spcPts val="0"/>
              </a:spcAft>
              <a:buNone/>
            </a:pPr>
            <a:r>
              <a:rPr lang="fr-FR" sz="1800" b="1" dirty="0">
                <a:effectLst/>
                <a:latin typeface="Calibri" panose="020F0502020204030204" pitchFamily="34" charset="0"/>
                <a:ea typeface="Calibri" panose="020F0502020204030204" pitchFamily="34" charset="0"/>
                <a:cs typeface="Times New Roman" panose="02020603050405020304" pitchFamily="18" charset="0"/>
              </a:rPr>
              <a:t>Remplacer par</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fr-CA" sz="1800" b="1" i="1" dirty="0">
                <a:effectLst/>
                <a:latin typeface="MyriadPro-Bold"/>
                <a:ea typeface="Calibri" panose="020F0502020204030204" pitchFamily="34" charset="0"/>
                <a:cs typeface="MyriadPro-Bold"/>
              </a:rPr>
              <a:t>Article 13 – Collier protecteur</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fr-CA" sz="1800"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a) Agripper un adversaire par l’intérieur des épaulières ou par l’intérieur du collet du maillot.</a:t>
            </a:r>
          </a:p>
          <a:p>
            <a:pPr marL="342900" marR="0" lvl="0" indent="-342900">
              <a:spcBef>
                <a:spcPts val="0"/>
              </a:spcBef>
              <a:spcAft>
                <a:spcPts val="0"/>
              </a:spcAft>
              <a:buAutoNum type="alphaLcParen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fr-CA" sz="1800"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b) Agripper un adversaire par l’extérieur du maillot au-dessus des numéros et utiliser cette prise comme moyen principal pour changer la direction du porteur de ballon.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Footer Placeholder 2"/>
          <p:cNvSpPr>
            <a:spLocks noGrp="1"/>
          </p:cNvSpPr>
          <p:nvPr>
            <p:ph type="ftr" sz="quarter" idx="11"/>
          </p:nvPr>
        </p:nvSpPr>
        <p:spPr>
          <a:xfrm>
            <a:off x="4380072" y="6407944"/>
            <a:ext cx="3216264" cy="365125"/>
          </a:xfrm>
        </p:spPr>
        <p:txBody>
          <a:bodyPr/>
          <a:lstStyle/>
          <a:p>
            <a:r>
              <a:rPr lang="en-US" dirty="0"/>
              <a:t>All Rights Reserved.   Football Canada 2021</a:t>
            </a:r>
            <a:endParaRPr lang="en-CA" dirty="0"/>
          </a:p>
        </p:txBody>
      </p:sp>
      <p:sp>
        <p:nvSpPr>
          <p:cNvPr id="4" name="Title 3"/>
          <p:cNvSpPr>
            <a:spLocks noGrp="1"/>
          </p:cNvSpPr>
          <p:nvPr>
            <p:ph type="title"/>
          </p:nvPr>
        </p:nvSpPr>
        <p:spPr>
          <a:xfrm>
            <a:off x="0" y="0"/>
            <a:ext cx="8494872" cy="836712"/>
          </a:xfrm>
        </p:spPr>
        <p:txBody>
          <a:bodyPr>
            <a:normAutofit/>
          </a:bodyPr>
          <a:lstStyle/>
          <a:p>
            <a:r>
              <a:rPr lang="fr-CA" sz="2800" u="sng" dirty="0">
                <a:effectLst/>
              </a:rPr>
              <a:t>RÈGLEMENT 7 SECTION 3 ARTICLE 13 Page 52</a:t>
            </a:r>
            <a:endParaRPr lang="en-US" sz="2800" dirty="0">
              <a:effectLst/>
            </a:endParaRPr>
          </a:p>
        </p:txBody>
      </p:sp>
      <p:pic>
        <p:nvPicPr>
          <p:cNvPr id="5" name="horse collar french">
            <a:hlinkClick r:id="" action="ppaction://media"/>
            <a:extLst>
              <a:ext uri="{FF2B5EF4-FFF2-40B4-BE49-F238E27FC236}">
                <a16:creationId xmlns:a16="http://schemas.microsoft.com/office/drawing/2014/main" id="{D64A978F-3702-4EE2-8D66-01111717084C}"/>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435679" y="5697809"/>
            <a:ext cx="609600" cy="609600"/>
          </a:xfrm>
          <a:prstGeom prst="rect">
            <a:avLst/>
          </a:prstGeom>
        </p:spPr>
      </p:pic>
    </p:spTree>
    <p:extLst>
      <p:ext uri="{BB962C8B-B14F-4D97-AF65-F5344CB8AC3E}">
        <p14:creationId xmlns:p14="http://schemas.microsoft.com/office/powerpoint/2010/main" val="171751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200"/>
                                  </p:stCondLst>
                                  <p:childTnLst>
                                    <p:cmd type="call" cmd="playFrom(0.0)">
                                      <p:cBhvr>
                                        <p:cTn id="6" dur="13728"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3204" y="853177"/>
            <a:ext cx="8157592" cy="5264944"/>
          </a:xfrm>
        </p:spPr>
        <p:txBody>
          <a:bodyPr>
            <a:normAutofit/>
          </a:bodyPr>
          <a:lstStyle/>
          <a:p>
            <a:pPr marL="109728" indent="0">
              <a:buNone/>
            </a:pPr>
            <a:r>
              <a:rPr lang="fr-CA" dirty="0"/>
              <a:t>Remplacer avec</a:t>
            </a:r>
            <a:endParaRPr lang="en-US" dirty="0"/>
          </a:p>
          <a:p>
            <a:pPr marL="109728" indent="0">
              <a:buNone/>
            </a:pPr>
            <a:endParaRPr lang="en-US" dirty="0"/>
          </a:p>
          <a:p>
            <a:pPr marL="0" indent="0">
              <a:spcBef>
                <a:spcPts val="0"/>
              </a:spcBef>
              <a:buNone/>
            </a:pPr>
            <a:endParaRPr lang="en-US" sz="3600" dirty="0">
              <a:latin typeface="Arial" panose="020B0604020202020204" pitchFamily="34" charset="0"/>
              <a:ea typeface="Calibri" panose="020F0502020204030204" pitchFamily="34" charset="0"/>
              <a:cs typeface="Arial" panose="020B0604020202020204" pitchFamily="34" charset="0"/>
            </a:endParaRPr>
          </a:p>
          <a:p>
            <a:pPr marL="201168" marR="0" indent="0">
              <a:spcBef>
                <a:spcPts val="0"/>
              </a:spcBef>
              <a:spcAft>
                <a:spcPts val="0"/>
              </a:spcAft>
              <a:buNone/>
            </a:pPr>
            <a:r>
              <a:rPr lang="fr-CA" sz="1800" dirty="0">
                <a:effectLst/>
                <a:latin typeface="MyriadPro-Regular" panose="020B0503030403020204" pitchFamily="34" charset="0"/>
                <a:ea typeface="Calibri" panose="020F0502020204030204" pitchFamily="34" charset="0"/>
                <a:cs typeface="MyriadPro-Regular" panose="020B0503030403020204" pitchFamily="34" charset="0"/>
              </a:rPr>
              <a:t>Remarque: Une passe hors-jeu ne constitue pas une infraction</a:t>
            </a:r>
            <a:r>
              <a:rPr lang="fr-CA" sz="1800" b="1" i="1" dirty="0">
                <a:effectLst/>
                <a:latin typeface="MyriadPro-Regular" panose="020B0503030403020204" pitchFamily="34" charset="0"/>
                <a:ea typeface="Calibri" panose="020F0502020204030204" pitchFamily="34" charset="0"/>
                <a:cs typeface="MyriadPro-Regular" panose="020B0503030403020204" pitchFamily="34" charset="0"/>
              </a:rPr>
              <a:t> </a:t>
            </a:r>
            <a:r>
              <a:rPr lang="fr-CA" sz="1800" b="1"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et ne prolonge pas le quart d’un jeu supplémentaire.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a:buNone/>
            </a:pPr>
            <a:endParaRPr lang="en-US" dirty="0"/>
          </a:p>
        </p:txBody>
      </p:sp>
      <p:sp>
        <p:nvSpPr>
          <p:cNvPr id="2" name="Title 1"/>
          <p:cNvSpPr>
            <a:spLocks noGrp="1"/>
          </p:cNvSpPr>
          <p:nvPr>
            <p:ph type="title"/>
          </p:nvPr>
        </p:nvSpPr>
        <p:spPr>
          <a:xfrm>
            <a:off x="13536" y="0"/>
            <a:ext cx="8086855" cy="836712"/>
          </a:xfrm>
        </p:spPr>
        <p:txBody>
          <a:bodyPr>
            <a:normAutofit/>
          </a:bodyPr>
          <a:lstStyle/>
          <a:p>
            <a:r>
              <a:rPr lang="fr-CA" sz="2600" u="sng" dirty="0">
                <a:effectLst/>
              </a:rPr>
              <a:t>RÈGLEMENT 1 SECTION 5 ARTICLE 6 Page 6</a:t>
            </a:r>
            <a:endParaRPr lang="en-US" sz="2600" dirty="0">
              <a:effectLst/>
            </a:endParaRPr>
          </a:p>
        </p:txBody>
      </p:sp>
      <p:sp>
        <p:nvSpPr>
          <p:cNvPr id="4" name="Footer Placeholder 3"/>
          <p:cNvSpPr>
            <a:spLocks noGrp="1"/>
          </p:cNvSpPr>
          <p:nvPr>
            <p:ph type="ftr" sz="quarter" idx="11"/>
          </p:nvPr>
        </p:nvSpPr>
        <p:spPr>
          <a:xfrm>
            <a:off x="4380072" y="6407944"/>
            <a:ext cx="3000240" cy="365125"/>
          </a:xfrm>
        </p:spPr>
        <p:txBody>
          <a:bodyPr/>
          <a:lstStyle/>
          <a:p>
            <a:r>
              <a:rPr lang="en-US" dirty="0"/>
              <a:t>All Rights Reserved.   Football Canada 2021</a:t>
            </a:r>
            <a:endParaRPr lang="en-CA" dirty="0"/>
          </a:p>
        </p:txBody>
      </p:sp>
      <p:pic>
        <p:nvPicPr>
          <p:cNvPr id="5" name="modify word clarity french">
            <a:hlinkClick r:id="" action="ppaction://media"/>
            <a:extLst>
              <a:ext uri="{FF2B5EF4-FFF2-40B4-BE49-F238E27FC236}">
                <a16:creationId xmlns:a16="http://schemas.microsoft.com/office/drawing/2014/main" id="{0F6F3F78-A808-4CF4-B9F9-EE8E92B51A55}"/>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172400" y="5561857"/>
            <a:ext cx="609600" cy="609600"/>
          </a:xfrm>
          <a:prstGeom prst="rect">
            <a:avLst/>
          </a:prstGeom>
        </p:spPr>
      </p:pic>
    </p:spTree>
    <p:extLst>
      <p:ext uri="{BB962C8B-B14F-4D97-AF65-F5344CB8AC3E}">
        <p14:creationId xmlns:p14="http://schemas.microsoft.com/office/powerpoint/2010/main" val="2208447250"/>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200"/>
                                  </p:stCondLst>
                                  <p:childTnLst>
                                    <p:cmd type="call" cmd="playFrom(0.0)">
                                      <p:cBhvr>
                                        <p:cTn id="6" dur="2544"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5272" y="1037783"/>
            <a:ext cx="8229600" cy="5169090"/>
          </a:xfrm>
        </p:spPr>
        <p:txBody>
          <a:bodyPr>
            <a:noAutofit/>
          </a:bodyPr>
          <a:lstStyle/>
          <a:p>
            <a:pPr marL="0" marR="0" indent="0">
              <a:spcBef>
                <a:spcPts val="0"/>
              </a:spcBef>
              <a:spcAft>
                <a:spcPts val="0"/>
              </a:spcAft>
              <a:buNone/>
            </a:pPr>
            <a:r>
              <a:rPr lang="fr-FR" sz="1800" b="1" dirty="0">
                <a:effectLst/>
                <a:latin typeface="Calibri" panose="020F0502020204030204" pitchFamily="34" charset="0"/>
                <a:ea typeface="Calibri" panose="020F0502020204030204" pitchFamily="34" charset="0"/>
                <a:cs typeface="Times New Roman" panose="02020603050405020304" pitchFamily="18" charset="0"/>
              </a:rPr>
              <a:t>Remplacer par</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fr-CA" sz="1800" b="1" dirty="0">
                <a:effectLst/>
                <a:latin typeface="MyriadPro-Bold"/>
                <a:ea typeface="Calibri" panose="020F0502020204030204" pitchFamily="34" charset="0"/>
                <a:cs typeface="MyriadPro-Bold"/>
              </a:rPr>
              <a:t>Article 14 – Bloc illégal avec les mains au visage</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fr-CA" sz="1800" b="1"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Aucun joueur de l’une ou l’autre équipe ne peut utiliser ses mains en les projetant avec force vers l’avant et au-dessus des épaules pour frapper avec force un adversaire au visage</a:t>
            </a:r>
            <a:r>
              <a:rPr lang="fr-CA" sz="1800" b="1" i="1">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 au cou</a:t>
            </a:r>
            <a:r>
              <a:rPr lang="fr-CA" sz="1800" b="1"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 à la tête ou au protecteur facial.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fr-CA" sz="1800" b="1"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fr-CA" sz="1800" b="1"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Si le contact initial est à la poitrine mais que les mains remontent jusqu’au cou, au visage, à la tête ou au protecteur facial et que le contact est fait avec force ou est prolongé, il s’agit d’une pénalité</a:t>
            </a:r>
            <a:r>
              <a:rPr lang="fr-CA" sz="1800" b="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Footer Placeholder 2"/>
          <p:cNvSpPr>
            <a:spLocks noGrp="1"/>
          </p:cNvSpPr>
          <p:nvPr>
            <p:ph type="ftr" sz="quarter" idx="11"/>
          </p:nvPr>
        </p:nvSpPr>
        <p:spPr>
          <a:xfrm>
            <a:off x="4380072" y="6407944"/>
            <a:ext cx="3216264" cy="365125"/>
          </a:xfrm>
        </p:spPr>
        <p:txBody>
          <a:bodyPr/>
          <a:lstStyle/>
          <a:p>
            <a:r>
              <a:rPr lang="en-US" dirty="0"/>
              <a:t>All Rights Reserved.   Football Canada 2021</a:t>
            </a:r>
            <a:endParaRPr lang="en-CA" dirty="0"/>
          </a:p>
        </p:txBody>
      </p:sp>
      <p:sp>
        <p:nvSpPr>
          <p:cNvPr id="4" name="Title 3"/>
          <p:cNvSpPr>
            <a:spLocks noGrp="1"/>
          </p:cNvSpPr>
          <p:nvPr>
            <p:ph type="title"/>
          </p:nvPr>
        </p:nvSpPr>
        <p:spPr>
          <a:xfrm>
            <a:off x="0" y="0"/>
            <a:ext cx="8494872" cy="836712"/>
          </a:xfrm>
        </p:spPr>
        <p:txBody>
          <a:bodyPr>
            <a:normAutofit/>
          </a:bodyPr>
          <a:lstStyle/>
          <a:p>
            <a:r>
              <a:rPr lang="fr-CA" sz="2800" u="sng" dirty="0">
                <a:effectLst/>
              </a:rPr>
              <a:t>RÈGLEMENT 7 SECTION 3 ARTICLE 14 Page 52</a:t>
            </a:r>
            <a:endParaRPr lang="en-US" sz="2800" dirty="0">
              <a:effectLst/>
            </a:endParaRPr>
          </a:p>
        </p:txBody>
      </p:sp>
      <p:pic>
        <p:nvPicPr>
          <p:cNvPr id="5" name="hands face french">
            <a:hlinkClick r:id="" action="ppaction://media"/>
            <a:extLst>
              <a:ext uri="{FF2B5EF4-FFF2-40B4-BE49-F238E27FC236}">
                <a16:creationId xmlns:a16="http://schemas.microsoft.com/office/drawing/2014/main" id="{039450F8-D2D8-4292-9576-B91A75B7B8AC}"/>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269128" y="5515417"/>
            <a:ext cx="609600" cy="609600"/>
          </a:xfrm>
          <a:prstGeom prst="rect">
            <a:avLst/>
          </a:prstGeom>
        </p:spPr>
      </p:pic>
    </p:spTree>
    <p:extLst>
      <p:ext uri="{BB962C8B-B14F-4D97-AF65-F5344CB8AC3E}">
        <p14:creationId xmlns:p14="http://schemas.microsoft.com/office/powerpoint/2010/main" val="3819499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200"/>
                                  </p:stCondLst>
                                  <p:childTnLst>
                                    <p:cmd type="call" cmd="playFrom(0.0)">
                                      <p:cBhvr>
                                        <p:cTn id="6" dur="6048"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5272" y="1037783"/>
            <a:ext cx="8229600" cy="5169090"/>
          </a:xfrm>
        </p:spPr>
        <p:txBody>
          <a:bodyPr>
            <a:noAutofit/>
          </a:bodyPr>
          <a:lstStyle/>
          <a:p>
            <a:pPr marL="0" marR="0" indent="0">
              <a:spcBef>
                <a:spcPts val="0"/>
              </a:spcBef>
              <a:spcAft>
                <a:spcPts val="0"/>
              </a:spcAft>
              <a:buNone/>
            </a:pPr>
            <a:r>
              <a:rPr lang="fr-FR" sz="1800" dirty="0">
                <a:effectLst/>
                <a:latin typeface="Calibri" panose="020F0502020204030204" pitchFamily="34" charset="0"/>
                <a:ea typeface="Calibri" panose="020F0502020204030204" pitchFamily="34" charset="0"/>
                <a:cs typeface="Times New Roman" panose="02020603050405020304" pitchFamily="18" charset="0"/>
              </a:rPr>
              <a:t>Remplacer l’exception 1 par </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fr-CA" sz="1800"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1) Le bloc a lieu dans la zone de mêlée et qu’il est fait par un joueur qui occupait une position dans cette zone au moment de la remise en jeu </a:t>
            </a:r>
            <a:r>
              <a:rPr lang="fr-FR" sz="1800" b="1"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et</a:t>
            </a:r>
            <a:r>
              <a:rPr lang="fr-CA" sz="1800"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 que le bloc </a:t>
            </a:r>
            <a:r>
              <a:rPr lang="fr-FR" sz="1800" b="1"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est au-dessus de</a:t>
            </a:r>
            <a:r>
              <a:rPr lang="fr-FR" sz="180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fr-CA" sz="1800" i="1" dirty="0">
                <a:effectLst/>
                <a:highlight>
                  <a:srgbClr val="FFFF00"/>
                </a:highlight>
                <a:latin typeface="MyriadPro-Bold"/>
                <a:ea typeface="Calibri" panose="020F0502020204030204" pitchFamily="34" charset="0"/>
                <a:cs typeface="MyriadPro-Bold"/>
              </a:rPr>
              <a:t>la ceinture.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Footer Placeholder 2"/>
          <p:cNvSpPr>
            <a:spLocks noGrp="1"/>
          </p:cNvSpPr>
          <p:nvPr>
            <p:ph type="ftr" sz="quarter" idx="11"/>
          </p:nvPr>
        </p:nvSpPr>
        <p:spPr>
          <a:xfrm>
            <a:off x="4380072" y="6407944"/>
            <a:ext cx="3216264" cy="365125"/>
          </a:xfrm>
        </p:spPr>
        <p:txBody>
          <a:bodyPr/>
          <a:lstStyle/>
          <a:p>
            <a:r>
              <a:rPr lang="en-US" dirty="0"/>
              <a:t>All Rights Reserved.   Football Canada 2021</a:t>
            </a:r>
            <a:endParaRPr lang="en-CA" dirty="0"/>
          </a:p>
        </p:txBody>
      </p:sp>
      <p:sp>
        <p:nvSpPr>
          <p:cNvPr id="4" name="Title 3"/>
          <p:cNvSpPr>
            <a:spLocks noGrp="1"/>
          </p:cNvSpPr>
          <p:nvPr>
            <p:ph type="title"/>
          </p:nvPr>
        </p:nvSpPr>
        <p:spPr>
          <a:xfrm>
            <a:off x="0" y="0"/>
            <a:ext cx="8494872" cy="836712"/>
          </a:xfrm>
        </p:spPr>
        <p:txBody>
          <a:bodyPr>
            <a:normAutofit/>
          </a:bodyPr>
          <a:lstStyle/>
          <a:p>
            <a:r>
              <a:rPr lang="fr-CA" sz="2800" u="sng" dirty="0">
                <a:effectLst/>
              </a:rPr>
              <a:t>RÈGLEMENT 7 SECTION 3 ARTICLE 15 Page 53</a:t>
            </a:r>
            <a:endParaRPr lang="en-US" sz="2800" dirty="0">
              <a:effectLst/>
            </a:endParaRPr>
          </a:p>
        </p:txBody>
      </p:sp>
      <p:pic>
        <p:nvPicPr>
          <p:cNvPr id="5" name="bfr french">
            <a:hlinkClick r:id="" action="ppaction://media"/>
            <a:extLst>
              <a:ext uri="{FF2B5EF4-FFF2-40B4-BE49-F238E27FC236}">
                <a16:creationId xmlns:a16="http://schemas.microsoft.com/office/drawing/2014/main" id="{12F791E0-B579-4D5A-9635-0EFFDC31F38C}"/>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269128" y="5697809"/>
            <a:ext cx="609600" cy="609600"/>
          </a:xfrm>
          <a:prstGeom prst="rect">
            <a:avLst/>
          </a:prstGeom>
        </p:spPr>
      </p:pic>
    </p:spTree>
    <p:extLst>
      <p:ext uri="{BB962C8B-B14F-4D97-AF65-F5344CB8AC3E}">
        <p14:creationId xmlns:p14="http://schemas.microsoft.com/office/powerpoint/2010/main" val="2789555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200"/>
                                  </p:stCondLst>
                                  <p:childTnLst>
                                    <p:cmd type="call" cmd="playFrom(0.0)">
                                      <p:cBhvr>
                                        <p:cTn id="6" dur="6816"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5272" y="1037783"/>
            <a:ext cx="8229600" cy="5169090"/>
          </a:xfrm>
        </p:spPr>
        <p:txBody>
          <a:bodyPr>
            <a:noAutofit/>
          </a:bodyPr>
          <a:lstStyle/>
          <a:p>
            <a:pPr marL="0" marR="0" indent="0">
              <a:spcBef>
                <a:spcPts val="0"/>
              </a:spcBef>
              <a:spcAft>
                <a:spcPts val="0"/>
              </a:spcAft>
              <a:buNone/>
            </a:pPr>
            <a:r>
              <a:rPr lang="fr-FR" sz="1800" b="1" dirty="0">
                <a:effectLst/>
                <a:latin typeface="Calibri" panose="020F0502020204030204" pitchFamily="34" charset="0"/>
                <a:ea typeface="Calibri" panose="020F0502020204030204" pitchFamily="34" charset="0"/>
                <a:cs typeface="Times New Roman" panose="02020603050405020304" pitchFamily="18" charset="0"/>
              </a:rPr>
              <a:t>Remplacer par</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51435" lvl="0" indent="0" algn="just">
              <a:spcBef>
                <a:spcPts val="75"/>
              </a:spcBef>
              <a:spcAft>
                <a:spcPts val="0"/>
              </a:spcAft>
              <a:buNone/>
            </a:pPr>
            <a:r>
              <a:rPr lang="fr-CA" sz="1800" b="1"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8) Un joueur qui reçoit un bloc lorsque le bloqueur se déplace en direction ou parallèlement à sa propre ligne de fond et approche le joueur adverse par derrière ou de côté.</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Footer Placeholder 2"/>
          <p:cNvSpPr>
            <a:spLocks noGrp="1"/>
          </p:cNvSpPr>
          <p:nvPr>
            <p:ph type="ftr" sz="quarter" idx="11"/>
          </p:nvPr>
        </p:nvSpPr>
        <p:spPr>
          <a:xfrm>
            <a:off x="4380072" y="6407944"/>
            <a:ext cx="3216264" cy="365125"/>
          </a:xfrm>
        </p:spPr>
        <p:txBody>
          <a:bodyPr/>
          <a:lstStyle/>
          <a:p>
            <a:r>
              <a:rPr lang="en-US" dirty="0"/>
              <a:t>All Rights Reserved.   Football Canada 2021</a:t>
            </a:r>
            <a:endParaRPr lang="en-CA" dirty="0"/>
          </a:p>
        </p:txBody>
      </p:sp>
      <p:sp>
        <p:nvSpPr>
          <p:cNvPr id="4" name="Title 3"/>
          <p:cNvSpPr>
            <a:spLocks noGrp="1"/>
          </p:cNvSpPr>
          <p:nvPr>
            <p:ph type="title"/>
          </p:nvPr>
        </p:nvSpPr>
        <p:spPr>
          <a:xfrm>
            <a:off x="0" y="0"/>
            <a:ext cx="8494872" cy="836712"/>
          </a:xfrm>
        </p:spPr>
        <p:txBody>
          <a:bodyPr>
            <a:normAutofit fontScale="90000"/>
          </a:bodyPr>
          <a:lstStyle/>
          <a:p>
            <a:r>
              <a:rPr lang="fr-CA" sz="2800" u="sng" dirty="0">
                <a:effectLst/>
              </a:rPr>
              <a:t>RÈGLEMENT 7 SECTION 3 ARTICLE 16 a8 Page 53</a:t>
            </a:r>
            <a:endParaRPr lang="en-US" sz="2800" dirty="0">
              <a:effectLst/>
            </a:endParaRPr>
          </a:p>
        </p:txBody>
      </p:sp>
      <p:pic>
        <p:nvPicPr>
          <p:cNvPr id="5" name="modify word consistency french">
            <a:hlinkClick r:id="" action="ppaction://media"/>
            <a:extLst>
              <a:ext uri="{FF2B5EF4-FFF2-40B4-BE49-F238E27FC236}">
                <a16:creationId xmlns:a16="http://schemas.microsoft.com/office/drawing/2014/main" id="{62D9CD5C-A9FA-40C2-BA90-AD6648E0A768}"/>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269128" y="5697809"/>
            <a:ext cx="609600" cy="609600"/>
          </a:xfrm>
          <a:prstGeom prst="rect">
            <a:avLst/>
          </a:prstGeom>
        </p:spPr>
      </p:pic>
    </p:spTree>
    <p:extLst>
      <p:ext uri="{BB962C8B-B14F-4D97-AF65-F5344CB8AC3E}">
        <p14:creationId xmlns:p14="http://schemas.microsoft.com/office/powerpoint/2010/main" val="3887259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200"/>
                                  </p:stCondLst>
                                  <p:childTnLst>
                                    <p:cmd type="call" cmd="playFrom(0.0)">
                                      <p:cBhvr>
                                        <p:cTn id="6" dur="2400"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5272" y="1037783"/>
            <a:ext cx="8229600" cy="5169090"/>
          </a:xfrm>
        </p:spPr>
        <p:txBody>
          <a:bodyPr>
            <a:noAutofit/>
          </a:bodyPr>
          <a:lstStyle/>
          <a:p>
            <a:pPr marL="0" marR="0" indent="0">
              <a:spcBef>
                <a:spcPts val="0"/>
              </a:spcBef>
              <a:spcAft>
                <a:spcPts val="0"/>
              </a:spcAft>
              <a:buNone/>
            </a:pPr>
            <a:r>
              <a:rPr lang="fr-FR" sz="1800" b="1" dirty="0">
                <a:effectLst/>
                <a:latin typeface="Calibri" panose="020F0502020204030204" pitchFamily="34" charset="0"/>
                <a:ea typeface="Calibri" panose="020F0502020204030204" pitchFamily="34" charset="0"/>
                <a:cs typeface="Times New Roman" panose="02020603050405020304" pitchFamily="18" charset="0"/>
              </a:rPr>
              <a:t>Remplacer par</a:t>
            </a:r>
          </a:p>
          <a:p>
            <a:pPr marL="0" marR="0" indent="0">
              <a:spcBef>
                <a:spcPts val="0"/>
              </a:spcBef>
              <a:spcAft>
                <a:spcPts val="0"/>
              </a:spcAft>
              <a:buNone/>
            </a:pPr>
            <a:endParaRPr lang="en-US" sz="18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fr-CA" sz="1800" b="1" dirty="0">
                <a:effectLst/>
                <a:latin typeface="MyriadPro-Bold"/>
                <a:ea typeface="Calibri" panose="020F0502020204030204" pitchFamily="34" charset="0"/>
                <a:cs typeface="MyriadPro-Bold"/>
              </a:rPr>
              <a:t>Article 17 – Bloc venant de l’extérieur du champ de vision</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fr-CA" sz="1800" dirty="0">
                <a:effectLst/>
                <a:latin typeface="MyriadPro-Regular" panose="020B0503030403020204" pitchFamily="34" charset="0"/>
                <a:ea typeface="Calibri" panose="020F0502020204030204" pitchFamily="34" charset="0"/>
                <a:cs typeface="MyriadPro-Regular" panose="020B0503030403020204" pitchFamily="34" charset="0"/>
              </a:rPr>
              <a:t>Il est illégal pour tout joueur de bloquer avec force un joueur adverse (à l’extérieur de son champ de vision) pendant qu’il se déplace en direction </a:t>
            </a:r>
            <a:r>
              <a:rPr lang="fr-CA" sz="1800" b="1"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ou parallèlement</a:t>
            </a:r>
            <a:r>
              <a:rPr lang="fr-CA" sz="1800"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 </a:t>
            </a:r>
            <a:r>
              <a:rPr lang="fr-CA" sz="1800" b="1"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à</a:t>
            </a:r>
            <a:r>
              <a:rPr lang="fr-CA" sz="1800" dirty="0">
                <a:effectLst/>
                <a:latin typeface="MyriadPro-Regular" panose="020B0503030403020204" pitchFamily="34" charset="0"/>
                <a:ea typeface="Calibri" panose="020F0502020204030204" pitchFamily="34" charset="0"/>
                <a:cs typeface="MyriadPro-Regular" panose="020B0503030403020204" pitchFamily="34" charset="0"/>
              </a:rPr>
              <a:t> sa propre ligne de fond quel que soit sa position sur le terrain.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fr-CA" sz="1800" b="1" u="none" strike="noStrike"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Footer Placeholder 2"/>
          <p:cNvSpPr>
            <a:spLocks noGrp="1"/>
          </p:cNvSpPr>
          <p:nvPr>
            <p:ph type="ftr" sz="quarter" idx="11"/>
          </p:nvPr>
        </p:nvSpPr>
        <p:spPr>
          <a:xfrm>
            <a:off x="4380072" y="6407944"/>
            <a:ext cx="3216264" cy="365125"/>
          </a:xfrm>
        </p:spPr>
        <p:txBody>
          <a:bodyPr/>
          <a:lstStyle/>
          <a:p>
            <a:r>
              <a:rPr lang="en-US" dirty="0"/>
              <a:t>All Rights Reserved.   Football Canada 2021</a:t>
            </a:r>
            <a:endParaRPr lang="en-CA" dirty="0"/>
          </a:p>
        </p:txBody>
      </p:sp>
      <p:sp>
        <p:nvSpPr>
          <p:cNvPr id="4" name="Title 3"/>
          <p:cNvSpPr>
            <a:spLocks noGrp="1"/>
          </p:cNvSpPr>
          <p:nvPr>
            <p:ph type="title"/>
          </p:nvPr>
        </p:nvSpPr>
        <p:spPr>
          <a:xfrm>
            <a:off x="0" y="0"/>
            <a:ext cx="8494872" cy="836712"/>
          </a:xfrm>
        </p:spPr>
        <p:txBody>
          <a:bodyPr>
            <a:normAutofit/>
          </a:bodyPr>
          <a:lstStyle/>
          <a:p>
            <a:r>
              <a:rPr lang="fr-CA" sz="2800" u="sng" dirty="0">
                <a:effectLst/>
              </a:rPr>
              <a:t>RÈGLEMENT 7 SECTION 3 ARTICLE 17 Page 54</a:t>
            </a:r>
            <a:endParaRPr lang="en-US" sz="2800" dirty="0">
              <a:effectLst/>
            </a:endParaRPr>
          </a:p>
        </p:txBody>
      </p:sp>
      <p:pic>
        <p:nvPicPr>
          <p:cNvPr id="5" name="modify word consistency french">
            <a:hlinkClick r:id="" action="ppaction://media"/>
            <a:extLst>
              <a:ext uri="{FF2B5EF4-FFF2-40B4-BE49-F238E27FC236}">
                <a16:creationId xmlns:a16="http://schemas.microsoft.com/office/drawing/2014/main" id="{455A09C1-8510-43FD-A4B0-D5BD0FE87F81}"/>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298625" y="5597273"/>
            <a:ext cx="609600" cy="609600"/>
          </a:xfrm>
          <a:prstGeom prst="rect">
            <a:avLst/>
          </a:prstGeom>
        </p:spPr>
      </p:pic>
    </p:spTree>
    <p:extLst>
      <p:ext uri="{BB962C8B-B14F-4D97-AF65-F5344CB8AC3E}">
        <p14:creationId xmlns:p14="http://schemas.microsoft.com/office/powerpoint/2010/main" val="3240508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200"/>
                                  </p:stCondLst>
                                  <p:childTnLst>
                                    <p:cmd type="call" cmd="playFrom(0.0)">
                                      <p:cBhvr>
                                        <p:cTn id="6" dur="2400"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5272" y="1037783"/>
            <a:ext cx="8229600" cy="5169090"/>
          </a:xfrm>
        </p:spPr>
        <p:txBody>
          <a:bodyPr>
            <a:noAutofit/>
          </a:bodyPr>
          <a:lstStyle/>
          <a:p>
            <a:pPr marL="0" marR="0" indent="0">
              <a:spcBef>
                <a:spcPts val="0"/>
              </a:spcBef>
              <a:spcAft>
                <a:spcPts val="0"/>
              </a:spcAft>
              <a:buNone/>
            </a:pPr>
            <a:r>
              <a:rPr lang="fr-FR" sz="1800" b="1" dirty="0">
                <a:effectLst/>
                <a:latin typeface="Calibri" panose="020F0502020204030204" pitchFamily="34" charset="0"/>
                <a:ea typeface="Calibri" panose="020F0502020204030204" pitchFamily="34" charset="0"/>
                <a:cs typeface="Times New Roman" panose="02020603050405020304" pitchFamily="18" charset="0"/>
              </a:rPr>
              <a:t>Remplacer par</a:t>
            </a:r>
          </a:p>
          <a:p>
            <a:pPr marL="0" marR="0" indent="0">
              <a:spcBef>
                <a:spcPts val="0"/>
              </a:spcBef>
              <a:spcAft>
                <a:spcPts val="0"/>
              </a:spcAft>
              <a:buNone/>
            </a:pPr>
            <a:endParaRPr lang="en-US" sz="18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fr-CA" sz="1800" b="1" dirty="0">
                <a:effectLst/>
                <a:latin typeface="MyriadPro-Bold"/>
                <a:ea typeface="Calibri" panose="020F0502020204030204" pitchFamily="34" charset="0"/>
                <a:cs typeface="MyriadPro-Bold"/>
              </a:rPr>
              <a:t>Article 19 – Blocage sous la ceinture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r>
              <a:rPr lang="fr-CA" sz="1800" b="1"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Il est illégal de bloquer un adversaire sous la ceinture sauf si ce bloc se produit dans la zone de blocage sous la ceinture par un joueur positionné dans cette zone au moment de la remise en jeu et lorsque le bloc est au-dessus du genou.</a:t>
            </a:r>
          </a:p>
          <a:p>
            <a:pPr marL="0" marR="0" indent="0" algn="just">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51435" indent="0" algn="just">
              <a:spcBef>
                <a:spcPts val="75"/>
              </a:spcBef>
              <a:spcAft>
                <a:spcPts val="0"/>
              </a:spcAft>
              <a:buNone/>
            </a:pPr>
            <a:r>
              <a:rPr lang="fr-CA" sz="1800" b="1"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Remarque: Un joueur venant de l’extérieur de cette zone doit s’arrêter complètement dans la zone avant la remise en jeu du ballon pour être considéré comme positionné dans la zone.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51435" indent="0">
              <a:spcBef>
                <a:spcPts val="75"/>
              </a:spcBef>
              <a:spcAft>
                <a:spcPts val="0"/>
              </a:spcAft>
              <a:buNone/>
            </a:pPr>
            <a:r>
              <a:rPr lang="fr-CA"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fr-CA" sz="1800" b="1" u="none" strike="noStrike"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Footer Placeholder 2"/>
          <p:cNvSpPr>
            <a:spLocks noGrp="1"/>
          </p:cNvSpPr>
          <p:nvPr>
            <p:ph type="ftr" sz="quarter" idx="11"/>
          </p:nvPr>
        </p:nvSpPr>
        <p:spPr>
          <a:xfrm>
            <a:off x="4380072" y="6407944"/>
            <a:ext cx="3216264" cy="365125"/>
          </a:xfrm>
        </p:spPr>
        <p:txBody>
          <a:bodyPr/>
          <a:lstStyle/>
          <a:p>
            <a:r>
              <a:rPr lang="en-US" dirty="0"/>
              <a:t>All Rights Reserved.   Football Canada 2021</a:t>
            </a:r>
            <a:endParaRPr lang="en-CA" dirty="0"/>
          </a:p>
        </p:txBody>
      </p:sp>
      <p:sp>
        <p:nvSpPr>
          <p:cNvPr id="4" name="Title 3"/>
          <p:cNvSpPr>
            <a:spLocks noGrp="1"/>
          </p:cNvSpPr>
          <p:nvPr>
            <p:ph type="title"/>
          </p:nvPr>
        </p:nvSpPr>
        <p:spPr>
          <a:xfrm>
            <a:off x="0" y="0"/>
            <a:ext cx="8494872" cy="836712"/>
          </a:xfrm>
        </p:spPr>
        <p:txBody>
          <a:bodyPr>
            <a:normAutofit/>
          </a:bodyPr>
          <a:lstStyle/>
          <a:p>
            <a:r>
              <a:rPr lang="fr-CA" sz="2800" u="sng" dirty="0">
                <a:effectLst/>
              </a:rPr>
              <a:t>RÈGLEMENT 7 SECTION 3 ARTICLE 19 Page 54</a:t>
            </a:r>
            <a:endParaRPr lang="en-US" sz="2800" dirty="0">
              <a:effectLst/>
            </a:endParaRPr>
          </a:p>
        </p:txBody>
      </p:sp>
      <p:pic>
        <p:nvPicPr>
          <p:cNvPr id="5" name="bbw french">
            <a:hlinkClick r:id="" action="ppaction://media"/>
            <a:extLst>
              <a:ext uri="{FF2B5EF4-FFF2-40B4-BE49-F238E27FC236}">
                <a16:creationId xmlns:a16="http://schemas.microsoft.com/office/drawing/2014/main" id="{62D9D654-AB05-4199-9AE7-80D186FB767B}"/>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269128" y="5697809"/>
            <a:ext cx="609600" cy="609600"/>
          </a:xfrm>
          <a:prstGeom prst="rect">
            <a:avLst/>
          </a:prstGeom>
        </p:spPr>
      </p:pic>
    </p:spTree>
    <p:extLst>
      <p:ext uri="{BB962C8B-B14F-4D97-AF65-F5344CB8AC3E}">
        <p14:creationId xmlns:p14="http://schemas.microsoft.com/office/powerpoint/2010/main" val="1380027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200"/>
                                  </p:stCondLst>
                                  <p:childTnLst>
                                    <p:cmd type="call" cmd="playFrom(0.0)">
                                      <p:cBhvr>
                                        <p:cTn id="6" dur="5376"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5272" y="844455"/>
            <a:ext cx="8229600" cy="5169090"/>
          </a:xfrm>
        </p:spPr>
        <p:txBody>
          <a:bodyPr>
            <a:noAutofit/>
          </a:bodyPr>
          <a:lstStyle/>
          <a:p>
            <a:pPr marL="0" marR="0" indent="0">
              <a:spcBef>
                <a:spcPts val="0"/>
              </a:spcBef>
              <a:spcAft>
                <a:spcPts val="0"/>
              </a:spcAft>
              <a:buNone/>
            </a:pPr>
            <a:r>
              <a:rPr lang="fr-FR" sz="18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Suppression du paragraphe e) </a:t>
            </a:r>
            <a:r>
              <a:rPr lang="fr-CA"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fr-CA" sz="1800" b="1" u="none" strike="noStrike" dirty="0">
                <a:effectLst/>
                <a:latin typeface="Calibri" panose="020F0502020204030204" pitchFamily="34" charset="0"/>
                <a:ea typeface="Calibri" panose="020F0502020204030204" pitchFamily="34" charset="0"/>
                <a:cs typeface="Calibri" panose="020F0502020204030204" pitchFamily="34" charset="0"/>
              </a:rPr>
              <a:t> </a:t>
            </a:r>
          </a:p>
          <a:p>
            <a:pPr marL="0" marR="0" indent="0">
              <a:spcBef>
                <a:spcPts val="0"/>
              </a:spcBef>
              <a:spcAft>
                <a:spcPts val="0"/>
              </a:spcAft>
              <a:buNone/>
            </a:pPr>
            <a:endParaRPr lang="fr-CA" sz="1800" b="1" dirty="0">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endParaRPr lang="fr-CA" sz="1800" b="1" dirty="0">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endParaRPr lang="fr-CA" sz="1800" b="1">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endParaRPr lang="fr-CA" sz="1800" b="1" dirty="0">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endParaRPr lang="fr-CA" sz="1800" b="1" dirty="0">
              <a:latin typeface="Calibri" panose="020F0502020204030204" pitchFamily="34" charset="0"/>
              <a:ea typeface="Calibri" panose="020F0502020204030204" pitchFamily="34" charset="0"/>
              <a:cs typeface="Calibri" panose="020F0502020204030204" pitchFamily="34" charset="0"/>
            </a:endParaRPr>
          </a:p>
          <a:p>
            <a:pPr marL="109728" indent="0" algn="l">
              <a:buNone/>
            </a:pPr>
            <a:r>
              <a:rPr lang="fr-FR" sz="1800" b="0" i="0" u="none" strike="noStrike" baseline="0" dirty="0">
                <a:latin typeface="MyriadPro-Regular" panose="020B0503030403020204" pitchFamily="34" charset="0"/>
              </a:rPr>
              <a:t>e) Ne pas porter l’équipement obligatoire.</a:t>
            </a:r>
          </a:p>
          <a:p>
            <a:pPr marL="109728" indent="0" algn="l">
              <a:buNone/>
            </a:pPr>
            <a:r>
              <a:rPr lang="fr-FR" sz="1800" b="0" i="0" u="none" strike="noStrike" baseline="0" dirty="0">
                <a:latin typeface="MyriadPro-Regular" panose="020B0503030403020204" pitchFamily="34" charset="0"/>
              </a:rPr>
              <a:t>	Pénalité: – P5 du point où le ballon aurait été mis en jeu s’il n’y avait pas eu 	aucune infraction ou ajoutée à la pénalité imposée suite à toute autre 	infraction;</a:t>
            </a:r>
          </a:p>
          <a:p>
            <a:pPr marL="109728" indent="0" algn="l">
              <a:buNone/>
            </a:pPr>
            <a:r>
              <a:rPr lang="fr-FR" sz="1800" dirty="0">
                <a:latin typeface="MyriadPro-Regular" panose="020B0503030403020204" pitchFamily="34" charset="0"/>
              </a:rPr>
              <a:t> </a:t>
            </a:r>
            <a:r>
              <a:rPr lang="fr-FR" sz="1800" b="0" i="0" u="none" strike="noStrike" baseline="0" dirty="0">
                <a:latin typeface="MyriadPro-Regular" panose="020B0503030403020204" pitchFamily="34" charset="0"/>
              </a:rPr>
              <a:t>– Le joueur fautif doit être retiré de la partie jusqu’à ce qu’il soit équipé conformément aux règles. Il doit être remplacé immédiatement et la partie ne peut être retardée.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Footer Placeholder 2"/>
          <p:cNvSpPr>
            <a:spLocks noGrp="1"/>
          </p:cNvSpPr>
          <p:nvPr>
            <p:ph type="ftr" sz="quarter" idx="11"/>
          </p:nvPr>
        </p:nvSpPr>
        <p:spPr>
          <a:xfrm>
            <a:off x="4380072" y="6407944"/>
            <a:ext cx="3216264" cy="365125"/>
          </a:xfrm>
        </p:spPr>
        <p:txBody>
          <a:bodyPr/>
          <a:lstStyle/>
          <a:p>
            <a:r>
              <a:rPr lang="en-US" dirty="0"/>
              <a:t>All Rights Reserved.   Football Canada 2021</a:t>
            </a:r>
            <a:endParaRPr lang="en-CA" dirty="0"/>
          </a:p>
        </p:txBody>
      </p:sp>
      <p:sp>
        <p:nvSpPr>
          <p:cNvPr id="4" name="Title 3"/>
          <p:cNvSpPr>
            <a:spLocks noGrp="1"/>
          </p:cNvSpPr>
          <p:nvPr>
            <p:ph type="title"/>
          </p:nvPr>
        </p:nvSpPr>
        <p:spPr>
          <a:xfrm>
            <a:off x="0" y="0"/>
            <a:ext cx="8494872" cy="836712"/>
          </a:xfrm>
        </p:spPr>
        <p:txBody>
          <a:bodyPr>
            <a:normAutofit/>
          </a:bodyPr>
          <a:lstStyle/>
          <a:p>
            <a:r>
              <a:rPr lang="fr-CA" sz="2800" u="sng" dirty="0">
                <a:effectLst/>
              </a:rPr>
              <a:t>RÈGLEMENT 7 SECTION 4 Page 54</a:t>
            </a:r>
            <a:endParaRPr lang="en-US" sz="2800" dirty="0">
              <a:effectLst/>
            </a:endParaRPr>
          </a:p>
        </p:txBody>
      </p:sp>
      <p:pic>
        <p:nvPicPr>
          <p:cNvPr id="5" name="remove wording french">
            <a:hlinkClick r:id="" action="ppaction://media"/>
            <a:extLst>
              <a:ext uri="{FF2B5EF4-FFF2-40B4-BE49-F238E27FC236}">
                <a16:creationId xmlns:a16="http://schemas.microsoft.com/office/drawing/2014/main" id="{1F7C7553-4AC5-4069-A637-FEAF2EB0AF29}"/>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190072" y="5708745"/>
            <a:ext cx="609600" cy="609600"/>
          </a:xfrm>
          <a:prstGeom prst="rect">
            <a:avLst/>
          </a:prstGeom>
        </p:spPr>
      </p:pic>
    </p:spTree>
    <p:extLst>
      <p:ext uri="{BB962C8B-B14F-4D97-AF65-F5344CB8AC3E}">
        <p14:creationId xmlns:p14="http://schemas.microsoft.com/office/powerpoint/2010/main" val="4282441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200"/>
                                  </p:stCondLst>
                                  <p:childTnLst>
                                    <p:cmd type="call" cmd="playFrom(0.0)">
                                      <p:cBhvr>
                                        <p:cTn id="6" dur="2544"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5272" y="844455"/>
            <a:ext cx="8229600" cy="5169090"/>
          </a:xfrm>
        </p:spPr>
        <p:txBody>
          <a:bodyPr>
            <a:noAutofit/>
          </a:bodyPr>
          <a:lstStyle/>
          <a:p>
            <a:pPr marL="0" marR="0" indent="0">
              <a:spcBef>
                <a:spcPts val="0"/>
              </a:spcBef>
              <a:spcAft>
                <a:spcPts val="0"/>
              </a:spcAft>
              <a:buNone/>
            </a:pPr>
            <a:r>
              <a:rPr lang="fr-FR" sz="1800" dirty="0">
                <a:effectLst/>
                <a:latin typeface="Calibri" panose="020F0502020204030204" pitchFamily="34" charset="0"/>
                <a:ea typeface="Calibri" panose="020F0502020204030204" pitchFamily="34" charset="0"/>
                <a:cs typeface="Times New Roman" panose="02020603050405020304" pitchFamily="18" charset="0"/>
              </a:rPr>
              <a:t>Ajouter un nouvel</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fr-CA" sz="1800" b="1"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i) Si la première pénalité est une obstruction illégale sur un ballon libre, la possession ira à l’équipe non-fautive et toutes les autres pénalités seront appliquées à partir de cet endroit. Notez que si les deux équipes commettent une obstruction illégale sur un ballon libre, la première sera appliquée comme perte de ballon, la deuxième comme une pénalité de 10 verges.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Footer Placeholder 2"/>
          <p:cNvSpPr>
            <a:spLocks noGrp="1"/>
          </p:cNvSpPr>
          <p:nvPr>
            <p:ph type="ftr" sz="quarter" idx="11"/>
          </p:nvPr>
        </p:nvSpPr>
        <p:spPr>
          <a:xfrm>
            <a:off x="4380072" y="6407944"/>
            <a:ext cx="3216264" cy="365125"/>
          </a:xfrm>
        </p:spPr>
        <p:txBody>
          <a:bodyPr/>
          <a:lstStyle/>
          <a:p>
            <a:r>
              <a:rPr lang="en-US" dirty="0"/>
              <a:t>All Rights Reserved.   Football Canada 2021</a:t>
            </a:r>
            <a:endParaRPr lang="en-CA" dirty="0"/>
          </a:p>
        </p:txBody>
      </p:sp>
      <p:sp>
        <p:nvSpPr>
          <p:cNvPr id="4" name="Title 3"/>
          <p:cNvSpPr>
            <a:spLocks noGrp="1"/>
          </p:cNvSpPr>
          <p:nvPr>
            <p:ph type="title"/>
          </p:nvPr>
        </p:nvSpPr>
        <p:spPr>
          <a:xfrm>
            <a:off x="0" y="0"/>
            <a:ext cx="8494872" cy="836712"/>
          </a:xfrm>
        </p:spPr>
        <p:txBody>
          <a:bodyPr>
            <a:normAutofit/>
          </a:bodyPr>
          <a:lstStyle/>
          <a:p>
            <a:r>
              <a:rPr lang="fr-CA" sz="2800" u="sng" dirty="0">
                <a:effectLst/>
              </a:rPr>
              <a:t>RÈGLEMENT 8 SECTION 6 ARTICLE 2 </a:t>
            </a:r>
            <a:r>
              <a:rPr lang="fr-CA" sz="2800" u="sng">
                <a:effectLst/>
              </a:rPr>
              <a:t>Page 61</a:t>
            </a:r>
            <a:endParaRPr lang="en-US" sz="2800" dirty="0">
              <a:effectLst/>
            </a:endParaRPr>
          </a:p>
        </p:txBody>
      </p:sp>
      <p:pic>
        <p:nvPicPr>
          <p:cNvPr id="5" name="dual french">
            <a:hlinkClick r:id="" action="ppaction://media"/>
            <a:extLst>
              <a:ext uri="{FF2B5EF4-FFF2-40B4-BE49-F238E27FC236}">
                <a16:creationId xmlns:a16="http://schemas.microsoft.com/office/drawing/2014/main" id="{97C821A7-900A-4EC9-967C-219AFE5E9A7C}"/>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357618" y="5601145"/>
            <a:ext cx="609600" cy="609600"/>
          </a:xfrm>
          <a:prstGeom prst="rect">
            <a:avLst/>
          </a:prstGeom>
        </p:spPr>
      </p:pic>
    </p:spTree>
    <p:extLst>
      <p:ext uri="{BB962C8B-B14F-4D97-AF65-F5344CB8AC3E}">
        <p14:creationId xmlns:p14="http://schemas.microsoft.com/office/powerpoint/2010/main" val="572094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200"/>
                                  </p:stCondLst>
                                  <p:childTnLst>
                                    <p:cmd type="call" cmd="playFrom(0.0)">
                                      <p:cBhvr>
                                        <p:cTn id="6" dur="5904"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a:p>
          <a:p>
            <a:pPr>
              <a:buNone/>
            </a:pPr>
            <a:r>
              <a:rPr lang="fr-CA" sz="2800" dirty="0">
                <a:latin typeface="Arial" pitchFamily="34" charset="0"/>
                <a:cs typeface="Arial" pitchFamily="34" charset="0"/>
              </a:rPr>
              <a:t>SVP envoyer vos questions à</a:t>
            </a:r>
          </a:p>
          <a:p>
            <a:pPr>
              <a:buNone/>
            </a:pPr>
            <a:endParaRPr lang="en-US" sz="2800" dirty="0">
              <a:latin typeface="Arial" pitchFamily="34" charset="0"/>
              <a:cs typeface="Arial" pitchFamily="34" charset="0"/>
            </a:endParaRPr>
          </a:p>
          <a:p>
            <a:pPr>
              <a:buNone/>
            </a:pPr>
            <a:r>
              <a:rPr lang="en-US" sz="2800" dirty="0">
                <a:latin typeface="Arial" pitchFamily="34" charset="0"/>
                <a:cs typeface="Arial" pitchFamily="34" charset="0"/>
              </a:rPr>
              <a:t>Walter Berry </a:t>
            </a:r>
            <a:r>
              <a:rPr lang="fr-CA" sz="2800" dirty="0">
                <a:latin typeface="Arial" pitchFamily="34" charset="0"/>
                <a:cs typeface="Arial" pitchFamily="34" charset="0"/>
              </a:rPr>
              <a:t>Rédacteur et Interprète des Règlements </a:t>
            </a:r>
          </a:p>
          <a:p>
            <a:pPr>
              <a:buNone/>
            </a:pPr>
            <a:endParaRPr lang="en-US" sz="2800" dirty="0">
              <a:latin typeface="Arial" pitchFamily="34" charset="0"/>
              <a:cs typeface="Arial" pitchFamily="34" charset="0"/>
            </a:endParaRPr>
          </a:p>
          <a:p>
            <a:pPr>
              <a:buNone/>
            </a:pPr>
            <a:r>
              <a:rPr lang="en-US" sz="2800" dirty="0">
                <a:latin typeface="Arial" pitchFamily="34" charset="0"/>
                <a:cs typeface="Arial" pitchFamily="34" charset="0"/>
              </a:rPr>
              <a:t>tacklerules@footballcanada.com</a:t>
            </a:r>
          </a:p>
          <a:p>
            <a:pPr>
              <a:buNone/>
            </a:pPr>
            <a:endParaRPr lang="en-US" dirty="0">
              <a:latin typeface="Arial" pitchFamily="34" charset="0"/>
              <a:cs typeface="Arial" pitchFamily="34" charset="0"/>
            </a:endParaRPr>
          </a:p>
        </p:txBody>
      </p:sp>
      <p:sp>
        <p:nvSpPr>
          <p:cNvPr id="3" name="Title 2"/>
          <p:cNvSpPr>
            <a:spLocks noGrp="1"/>
          </p:cNvSpPr>
          <p:nvPr>
            <p:ph type="title"/>
          </p:nvPr>
        </p:nvSpPr>
        <p:spPr/>
        <p:txBody>
          <a:bodyPr/>
          <a:lstStyle/>
          <a:p>
            <a:endParaRPr lang="en-US" dirty="0"/>
          </a:p>
        </p:txBody>
      </p:sp>
      <p:sp>
        <p:nvSpPr>
          <p:cNvPr id="4" name="Footer Placeholder 3"/>
          <p:cNvSpPr>
            <a:spLocks noGrp="1"/>
          </p:cNvSpPr>
          <p:nvPr>
            <p:ph type="ftr" sz="quarter" idx="11"/>
          </p:nvPr>
        </p:nvSpPr>
        <p:spPr>
          <a:xfrm>
            <a:off x="4380072" y="6407944"/>
            <a:ext cx="3288272" cy="365125"/>
          </a:xfrm>
        </p:spPr>
        <p:txBody>
          <a:bodyPr/>
          <a:lstStyle/>
          <a:p>
            <a:r>
              <a:rPr lang="en-US" dirty="0"/>
              <a:t>All Rights Reserved.   Football Canada 2021</a:t>
            </a:r>
            <a:endParaRPr lang="en-CA" dirty="0"/>
          </a:p>
        </p:txBody>
      </p:sp>
      <p:pic>
        <p:nvPicPr>
          <p:cNvPr id="5" name="contact me">
            <a:hlinkClick r:id="" action="ppaction://media"/>
            <a:extLst>
              <a:ext uri="{FF2B5EF4-FFF2-40B4-BE49-F238E27FC236}">
                <a16:creationId xmlns:a16="http://schemas.microsoft.com/office/drawing/2014/main" id="{ADC8C985-0968-44A8-9CC6-DB41D5D30DE1}"/>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382000" y="5798344"/>
            <a:ext cx="609600" cy="609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50"/>
                                  </p:stCondLst>
                                  <p:childTnLst>
                                    <p:cmd type="call" cmd="playFrom(0.0)">
                                      <p:cBhvr>
                                        <p:cTn id="6" dur="10690"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43000"/>
            <a:ext cx="9022960" cy="5264944"/>
          </a:xfrm>
        </p:spPr>
        <p:txBody>
          <a:bodyPr>
            <a:normAutofit/>
          </a:bodyPr>
          <a:lstStyle/>
          <a:p>
            <a:pPr marL="0" indent="0">
              <a:spcBef>
                <a:spcPts val="0"/>
              </a:spcBef>
              <a:buNone/>
            </a:pPr>
            <a:r>
              <a:rPr lang="fr-CA" sz="2800" b="1" dirty="0">
                <a:latin typeface="Arial" panose="020B0604020202020204" pitchFamily="34" charset="0"/>
                <a:ea typeface="Calibri" panose="020F0502020204030204" pitchFamily="34" charset="0"/>
                <a:cs typeface="Arial" panose="020B0604020202020204" pitchFamily="34" charset="0"/>
              </a:rPr>
              <a:t>Ajouter Nouveau</a:t>
            </a:r>
            <a:endParaRPr lang="en-US" sz="2800" dirty="0">
              <a:latin typeface="Arial" panose="020B0604020202020204" pitchFamily="34" charset="0"/>
              <a:ea typeface="Calibri" panose="020F0502020204030204" pitchFamily="34" charset="0"/>
              <a:cs typeface="Arial" panose="020B0604020202020204" pitchFamily="34" charset="0"/>
            </a:endParaRPr>
          </a:p>
          <a:p>
            <a:pPr marL="109728" indent="0">
              <a:buNone/>
            </a:pPr>
            <a:endParaRPr lang="en-US" dirty="0">
              <a:latin typeface="Arial" panose="020B0604020202020204" pitchFamily="34" charset="0"/>
              <a:cs typeface="Arial" panose="020B0604020202020204" pitchFamily="34" charset="0"/>
            </a:endParaRPr>
          </a:p>
          <a:p>
            <a:pPr marL="0" marR="0" lvl="0" indent="0">
              <a:spcBef>
                <a:spcPts val="0"/>
              </a:spcBef>
              <a:spcAft>
                <a:spcPts val="0"/>
              </a:spcAft>
              <a:buNone/>
            </a:pPr>
            <a:r>
              <a:rPr lang="fr-CA" sz="1800" b="1"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J) Une passe latérale frappe le poteau de but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a:buNone/>
            </a:pPr>
            <a:endParaRPr lang="en-US" dirty="0">
              <a:effectLst>
                <a:glow rad="127000">
                  <a:srgbClr val="FFFF00"/>
                </a:glow>
              </a:effectLst>
            </a:endParaRPr>
          </a:p>
          <a:p>
            <a:pPr marL="109728" indent="0">
              <a:buNone/>
            </a:pPr>
            <a:endParaRPr lang="en-CA" sz="2400" dirty="0">
              <a:effectLst>
                <a:glow rad="127000">
                  <a:srgbClr val="FFFF00"/>
                </a:glow>
              </a:effectLst>
              <a:cs typeface="Arial" pitchFamily="34" charset="0"/>
            </a:endParaRPr>
          </a:p>
        </p:txBody>
      </p:sp>
      <p:sp>
        <p:nvSpPr>
          <p:cNvPr id="2" name="Title 1"/>
          <p:cNvSpPr>
            <a:spLocks noGrp="1"/>
          </p:cNvSpPr>
          <p:nvPr>
            <p:ph type="title"/>
          </p:nvPr>
        </p:nvSpPr>
        <p:spPr>
          <a:xfrm>
            <a:off x="13536" y="0"/>
            <a:ext cx="8158863" cy="1143000"/>
          </a:xfrm>
        </p:spPr>
        <p:txBody>
          <a:bodyPr>
            <a:normAutofit/>
          </a:bodyPr>
          <a:lstStyle/>
          <a:p>
            <a:r>
              <a:rPr lang="fr-CA" sz="2600" u="sng" dirty="0">
                <a:effectLst/>
              </a:rPr>
              <a:t>RÈGLEMENT 1 SECTION 7 ARTICLE 1 Page 7</a:t>
            </a:r>
            <a:endParaRPr lang="en-US" sz="2600" dirty="0">
              <a:effectLst/>
            </a:endParaRPr>
          </a:p>
        </p:txBody>
      </p:sp>
      <p:sp>
        <p:nvSpPr>
          <p:cNvPr id="4" name="Footer Placeholder 3"/>
          <p:cNvSpPr>
            <a:spLocks noGrp="1"/>
          </p:cNvSpPr>
          <p:nvPr>
            <p:ph type="ftr" sz="quarter" idx="11"/>
          </p:nvPr>
        </p:nvSpPr>
        <p:spPr>
          <a:xfrm>
            <a:off x="4380072" y="6407944"/>
            <a:ext cx="3000240" cy="365125"/>
          </a:xfrm>
        </p:spPr>
        <p:txBody>
          <a:bodyPr/>
          <a:lstStyle/>
          <a:p>
            <a:r>
              <a:rPr lang="en-US" dirty="0"/>
              <a:t>All Rights Reserved.   Football Canada 2021</a:t>
            </a:r>
            <a:endParaRPr lang="en-CA" dirty="0"/>
          </a:p>
        </p:txBody>
      </p:sp>
      <p:pic>
        <p:nvPicPr>
          <p:cNvPr id="5" name="modify word clarity french">
            <a:hlinkClick r:id="" action="ppaction://media"/>
            <a:extLst>
              <a:ext uri="{FF2B5EF4-FFF2-40B4-BE49-F238E27FC236}">
                <a16:creationId xmlns:a16="http://schemas.microsoft.com/office/drawing/2014/main" id="{4770CB93-1D85-4B61-9D19-0F259366C4F2}"/>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316416" y="5410200"/>
            <a:ext cx="609600" cy="609600"/>
          </a:xfrm>
          <a:prstGeom prst="rect">
            <a:avLst/>
          </a:prstGeom>
        </p:spPr>
      </p:pic>
    </p:spTree>
    <p:extLst>
      <p:ext uri="{BB962C8B-B14F-4D97-AF65-F5344CB8AC3E}">
        <p14:creationId xmlns:p14="http://schemas.microsoft.com/office/powerpoint/2010/main" val="3513057219"/>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200"/>
                                  </p:stCondLst>
                                  <p:childTnLst>
                                    <p:cmd type="call" cmd="playFrom(0.0)">
                                      <p:cBhvr>
                                        <p:cTn id="6" dur="2544"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117929"/>
          </a:xfrm>
        </p:spPr>
        <p:txBody>
          <a:bodyPr>
            <a:normAutofit/>
          </a:bodyPr>
          <a:lstStyle/>
          <a:p>
            <a:pPr marL="0" marR="0" indent="0">
              <a:spcBef>
                <a:spcPts val="0"/>
              </a:spcBef>
              <a:spcAft>
                <a:spcPts val="0"/>
              </a:spcAft>
              <a:buNone/>
            </a:pPr>
            <a:r>
              <a:rPr lang="fr-FR" sz="1800" b="1" u="sng" dirty="0">
                <a:effectLst/>
                <a:latin typeface="Calibri" panose="020F0502020204030204" pitchFamily="34" charset="0"/>
                <a:ea typeface="Calibri" panose="020F0502020204030204" pitchFamily="34" charset="0"/>
                <a:cs typeface="Times New Roman" panose="02020603050405020304" pitchFamily="18" charset="0"/>
              </a:rPr>
              <a:t>Enlever les exceptions 2) et 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Bef>
                <a:spcPts val="0"/>
              </a:spcBef>
              <a:buNone/>
            </a:pPr>
            <a:r>
              <a:rPr lang="fr-CA" sz="1600" dirty="0">
                <a:latin typeface="Arial" panose="020B0604020202020204" pitchFamily="34" charset="0"/>
                <a:ea typeface="Calibri" panose="020F0502020204030204" pitchFamily="34" charset="0"/>
                <a:cs typeface="Arial" panose="020B0604020202020204" pitchFamily="34" charset="0"/>
              </a:rPr>
              <a:t> </a:t>
            </a:r>
            <a:endParaRPr lang="en-US" sz="1600" dirty="0">
              <a:latin typeface="Arial" panose="020B0604020202020204" pitchFamily="34" charset="0"/>
              <a:ea typeface="Calibri" panose="020F0502020204030204" pitchFamily="34" charset="0"/>
              <a:cs typeface="Arial" panose="020B0604020202020204" pitchFamily="34" charset="0"/>
            </a:endParaRPr>
          </a:p>
          <a:p>
            <a:pPr marL="0" marR="0" lvl="0" indent="0" algn="just">
              <a:spcBef>
                <a:spcPts val="0"/>
              </a:spcBef>
              <a:spcAft>
                <a:spcPts val="0"/>
              </a:spcAft>
              <a:buNone/>
            </a:pPr>
            <a:r>
              <a:rPr lang="fr-CA" sz="1800" dirty="0">
                <a:effectLst/>
                <a:latin typeface="MyriadPro-Regular" panose="020B0503030403020204" pitchFamily="34" charset="0"/>
                <a:ea typeface="Calibri" panose="020F0502020204030204" pitchFamily="34" charset="0"/>
                <a:cs typeface="MyriadPro-Regular" panose="020B0503030403020204" pitchFamily="34" charset="0"/>
              </a:rPr>
              <a:t> 2) Dépose sur un ou les deux genoux en essayant de saisir un ballon botté d’un adversaire, tant que cette action fait partie d’une tentative de prendre possession du ballon. Exception un botté d’un ballon libre.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spcBef>
                <a:spcPts val="0"/>
              </a:spcBef>
              <a:spcAft>
                <a:spcPts val="0"/>
              </a:spcAft>
              <a:buNone/>
            </a:pPr>
            <a:r>
              <a:rPr lang="fr-CA" sz="1800" dirty="0">
                <a:effectLst/>
                <a:latin typeface="MyriadPro-Regular" panose="020B0503030403020204" pitchFamily="34" charset="0"/>
                <a:ea typeface="Calibri" panose="020F0502020204030204" pitchFamily="34" charset="0"/>
                <a:cs typeface="MyriadPro-Regular" panose="020B0503030403020204" pitchFamily="34" charset="0"/>
              </a:rPr>
              <a:t>3) Dépose sur un ou les deux genoux en tentant de saisir le ballon sur une mise en jeu par le centre, tant au que cette action fasse partie d’une tentative de prendre possession du ballon.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01168" indent="0">
              <a:lnSpc>
                <a:spcPct val="107000"/>
              </a:lnSpc>
              <a:spcAft>
                <a:spcPts val="800"/>
              </a:spcAft>
              <a:buNone/>
            </a:pPr>
            <a:endParaRPr lang="en-CA"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Footer Placeholder 2"/>
          <p:cNvSpPr>
            <a:spLocks noGrp="1"/>
          </p:cNvSpPr>
          <p:nvPr>
            <p:ph type="ftr" sz="quarter" idx="11"/>
          </p:nvPr>
        </p:nvSpPr>
        <p:spPr>
          <a:xfrm>
            <a:off x="4380072" y="6407944"/>
            <a:ext cx="3072248" cy="365125"/>
          </a:xfrm>
        </p:spPr>
        <p:txBody>
          <a:bodyPr/>
          <a:lstStyle/>
          <a:p>
            <a:r>
              <a:rPr lang="en-US" dirty="0"/>
              <a:t>All Rights Reserved.   Football Canada 2021</a:t>
            </a:r>
            <a:endParaRPr lang="en-CA" dirty="0"/>
          </a:p>
        </p:txBody>
      </p:sp>
      <p:sp>
        <p:nvSpPr>
          <p:cNvPr id="4" name="Title 3"/>
          <p:cNvSpPr>
            <a:spLocks noGrp="1"/>
          </p:cNvSpPr>
          <p:nvPr>
            <p:ph type="title"/>
          </p:nvPr>
        </p:nvSpPr>
        <p:spPr>
          <a:xfrm>
            <a:off x="35418" y="0"/>
            <a:ext cx="8651381" cy="1143000"/>
          </a:xfrm>
        </p:spPr>
        <p:txBody>
          <a:bodyPr>
            <a:normAutofit fontScale="90000"/>
          </a:bodyPr>
          <a:lstStyle/>
          <a:p>
            <a:br>
              <a:rPr lang="fr-CA" sz="3000" u="sng" dirty="0">
                <a:effectLst/>
              </a:rPr>
            </a:br>
            <a:r>
              <a:rPr lang="fr-CA" sz="3100" u="sng" dirty="0">
                <a:effectLst/>
              </a:rPr>
              <a:t>RÈGLEMENT 1 SECTION 8 ARTICLE 1h Page 8</a:t>
            </a:r>
            <a:br>
              <a:rPr lang="en-US" dirty="0">
                <a:effectLst/>
              </a:rPr>
            </a:br>
            <a:endParaRPr lang="en-US" sz="3000" dirty="0">
              <a:effectLst/>
            </a:endParaRPr>
          </a:p>
        </p:txBody>
      </p:sp>
      <p:pic>
        <p:nvPicPr>
          <p:cNvPr id="5" name="knee ground french">
            <a:hlinkClick r:id="" action="ppaction://media"/>
            <a:extLst>
              <a:ext uri="{FF2B5EF4-FFF2-40B4-BE49-F238E27FC236}">
                <a16:creationId xmlns:a16="http://schemas.microsoft.com/office/drawing/2014/main" id="{66D51A1F-5056-4545-AF22-64CBD312E854}"/>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150941" y="5751871"/>
            <a:ext cx="609600" cy="609600"/>
          </a:xfrm>
          <a:prstGeom prst="rect">
            <a:avLst/>
          </a:prstGeom>
        </p:spPr>
      </p:pic>
    </p:spTree>
    <p:extLst>
      <p:ext uri="{BB962C8B-B14F-4D97-AF65-F5344CB8AC3E}">
        <p14:creationId xmlns:p14="http://schemas.microsoft.com/office/powerpoint/2010/main" val="358295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200"/>
                                  </p:stCondLst>
                                  <p:childTnLst>
                                    <p:cmd type="call" cmd="playFrom(0.0)">
                                      <p:cBhvr>
                                        <p:cTn id="6" dur="17592"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950296"/>
          </a:xfrm>
        </p:spPr>
        <p:txBody>
          <a:bodyPr>
            <a:normAutofit/>
          </a:bodyPr>
          <a:lstStyle/>
          <a:p>
            <a:pPr marL="0" indent="0">
              <a:spcBef>
                <a:spcPts val="0"/>
              </a:spcBef>
              <a:buNone/>
            </a:pPr>
            <a:r>
              <a:rPr lang="fr-CA" sz="1600" b="1" dirty="0">
                <a:latin typeface="Arial" panose="020B0604020202020204" pitchFamily="34" charset="0"/>
                <a:ea typeface="Calibri" panose="020F0502020204030204" pitchFamily="34" charset="0"/>
                <a:cs typeface="Arial" panose="020B0604020202020204" pitchFamily="34" charset="0"/>
              </a:rPr>
              <a:t>Ajouter Nouveau</a:t>
            </a:r>
            <a:endParaRPr lang="en-US" sz="1600" dirty="0">
              <a:latin typeface="Arial" panose="020B0604020202020204" pitchFamily="34" charset="0"/>
              <a:ea typeface="Calibri" panose="020F0502020204030204" pitchFamily="34" charset="0"/>
              <a:cs typeface="Arial" panose="020B0604020202020204" pitchFamily="34" charset="0"/>
            </a:endParaRPr>
          </a:p>
          <a:p>
            <a:pPr marL="109728" indent="0">
              <a:buNone/>
            </a:pPr>
            <a:endParaRPr lang="en-US" sz="1600" dirty="0">
              <a:latin typeface="Arial" panose="020B0604020202020204" pitchFamily="34" charset="0"/>
              <a:cs typeface="Arial" panose="020B0604020202020204" pitchFamily="34" charset="0"/>
            </a:endParaRPr>
          </a:p>
          <a:p>
            <a:pPr marL="0" marR="0" lvl="0" indent="0" algn="just">
              <a:spcBef>
                <a:spcPts val="0"/>
              </a:spcBef>
              <a:spcAft>
                <a:spcPts val="0"/>
              </a:spcAft>
              <a:buNone/>
            </a:pPr>
            <a:r>
              <a:rPr lang="fr-CA" sz="1800" b="1"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d) Lorsqu’un joueur échappe ou dirige le ballon à partir du terrain de jeu dans sa propre zone de but et que le ballon sort des limites dans la zone de but sans en avoir eu la possession un joueur de l’une ou l’autre des équipes, un touché de sûreté doit être accordé.</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Footer Placeholder 2"/>
          <p:cNvSpPr>
            <a:spLocks noGrp="1"/>
          </p:cNvSpPr>
          <p:nvPr>
            <p:ph type="ftr" sz="quarter" idx="11"/>
          </p:nvPr>
        </p:nvSpPr>
        <p:spPr>
          <a:xfrm>
            <a:off x="4380072" y="6407944"/>
            <a:ext cx="3144256" cy="365125"/>
          </a:xfrm>
        </p:spPr>
        <p:txBody>
          <a:bodyPr/>
          <a:lstStyle/>
          <a:p>
            <a:r>
              <a:rPr lang="en-US" dirty="0"/>
              <a:t>All Rights Reserved.   Football Canada 2020</a:t>
            </a:r>
            <a:endParaRPr lang="en-CA" dirty="0"/>
          </a:p>
        </p:txBody>
      </p:sp>
      <p:sp>
        <p:nvSpPr>
          <p:cNvPr id="4" name="Title 3"/>
          <p:cNvSpPr>
            <a:spLocks noGrp="1"/>
          </p:cNvSpPr>
          <p:nvPr>
            <p:ph type="title"/>
          </p:nvPr>
        </p:nvSpPr>
        <p:spPr>
          <a:xfrm>
            <a:off x="35418" y="0"/>
            <a:ext cx="9108582" cy="980728"/>
          </a:xfrm>
        </p:spPr>
        <p:txBody>
          <a:bodyPr>
            <a:normAutofit/>
          </a:bodyPr>
          <a:lstStyle/>
          <a:p>
            <a:r>
              <a:rPr lang="fr-CA" sz="2600" u="sng" dirty="0">
                <a:effectLst/>
              </a:rPr>
              <a:t>RÈGLEMENT 1 SECTION 10 ARTICLE 6 Page 10</a:t>
            </a:r>
            <a:endParaRPr lang="en-US" sz="2600" dirty="0">
              <a:effectLst/>
            </a:endParaRPr>
          </a:p>
        </p:txBody>
      </p:sp>
      <p:pic>
        <p:nvPicPr>
          <p:cNvPr id="5" name="modify word clarity french">
            <a:hlinkClick r:id="" action="ppaction://media"/>
            <a:extLst>
              <a:ext uri="{FF2B5EF4-FFF2-40B4-BE49-F238E27FC236}">
                <a16:creationId xmlns:a16="http://schemas.microsoft.com/office/drawing/2014/main" id="{E653DC23-0699-4FD1-96DE-F01F112ECF6F}"/>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244408" y="5410200"/>
            <a:ext cx="609600" cy="609600"/>
          </a:xfrm>
          <a:prstGeom prst="rect">
            <a:avLst/>
          </a:prstGeom>
        </p:spPr>
      </p:pic>
    </p:spTree>
    <p:extLst>
      <p:ext uri="{BB962C8B-B14F-4D97-AF65-F5344CB8AC3E}">
        <p14:creationId xmlns:p14="http://schemas.microsoft.com/office/powerpoint/2010/main" val="839201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200"/>
                                  </p:stCondLst>
                                  <p:childTnLst>
                                    <p:cmd type="call" cmd="playFrom(0.0)">
                                      <p:cBhvr>
                                        <p:cTn id="6" dur="2544"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5283200"/>
          </a:xfrm>
        </p:spPr>
        <p:txBody>
          <a:bodyPr>
            <a:normAutofit/>
          </a:bodyPr>
          <a:lstStyle/>
          <a:p>
            <a:pPr marL="109728" indent="0">
              <a:buNone/>
            </a:pPr>
            <a:r>
              <a:rPr lang="fr-FR" sz="16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Suppression de l’exception qui permettait à un joueur </a:t>
            </a:r>
            <a:r>
              <a:rPr lang="fr-CA" sz="16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qui</a:t>
            </a:r>
            <a:r>
              <a:rPr lang="fr-FR" sz="16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tente de capter un ballon botté de sortir hors limites et de revenir sur le terrain pour capter légalement le ballon</a:t>
            </a:r>
            <a:r>
              <a:rPr lang="fr-CA" b="1" dirty="0">
                <a:highlight>
                  <a:srgbClr val="FFFF00"/>
                </a:highlight>
              </a:rPr>
              <a:t> </a:t>
            </a:r>
            <a:endParaRPr lang="en-US" dirty="0">
              <a:highlight>
                <a:srgbClr val="FFFF00"/>
              </a:highlight>
            </a:endParaRPr>
          </a:p>
          <a:p>
            <a:pPr marL="109728" indent="0">
              <a:buNone/>
            </a:pPr>
            <a:endParaRPr lang="en-US" sz="2200" dirty="0"/>
          </a:p>
        </p:txBody>
      </p:sp>
      <p:sp>
        <p:nvSpPr>
          <p:cNvPr id="3" name="Footer Placeholder 2"/>
          <p:cNvSpPr>
            <a:spLocks noGrp="1"/>
          </p:cNvSpPr>
          <p:nvPr>
            <p:ph type="ftr" sz="quarter" idx="11"/>
          </p:nvPr>
        </p:nvSpPr>
        <p:spPr>
          <a:xfrm>
            <a:off x="4380072" y="6407944"/>
            <a:ext cx="3432288" cy="365125"/>
          </a:xfrm>
        </p:spPr>
        <p:txBody>
          <a:bodyPr/>
          <a:lstStyle/>
          <a:p>
            <a:r>
              <a:rPr lang="en-US" dirty="0"/>
              <a:t>All Rights Reserved.   Football Canada 2021</a:t>
            </a:r>
            <a:endParaRPr lang="en-CA" dirty="0"/>
          </a:p>
        </p:txBody>
      </p:sp>
      <p:sp>
        <p:nvSpPr>
          <p:cNvPr id="4" name="Title 3"/>
          <p:cNvSpPr>
            <a:spLocks noGrp="1"/>
          </p:cNvSpPr>
          <p:nvPr>
            <p:ph type="title"/>
          </p:nvPr>
        </p:nvSpPr>
        <p:spPr>
          <a:xfrm>
            <a:off x="0" y="0"/>
            <a:ext cx="8229600" cy="1143000"/>
          </a:xfrm>
        </p:spPr>
        <p:txBody>
          <a:bodyPr>
            <a:normAutofit/>
          </a:bodyPr>
          <a:lstStyle/>
          <a:p>
            <a:r>
              <a:rPr lang="fr-CA" sz="2600" u="sng" dirty="0">
                <a:effectLst/>
              </a:rPr>
              <a:t>RÈGLEMENT 1 SECTION 10 ARTICLE 8 Page 11</a:t>
            </a:r>
            <a:endParaRPr lang="en-US" sz="2600" dirty="0">
              <a:effectLst/>
            </a:endParaRPr>
          </a:p>
        </p:txBody>
      </p:sp>
      <p:pic>
        <p:nvPicPr>
          <p:cNvPr id="6" name="out of bounds french (2)">
            <a:hlinkClick r:id="" action="ppaction://media"/>
            <a:extLst>
              <a:ext uri="{FF2B5EF4-FFF2-40B4-BE49-F238E27FC236}">
                <a16:creationId xmlns:a16="http://schemas.microsoft.com/office/drawing/2014/main" id="{4D56C01A-6200-4E7C-A961-234DAC85823F}"/>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382000" y="5428456"/>
            <a:ext cx="609600" cy="609600"/>
          </a:xfrm>
          <a:prstGeom prst="rect">
            <a:avLst/>
          </a:prstGeom>
        </p:spPr>
      </p:pic>
    </p:spTree>
    <p:extLst>
      <p:ext uri="{BB962C8B-B14F-4D97-AF65-F5344CB8AC3E}">
        <p14:creationId xmlns:p14="http://schemas.microsoft.com/office/powerpoint/2010/main" val="2669653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200"/>
                                  </p:stCondLst>
                                  <p:childTnLst>
                                    <p:cmd type="call" cmd="playFrom(0.0)">
                                      <p:cBhvr>
                                        <p:cTn id="6" dur="11808"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6"/>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435280" cy="4525963"/>
          </a:xfrm>
        </p:spPr>
        <p:txBody>
          <a:bodyPr>
            <a:normAutofit/>
          </a:bodyPr>
          <a:lstStyle/>
          <a:p>
            <a:pPr marL="0" marR="0" indent="0">
              <a:spcBef>
                <a:spcPts val="0"/>
              </a:spcBef>
              <a:spcAft>
                <a:spcPts val="0"/>
              </a:spcAft>
              <a:buNone/>
            </a:pPr>
            <a:r>
              <a:rPr lang="fr-FR" sz="1800" u="sng" dirty="0">
                <a:effectLst/>
                <a:latin typeface="Calibri" panose="020F0502020204030204" pitchFamily="34" charset="0"/>
                <a:ea typeface="Calibri" panose="020F0502020204030204" pitchFamily="34" charset="0"/>
                <a:cs typeface="Times New Roman" panose="02020603050405020304" pitchFamily="18" charset="0"/>
              </a:rPr>
              <a:t>Remplacer le premier paragraphe par </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fr-CA" sz="1800" b="1" dirty="0">
                <a:effectLst/>
                <a:latin typeface="MyriadPro-Bold"/>
                <a:ea typeface="Calibri" panose="020F0502020204030204" pitchFamily="34" charset="0"/>
                <a:cs typeface="MyriadPro-Bold"/>
              </a:rPr>
              <a:t>Article 3 – Touché de sûreté</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r>
              <a:rPr lang="fr-CA" sz="1800" b="1"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Un touché de sûreté est marqué lorsque le ballon est déclaré mort en possession d’une équipe dans sa propre zone de but ou lorsqu’il sort des limites dans la zone de but à la suite d’une course, d’un botté, d’un échappé ou autrement dirigé à partir du terrain de jeu jusque dans la zone de but de l’équipe contre laquelle le touché de sûreté a été marqué ou comme résultat DIRECT d’un botté bloqué sur le terrain.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600"/>
              </a:spcBef>
              <a:spcAft>
                <a:spcPts val="1000"/>
              </a:spcAft>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109728" indent="0">
              <a:buNone/>
            </a:pPr>
            <a:endParaRPr lang="en-CA" sz="2800" dirty="0">
              <a:effectLst/>
              <a:latin typeface="Times New Roman" panose="02020603050405020304" pitchFamily="18" charset="0"/>
              <a:ea typeface="Times New Roman" panose="02020603050405020304" pitchFamily="18" charset="0"/>
            </a:endParaRPr>
          </a:p>
        </p:txBody>
      </p:sp>
      <p:sp>
        <p:nvSpPr>
          <p:cNvPr id="3" name="Footer Placeholder 2"/>
          <p:cNvSpPr>
            <a:spLocks noGrp="1"/>
          </p:cNvSpPr>
          <p:nvPr>
            <p:ph type="ftr" sz="quarter" idx="11"/>
          </p:nvPr>
        </p:nvSpPr>
        <p:spPr>
          <a:xfrm>
            <a:off x="4380072" y="6407944"/>
            <a:ext cx="3432288" cy="365125"/>
          </a:xfrm>
        </p:spPr>
        <p:txBody>
          <a:bodyPr/>
          <a:lstStyle/>
          <a:p>
            <a:r>
              <a:rPr lang="en-US" dirty="0"/>
              <a:t>All Rights Reserved.   Football Canada 2021</a:t>
            </a:r>
            <a:endParaRPr lang="en-CA" dirty="0"/>
          </a:p>
        </p:txBody>
      </p:sp>
      <p:sp>
        <p:nvSpPr>
          <p:cNvPr id="4" name="Title 3"/>
          <p:cNvSpPr>
            <a:spLocks noGrp="1"/>
          </p:cNvSpPr>
          <p:nvPr>
            <p:ph type="title"/>
          </p:nvPr>
        </p:nvSpPr>
        <p:spPr>
          <a:xfrm>
            <a:off x="0" y="0"/>
            <a:ext cx="8229600" cy="1143000"/>
          </a:xfrm>
        </p:spPr>
        <p:txBody>
          <a:bodyPr>
            <a:normAutofit/>
          </a:bodyPr>
          <a:lstStyle/>
          <a:p>
            <a:r>
              <a:rPr lang="fr-CA" sz="2800" u="sng" dirty="0">
                <a:effectLst/>
              </a:rPr>
              <a:t>RÈGLEMENT 3 SECTION 2 ARTICLE 3Page 23</a:t>
            </a:r>
            <a:endParaRPr lang="en-US" sz="2800" dirty="0">
              <a:effectLst/>
            </a:endParaRPr>
          </a:p>
        </p:txBody>
      </p:sp>
      <p:pic>
        <p:nvPicPr>
          <p:cNvPr id="5" name="modify word clarity french">
            <a:hlinkClick r:id="" action="ppaction://media"/>
            <a:extLst>
              <a:ext uri="{FF2B5EF4-FFF2-40B4-BE49-F238E27FC236}">
                <a16:creationId xmlns:a16="http://schemas.microsoft.com/office/drawing/2014/main" id="{6826C119-2F44-4227-AAD4-A0831FC23B87}"/>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382000" y="5702491"/>
            <a:ext cx="609600" cy="609600"/>
          </a:xfrm>
          <a:prstGeom prst="rect">
            <a:avLst/>
          </a:prstGeom>
        </p:spPr>
      </p:pic>
    </p:spTree>
    <p:extLst>
      <p:ext uri="{BB962C8B-B14F-4D97-AF65-F5344CB8AC3E}">
        <p14:creationId xmlns:p14="http://schemas.microsoft.com/office/powerpoint/2010/main" val="3585559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200"/>
                                  </p:stCondLst>
                                  <p:childTnLst>
                                    <p:cmd type="call" cmd="playFrom(0.0)">
                                      <p:cBhvr>
                                        <p:cTn id="6" dur="2544"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756" y="1268760"/>
            <a:ext cx="8964488" cy="4525963"/>
          </a:xfrm>
        </p:spPr>
        <p:txBody>
          <a:bodyPr>
            <a:normAutofit/>
          </a:bodyPr>
          <a:lstStyle/>
          <a:p>
            <a:pPr marL="109728" indent="0">
              <a:buNone/>
            </a:pPr>
            <a:r>
              <a:rPr lang="fr-CA" sz="1900" dirty="0">
                <a:latin typeface="Arial" panose="020B0604020202020204" pitchFamily="34" charset="0"/>
                <a:cs typeface="Arial" panose="020B0604020202020204" pitchFamily="34" charset="0"/>
              </a:rPr>
              <a:t>Remplace avec</a:t>
            </a:r>
            <a:endParaRPr lang="en-US" sz="1900" dirty="0">
              <a:latin typeface="Arial" panose="020B0604020202020204" pitchFamily="34" charset="0"/>
              <a:cs typeface="Arial" panose="020B0604020202020204" pitchFamily="34" charset="0"/>
            </a:endParaRPr>
          </a:p>
          <a:p>
            <a:pPr marL="109728" indent="0">
              <a:buNone/>
            </a:pPr>
            <a:endParaRPr lang="en-US" sz="1900" dirty="0">
              <a:latin typeface="Arial" panose="020B0604020202020204" pitchFamily="34" charset="0"/>
              <a:cs typeface="Arial" panose="020B0604020202020204" pitchFamily="34" charset="0"/>
            </a:endParaRPr>
          </a:p>
          <a:p>
            <a:pPr marL="0" marR="0" indent="0">
              <a:spcBef>
                <a:spcPts val="0"/>
              </a:spcBef>
              <a:spcAft>
                <a:spcPts val="0"/>
              </a:spcAft>
              <a:buNone/>
            </a:pPr>
            <a:r>
              <a:rPr lang="fr-CA" sz="1800" b="1" dirty="0">
                <a:effectLst/>
                <a:latin typeface="MyriadPro-Bold"/>
                <a:ea typeface="Calibri" panose="020F0502020204030204" pitchFamily="34" charset="0"/>
                <a:cs typeface="MyriadPro-Bold"/>
              </a:rPr>
              <a:t>Article 3 – Zone de mêlée</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r>
              <a:rPr lang="fr-CA" sz="1800" b="1" i="1" dirty="0">
                <a:effectLst/>
                <a:latin typeface="MyriadPro-Regular" panose="020B0503030403020204" pitchFamily="34" charset="0"/>
                <a:ea typeface="Calibri" panose="020F0502020204030204" pitchFamily="34" charset="0"/>
                <a:cs typeface="MyriadPro-Regular" panose="020B0503030403020204" pitchFamily="34" charset="0"/>
              </a:rPr>
              <a:t>La zone de mêlée</a:t>
            </a:r>
            <a:r>
              <a:rPr lang="fr-CA" sz="1800" b="1" i="1" dirty="0">
                <a:effectLst/>
                <a:latin typeface="Calibri" panose="020F0502020204030204" pitchFamily="34" charset="0"/>
                <a:ea typeface="Calibri" panose="020F0502020204030204" pitchFamily="34" charset="0"/>
                <a:cs typeface="Calibri" panose="020F0502020204030204" pitchFamily="34" charset="0"/>
              </a:rPr>
              <a:t> </a:t>
            </a:r>
            <a:r>
              <a:rPr lang="fr-CA" sz="1800" b="1" i="1" dirty="0">
                <a:effectLst/>
                <a:latin typeface="MyriadPro-Regular" panose="020B0503030403020204" pitchFamily="34" charset="0"/>
                <a:ea typeface="Calibri" panose="020F0502020204030204" pitchFamily="34" charset="0"/>
                <a:cs typeface="MyriadPro-Regular" panose="020B0503030403020204" pitchFamily="34" charset="0"/>
              </a:rPr>
              <a:t>est la zone comprise entre </a:t>
            </a:r>
            <a:r>
              <a:rPr lang="fr-CA" sz="1800" b="1" i="1" dirty="0">
                <a:effectLst/>
                <a:highlight>
                  <a:srgbClr val="FFFF00"/>
                </a:highlight>
                <a:latin typeface="MyriadPro-Regular" panose="020B0503030403020204" pitchFamily="34" charset="0"/>
                <a:ea typeface="Calibri" panose="020F0502020204030204" pitchFamily="34" charset="0"/>
                <a:cs typeface="MyriadPro-Regular" panose="020B0503030403020204" pitchFamily="34" charset="0"/>
              </a:rPr>
              <a:t>les 2 ailiers rapprochés ou la position qu’ils occuperaient normalement et qui s’étend </a:t>
            </a:r>
            <a:r>
              <a:rPr lang="fr-CA" sz="1800" b="1" i="1" dirty="0">
                <a:effectLst/>
                <a:latin typeface="MyriadPro-Regular" panose="020B0503030403020204" pitchFamily="34" charset="0"/>
                <a:ea typeface="Calibri" panose="020F0502020204030204" pitchFamily="34" charset="0"/>
                <a:cs typeface="MyriadPro-Regular" panose="020B0503030403020204" pitchFamily="34" charset="0"/>
              </a:rPr>
              <a:t>2 verges de chaque côté de la ligne de mêlée (total de 4 verges – 4 mètres).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a:buNone/>
            </a:pPr>
            <a:endParaRPr lang="en-CA" sz="2800" dirty="0">
              <a:effectLst/>
              <a:latin typeface="Times New Roman" panose="02020603050405020304" pitchFamily="18" charset="0"/>
              <a:ea typeface="Times New Roman" panose="02020603050405020304" pitchFamily="18" charset="0"/>
            </a:endParaRPr>
          </a:p>
        </p:txBody>
      </p:sp>
      <p:sp>
        <p:nvSpPr>
          <p:cNvPr id="3" name="Footer Placeholder 2"/>
          <p:cNvSpPr>
            <a:spLocks noGrp="1"/>
          </p:cNvSpPr>
          <p:nvPr>
            <p:ph type="ftr" sz="quarter" idx="11"/>
          </p:nvPr>
        </p:nvSpPr>
        <p:spPr>
          <a:xfrm>
            <a:off x="4380072" y="6407944"/>
            <a:ext cx="3432288" cy="365125"/>
          </a:xfrm>
        </p:spPr>
        <p:txBody>
          <a:bodyPr/>
          <a:lstStyle/>
          <a:p>
            <a:r>
              <a:rPr lang="en-US" dirty="0"/>
              <a:t>All Rights Reserved.   Football Canada 2021</a:t>
            </a:r>
            <a:endParaRPr lang="en-CA" dirty="0"/>
          </a:p>
        </p:txBody>
      </p:sp>
      <p:sp>
        <p:nvSpPr>
          <p:cNvPr id="4" name="Title 3"/>
          <p:cNvSpPr>
            <a:spLocks noGrp="1"/>
          </p:cNvSpPr>
          <p:nvPr>
            <p:ph type="title"/>
          </p:nvPr>
        </p:nvSpPr>
        <p:spPr>
          <a:xfrm>
            <a:off x="0" y="0"/>
            <a:ext cx="8229600" cy="1143000"/>
          </a:xfrm>
        </p:spPr>
        <p:txBody>
          <a:bodyPr>
            <a:normAutofit/>
          </a:bodyPr>
          <a:lstStyle/>
          <a:p>
            <a:r>
              <a:rPr lang="fr-CA" sz="2800" u="sng" dirty="0">
                <a:effectLst/>
              </a:rPr>
              <a:t>RÈGLEMENT 4 SECTION 1 ARTICLE 3Page 27</a:t>
            </a:r>
            <a:endParaRPr lang="en-US" sz="2800" dirty="0">
              <a:effectLst/>
            </a:endParaRPr>
          </a:p>
        </p:txBody>
      </p:sp>
      <p:pic>
        <p:nvPicPr>
          <p:cNvPr id="5" name="modify word consistency french">
            <a:hlinkClick r:id="" action="ppaction://media"/>
            <a:extLst>
              <a:ext uri="{FF2B5EF4-FFF2-40B4-BE49-F238E27FC236}">
                <a16:creationId xmlns:a16="http://schemas.microsoft.com/office/drawing/2014/main" id="{13398C14-41DB-4885-93FB-8E0E51D81953}"/>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370703" y="5489923"/>
            <a:ext cx="609600" cy="609600"/>
          </a:xfrm>
          <a:prstGeom prst="rect">
            <a:avLst/>
          </a:prstGeom>
        </p:spPr>
      </p:pic>
    </p:spTree>
    <p:extLst>
      <p:ext uri="{BB962C8B-B14F-4D97-AF65-F5344CB8AC3E}">
        <p14:creationId xmlns:p14="http://schemas.microsoft.com/office/powerpoint/2010/main" val="2153459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200"/>
                                  </p:stCondLst>
                                  <p:childTnLst>
                                    <p:cmd type="call" cmd="playFrom(0.0)">
                                      <p:cBhvr>
                                        <p:cTn id="6" dur="2400"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4525963"/>
          </a:xfrm>
        </p:spPr>
        <p:txBody>
          <a:bodyPr>
            <a:normAutofit/>
          </a:bodyPr>
          <a:lstStyle/>
          <a:p>
            <a:pPr marL="109728" indent="0">
              <a:buNone/>
            </a:pPr>
            <a:r>
              <a:rPr lang="fr-CA" sz="1800" dirty="0">
                <a:latin typeface="Arial" panose="020B0604020202020204" pitchFamily="34" charset="0"/>
                <a:cs typeface="Arial" panose="020B0604020202020204" pitchFamily="34" charset="0"/>
              </a:rPr>
              <a:t>Remplace avec</a:t>
            </a:r>
            <a:endParaRPr lang="en-US" sz="1800" dirty="0">
              <a:latin typeface="Arial" panose="020B0604020202020204" pitchFamily="34" charset="0"/>
              <a:cs typeface="Arial" panose="020B0604020202020204" pitchFamily="34" charset="0"/>
            </a:endParaRPr>
          </a:p>
          <a:p>
            <a:pPr marL="109728" indent="0">
              <a:buNone/>
            </a:pPr>
            <a:endParaRPr lang="en-US" sz="4000" dirty="0">
              <a:latin typeface="Arial" panose="020B0604020202020204" pitchFamily="34" charset="0"/>
              <a:cs typeface="Arial" panose="020B0604020202020204" pitchFamily="34" charset="0"/>
            </a:endParaRPr>
          </a:p>
          <a:p>
            <a:pPr marL="0" marR="0" lvl="0" indent="0" algn="just">
              <a:spcBef>
                <a:spcPts val="0"/>
              </a:spcBef>
              <a:spcAft>
                <a:spcPts val="0"/>
              </a:spcAft>
              <a:buNone/>
            </a:pPr>
            <a:r>
              <a:rPr lang="fr-FR" sz="1800" b="1"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 prend position avec les mains sous le centre et s’éloigne rapidement du centre sans que la remise en jeu n’ait lieu. Notez que si le quart-arrière adopte une telle position puis retire lentement ses mains pour demander un temps mort, pour appeler de nouveaux signaux de jeu ou recule pour se placer en formation pistolet (« </a:t>
            </a:r>
            <a:r>
              <a:rPr lang="fr-FR" sz="1800" b="1" i="1" dirty="0" err="1">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shotgun</a:t>
            </a:r>
            <a:r>
              <a:rPr lang="fr-FR" sz="1800" b="1"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 aucune pénalité ne doit être appelée.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fr-CA"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buNone/>
            </a:pPr>
            <a:endParaRPr lang="en-US" sz="3100" dirty="0">
              <a:latin typeface="Arial" panose="020B0604020202020204" pitchFamily="34" charset="0"/>
              <a:ea typeface="Calibri" panose="020F0502020204030204" pitchFamily="34" charset="0"/>
              <a:cs typeface="Arial" panose="020B0604020202020204" pitchFamily="34" charset="0"/>
            </a:endParaRPr>
          </a:p>
          <a:p>
            <a:pPr marL="109728" indent="0">
              <a:buNone/>
            </a:pPr>
            <a:endParaRPr lang="en-CA" sz="2800" dirty="0">
              <a:effectLst/>
              <a:latin typeface="Times New Roman" panose="02020603050405020304" pitchFamily="18" charset="0"/>
              <a:ea typeface="Times New Roman" panose="02020603050405020304" pitchFamily="18" charset="0"/>
            </a:endParaRPr>
          </a:p>
        </p:txBody>
      </p:sp>
      <p:sp>
        <p:nvSpPr>
          <p:cNvPr id="3" name="Footer Placeholder 2"/>
          <p:cNvSpPr>
            <a:spLocks noGrp="1"/>
          </p:cNvSpPr>
          <p:nvPr>
            <p:ph type="ftr" sz="quarter" idx="11"/>
          </p:nvPr>
        </p:nvSpPr>
        <p:spPr>
          <a:xfrm>
            <a:off x="4380072" y="6407944"/>
            <a:ext cx="3432288" cy="365125"/>
          </a:xfrm>
        </p:spPr>
        <p:txBody>
          <a:bodyPr/>
          <a:lstStyle/>
          <a:p>
            <a:r>
              <a:rPr lang="en-US" dirty="0"/>
              <a:t>All Rights Reserved.   Football Canada 2021</a:t>
            </a:r>
            <a:endParaRPr lang="en-CA" dirty="0"/>
          </a:p>
        </p:txBody>
      </p:sp>
      <p:sp>
        <p:nvSpPr>
          <p:cNvPr id="4" name="Title 3"/>
          <p:cNvSpPr>
            <a:spLocks noGrp="1"/>
          </p:cNvSpPr>
          <p:nvPr>
            <p:ph type="title"/>
          </p:nvPr>
        </p:nvSpPr>
        <p:spPr>
          <a:xfrm>
            <a:off x="0" y="0"/>
            <a:ext cx="8229600" cy="1143000"/>
          </a:xfrm>
        </p:spPr>
        <p:txBody>
          <a:bodyPr>
            <a:normAutofit/>
          </a:bodyPr>
          <a:lstStyle/>
          <a:p>
            <a:r>
              <a:rPr lang="fr-CA" sz="2800" u="sng" dirty="0">
                <a:effectLst/>
              </a:rPr>
              <a:t>RÈGLEMENT 4 SECTION 2 ARTICLE 2c Page 28</a:t>
            </a:r>
            <a:endParaRPr lang="en-US" sz="2800" dirty="0">
              <a:effectLst/>
            </a:endParaRPr>
          </a:p>
        </p:txBody>
      </p:sp>
      <p:pic>
        <p:nvPicPr>
          <p:cNvPr id="5" name="qb movements french">
            <a:hlinkClick r:id="" action="ppaction://media"/>
            <a:extLst>
              <a:ext uri="{FF2B5EF4-FFF2-40B4-BE49-F238E27FC236}">
                <a16:creationId xmlns:a16="http://schemas.microsoft.com/office/drawing/2014/main" id="{797123E6-5785-4E74-A4D6-A5E0D166C79F}"/>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273845" y="5527738"/>
            <a:ext cx="609600" cy="609600"/>
          </a:xfrm>
          <a:prstGeom prst="rect">
            <a:avLst/>
          </a:prstGeom>
        </p:spPr>
      </p:pic>
    </p:spTree>
    <p:extLst>
      <p:ext uri="{BB962C8B-B14F-4D97-AF65-F5344CB8AC3E}">
        <p14:creationId xmlns:p14="http://schemas.microsoft.com/office/powerpoint/2010/main" val="3983308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200"/>
                                  </p:stCondLst>
                                  <p:childTnLst>
                                    <p:cmd type="call" cmd="playFrom(0.0)">
                                      <p:cBhvr>
                                        <p:cTn id="6" dur="10968"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464646"/>
      </a:dk2>
      <a:lt2>
        <a:srgbClr val="DEF5FA"/>
      </a:lt2>
      <a:accent1>
        <a:srgbClr val="DA1F28"/>
      </a:accent1>
      <a:accent2>
        <a:srgbClr val="000000"/>
      </a:accent2>
      <a:accent3>
        <a:srgbClr val="FF0000"/>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2274</TotalTime>
  <Words>2731</Words>
  <Application>Microsoft Office PowerPoint</Application>
  <PresentationFormat>On-screen Show (4:3)</PresentationFormat>
  <Paragraphs>250</Paragraphs>
  <Slides>27</Slides>
  <Notes>27</Notes>
  <HiddenSlides>0</HiddenSlides>
  <MMClips>26</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Arial</vt:lpstr>
      <vt:lpstr>Calibri</vt:lpstr>
      <vt:lpstr>Lucida Sans Unicode</vt:lpstr>
      <vt:lpstr>MyriadPro-Bold</vt:lpstr>
      <vt:lpstr>MyriadPro-Regular</vt:lpstr>
      <vt:lpstr>Times New Roman</vt:lpstr>
      <vt:lpstr>Verdana</vt:lpstr>
      <vt:lpstr>Wingdings 2</vt:lpstr>
      <vt:lpstr>Wingdings 3</vt:lpstr>
      <vt:lpstr>Concourse</vt:lpstr>
      <vt:lpstr>CHANGEMENTS AUX RÈGLEMENTS DU FOOTBALL AVEC CONTACTS 2021</vt:lpstr>
      <vt:lpstr>RÈGLEMENT 1 SECTION 5 ARTICLE 6 Page 6</vt:lpstr>
      <vt:lpstr>RÈGLEMENT 1 SECTION 7 ARTICLE 1 Page 7</vt:lpstr>
      <vt:lpstr> RÈGLEMENT 1 SECTION 8 ARTICLE 1h Page 8 </vt:lpstr>
      <vt:lpstr>RÈGLEMENT 1 SECTION 10 ARTICLE 6 Page 10</vt:lpstr>
      <vt:lpstr>RÈGLEMENT 1 SECTION 10 ARTICLE 8 Page 11</vt:lpstr>
      <vt:lpstr>RÈGLEMENT 3 SECTION 2 ARTICLE 3Page 23</vt:lpstr>
      <vt:lpstr>RÈGLEMENT 4 SECTION 1 ARTICLE 3Page 27</vt:lpstr>
      <vt:lpstr>RÈGLEMENT 4 SECTION 2 ARTICLE 2c Page 28</vt:lpstr>
      <vt:lpstr>RÈGLEMENT 4 SECTION 5 ARTICLE 1d Page 31</vt:lpstr>
      <vt:lpstr>RÈGLEMENT 5 SECTION 5 ARTICLE 4 Page 38</vt:lpstr>
      <vt:lpstr>RÈGLEMENT 6 SECTION 1 ARTICLE 1 Page 41</vt:lpstr>
      <vt:lpstr>RÈGLEMENT 6 SECTION 3 ARTICLE 2 Page 41</vt:lpstr>
      <vt:lpstr>RÈGLEMENT 6 SECTION 4 ARTICLE 9a Page 45</vt:lpstr>
      <vt:lpstr>RÈGLEMENT 6 SECTION 4 ARTICLE 9d Page 45</vt:lpstr>
      <vt:lpstr>RÈGLEMENT 6 SECTION 4 ARTICLE 10 Page 46</vt:lpstr>
      <vt:lpstr>RÈGLEMENT 6 SECTION 4 ARTICLE 10b Page 46</vt:lpstr>
      <vt:lpstr>RÈGLEMENT 7 SECTION 3 ARTICLE 10 Page 52</vt:lpstr>
      <vt:lpstr>RÈGLEMENT 7 SECTION 3 ARTICLE 13 Page 52</vt:lpstr>
      <vt:lpstr>RÈGLEMENT 7 SECTION 3 ARTICLE 14 Page 52</vt:lpstr>
      <vt:lpstr>RÈGLEMENT 7 SECTION 3 ARTICLE 15 Page 53</vt:lpstr>
      <vt:lpstr>RÈGLEMENT 7 SECTION 3 ARTICLE 16 a8 Page 53</vt:lpstr>
      <vt:lpstr>RÈGLEMENT 7 SECTION 3 ARTICLE 17 Page 54</vt:lpstr>
      <vt:lpstr>RÈGLEMENT 7 SECTION 3 ARTICLE 19 Page 54</vt:lpstr>
      <vt:lpstr>RÈGLEMENT 7 SECTION 4 Page 54</vt:lpstr>
      <vt:lpstr>RÈGLEMENT 8 SECTION 6 ARTICLE 2 Page 61</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TACKLE RULE CHANGES</dc:title>
  <dc:creator>walter</dc:creator>
  <cp:lastModifiedBy>Daryl Fernquist</cp:lastModifiedBy>
  <cp:revision>223</cp:revision>
  <dcterms:created xsi:type="dcterms:W3CDTF">2011-03-08T02:16:31Z</dcterms:created>
  <dcterms:modified xsi:type="dcterms:W3CDTF">2024-01-28T14:10:21Z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9c03519-5d61-4127-beb8-4aed61f547a0_Enabled">
    <vt:lpwstr>True</vt:lpwstr>
  </property>
  <property fmtid="{D5CDD505-2E9C-101B-9397-08002B2CF9AE}" pid="3" name="MSIP_Label_89c03519-5d61-4127-beb8-4aed61f547a0_SiteId">
    <vt:lpwstr>1bb2a1bc-cc03-4ed9-a189-1f05216d70f4</vt:lpwstr>
  </property>
  <property fmtid="{D5CDD505-2E9C-101B-9397-08002B2CF9AE}" pid="4" name="MSIP_Label_89c03519-5d61-4127-beb8-4aed61f547a0_Owner">
    <vt:lpwstr>Walter.Berry@carlislehvac.com</vt:lpwstr>
  </property>
  <property fmtid="{D5CDD505-2E9C-101B-9397-08002B2CF9AE}" pid="5" name="MSIP_Label_89c03519-5d61-4127-beb8-4aed61f547a0_SetDate">
    <vt:lpwstr>2019-04-10T14:16:39.6736506Z</vt:lpwstr>
  </property>
  <property fmtid="{D5CDD505-2E9C-101B-9397-08002B2CF9AE}" pid="6" name="MSIP_Label_89c03519-5d61-4127-beb8-4aed61f547a0_Name">
    <vt:lpwstr>Internal</vt:lpwstr>
  </property>
  <property fmtid="{D5CDD505-2E9C-101B-9397-08002B2CF9AE}" pid="7" name="MSIP_Label_89c03519-5d61-4127-beb8-4aed61f547a0_Application">
    <vt:lpwstr>Microsoft Azure Information Protection</vt:lpwstr>
  </property>
  <property fmtid="{D5CDD505-2E9C-101B-9397-08002B2CF9AE}" pid="8" name="MSIP_Label_89c03519-5d61-4127-beb8-4aed61f547a0_Extended_MSFT_Method">
    <vt:lpwstr>Automatic</vt:lpwstr>
  </property>
  <property fmtid="{D5CDD505-2E9C-101B-9397-08002B2CF9AE}" pid="9" name="Sensitivity">
    <vt:lpwstr>Internal</vt:lpwstr>
  </property>
</Properties>
</file>