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307" r:id="rId3"/>
    <p:sldId id="353" r:id="rId4"/>
    <p:sldId id="318" r:id="rId5"/>
    <p:sldId id="319" r:id="rId6"/>
    <p:sldId id="362" r:id="rId7"/>
    <p:sldId id="354" r:id="rId8"/>
    <p:sldId id="355" r:id="rId9"/>
    <p:sldId id="332" r:id="rId10"/>
    <p:sldId id="356" r:id="rId11"/>
    <p:sldId id="357" r:id="rId12"/>
    <p:sldId id="359" r:id="rId13"/>
    <p:sldId id="361"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02" autoAdjust="0"/>
  </p:normalViewPr>
  <p:slideViewPr>
    <p:cSldViewPr>
      <p:cViewPr varScale="1">
        <p:scale>
          <a:sx n="107" d="100"/>
          <a:sy n="107" d="100"/>
        </p:scale>
        <p:origin x="1332" y="108"/>
      </p:cViewPr>
      <p:guideLst>
        <p:guide orient="horz" pos="2160"/>
        <p:guide pos="2880"/>
      </p:guideLst>
    </p:cSldViewPr>
  </p:slideViewPr>
  <p:outlineViewPr>
    <p:cViewPr>
      <p:scale>
        <a:sx n="33" d="100"/>
        <a:sy n="33" d="100"/>
      </p:scale>
      <p:origin x="0" y="-270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3" d="100"/>
          <a:sy n="73" d="100"/>
        </p:scale>
        <p:origin x="29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1B3B02-56D3-4591-B830-51E92E408C01}" type="datetimeFigureOut">
              <a:rPr lang="en-US" smtClean="0"/>
              <a:pPr/>
              <a:t>5/15/2022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12502-2F79-4AA0-9ACC-A72EEC8E0DE0}" type="slidenum">
              <a:rPr lang="en-US" smtClean="0"/>
              <a:pPr/>
              <a:t>‹#›</a:t>
            </a:fld>
            <a:endParaRPr lang="en-US"/>
          </a:p>
        </p:txBody>
      </p:sp>
    </p:spTree>
    <p:extLst>
      <p:ext uri="{BB962C8B-B14F-4D97-AF65-F5344CB8AC3E}">
        <p14:creationId xmlns:p14="http://schemas.microsoft.com/office/powerpoint/2010/main" val="426985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A12502-2F79-4AA0-9ACC-A72EEC8E0DE0}" type="slidenum">
              <a:rPr lang="en-US" smtClean="0"/>
              <a:pPr/>
              <a:t>1</a:t>
            </a:fld>
            <a:endParaRPr lang="en-US" dirty="0"/>
          </a:p>
        </p:txBody>
      </p:sp>
    </p:spTree>
    <p:extLst>
      <p:ext uri="{BB962C8B-B14F-4D97-AF65-F5344CB8AC3E}">
        <p14:creationId xmlns:p14="http://schemas.microsoft.com/office/powerpoint/2010/main" val="149438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Motif de changement : </a:t>
            </a: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Clarté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a:t>
            </a:r>
          </a:p>
          <a:p>
            <a:r>
              <a:rPr lang="en-US" dirty="0"/>
              <a:t>  </a:t>
            </a:r>
          </a:p>
        </p:txBody>
      </p:sp>
      <p:sp>
        <p:nvSpPr>
          <p:cNvPr id="4" name="Slide Number Placeholder 3"/>
          <p:cNvSpPr>
            <a:spLocks noGrp="1"/>
          </p:cNvSpPr>
          <p:nvPr>
            <p:ph type="sldNum" sz="quarter" idx="10"/>
          </p:nvPr>
        </p:nvSpPr>
        <p:spPr/>
        <p:txBody>
          <a:bodyPr/>
          <a:lstStyle/>
          <a:p>
            <a:fld id="{1FA12502-2F79-4AA0-9ACC-A72EEC8E0DE0}" type="slidenum">
              <a:rPr lang="en-US" smtClean="0"/>
              <a:pPr/>
              <a:t>10</a:t>
            </a:fld>
            <a:endParaRPr lang="en-US"/>
          </a:p>
        </p:txBody>
      </p:sp>
    </p:spTree>
    <p:extLst>
      <p:ext uri="{BB962C8B-B14F-4D97-AF65-F5344CB8AC3E}">
        <p14:creationId xmlns:p14="http://schemas.microsoft.com/office/powerpoint/2010/main" val="3629167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Motif de changement : </a:t>
            </a: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Cohérence.</a:t>
            </a:r>
            <a:endParaRPr lang="en-US" dirty="0"/>
          </a:p>
        </p:txBody>
      </p:sp>
      <p:sp>
        <p:nvSpPr>
          <p:cNvPr id="4" name="Slide Number Placeholder 3"/>
          <p:cNvSpPr>
            <a:spLocks noGrp="1"/>
          </p:cNvSpPr>
          <p:nvPr>
            <p:ph type="sldNum" sz="quarter" idx="10"/>
          </p:nvPr>
        </p:nvSpPr>
        <p:spPr/>
        <p:txBody>
          <a:bodyPr/>
          <a:lstStyle/>
          <a:p>
            <a:fld id="{1FA12502-2F79-4AA0-9ACC-A72EEC8E0DE0}" type="slidenum">
              <a:rPr lang="en-US" smtClean="0"/>
              <a:pPr/>
              <a:t>11</a:t>
            </a:fld>
            <a:endParaRPr lang="en-US"/>
          </a:p>
        </p:txBody>
      </p:sp>
    </p:spTree>
    <p:extLst>
      <p:ext uri="{BB962C8B-B14F-4D97-AF65-F5344CB8AC3E}">
        <p14:creationId xmlns:p14="http://schemas.microsoft.com/office/powerpoint/2010/main" val="511626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Motif de changement :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Clarté et cohérence.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FA12502-2F79-4AA0-9ACC-A72EEC8E0DE0}" type="slidenum">
              <a:rPr lang="en-US" smtClean="0"/>
              <a:pPr/>
              <a:t>12</a:t>
            </a:fld>
            <a:endParaRPr lang="en-US"/>
          </a:p>
        </p:txBody>
      </p:sp>
    </p:spTree>
    <p:extLst>
      <p:ext uri="{BB962C8B-B14F-4D97-AF65-F5344CB8AC3E}">
        <p14:creationId xmlns:p14="http://schemas.microsoft.com/office/powerpoint/2010/main" val="188884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200" kern="1200" dirty="0">
                <a:solidFill>
                  <a:schemeClr val="tx1"/>
                </a:solidFill>
                <a:effectLst/>
                <a:latin typeface="+mn-lt"/>
                <a:ea typeface="+mn-ea"/>
                <a:cs typeface="+mn-cs"/>
              </a:rPr>
              <a:t>Motif de changement : </a:t>
            </a:r>
            <a:r>
              <a:rPr lang="fr-FR"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D’autres règlements couvrent déjà ce point.</a:t>
            </a:r>
            <a:endParaRPr lang="en-US" dirty="0"/>
          </a:p>
        </p:txBody>
      </p:sp>
      <p:sp>
        <p:nvSpPr>
          <p:cNvPr id="4" name="Slide Number Placeholder 3"/>
          <p:cNvSpPr>
            <a:spLocks noGrp="1"/>
          </p:cNvSpPr>
          <p:nvPr>
            <p:ph type="sldNum" sz="quarter" idx="10"/>
          </p:nvPr>
        </p:nvSpPr>
        <p:spPr/>
        <p:txBody>
          <a:bodyPr/>
          <a:lstStyle/>
          <a:p>
            <a:fld id="{1FA12502-2F79-4AA0-9ACC-A72EEC8E0DE0}" type="slidenum">
              <a:rPr lang="en-US" smtClean="0"/>
              <a:pPr/>
              <a:t>13</a:t>
            </a:fld>
            <a:endParaRPr lang="en-US"/>
          </a:p>
        </p:txBody>
      </p:sp>
    </p:spTree>
    <p:extLst>
      <p:ext uri="{BB962C8B-B14F-4D97-AF65-F5344CB8AC3E}">
        <p14:creationId xmlns:p14="http://schemas.microsoft.com/office/powerpoint/2010/main" val="423058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A12502-2F79-4AA0-9ACC-A72EEC8E0DE0}" type="slidenum">
              <a:rPr lang="en-US" smtClean="0"/>
              <a:pPr/>
              <a:t>14</a:t>
            </a:fld>
            <a:endParaRPr lang="en-US"/>
          </a:p>
        </p:txBody>
      </p:sp>
    </p:spTree>
    <p:extLst>
      <p:ext uri="{BB962C8B-B14F-4D97-AF65-F5344CB8AC3E}">
        <p14:creationId xmlns:p14="http://schemas.microsoft.com/office/powerpoint/2010/main" val="161610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283968"/>
            <a:ext cx="5486400" cy="4114800"/>
          </a:xfrm>
        </p:spPr>
        <p:txBody>
          <a:bodyPr>
            <a:normAutofit/>
          </a:bodyPr>
          <a:lstStyle/>
          <a:p>
            <a:pPr marL="0" marR="0">
              <a:spcBef>
                <a:spcPts val="600"/>
              </a:spcBef>
              <a:spcAft>
                <a:spcPts val="0"/>
              </a:spcAft>
            </a:pPr>
            <a:r>
              <a:rPr lang="fr-CA" sz="18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Modification de la remarque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Motif du changement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Clarté</a:t>
            </a:r>
            <a:endParaRPr lang="en-CA" dirty="0"/>
          </a:p>
        </p:txBody>
      </p:sp>
      <p:sp>
        <p:nvSpPr>
          <p:cNvPr id="4" name="Slide Number Placeholder 3"/>
          <p:cNvSpPr>
            <a:spLocks noGrp="1"/>
          </p:cNvSpPr>
          <p:nvPr>
            <p:ph type="sldNum" sz="quarter" idx="10"/>
          </p:nvPr>
        </p:nvSpPr>
        <p:spPr/>
        <p:txBody>
          <a:bodyPr/>
          <a:lstStyle/>
          <a:p>
            <a:fld id="{1FA12502-2F79-4AA0-9ACC-A72EEC8E0DE0}" type="slidenum">
              <a:rPr lang="en-US" smtClean="0"/>
              <a:pPr/>
              <a:t>2</a:t>
            </a:fld>
            <a:endParaRPr lang="en-US"/>
          </a:p>
        </p:txBody>
      </p:sp>
    </p:spTree>
    <p:extLst>
      <p:ext uri="{BB962C8B-B14F-4D97-AF65-F5344CB8AC3E}">
        <p14:creationId xmlns:p14="http://schemas.microsoft.com/office/powerpoint/2010/main" val="392290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283968"/>
            <a:ext cx="5486400" cy="4114800"/>
          </a:xfrm>
        </p:spPr>
        <p:txBody>
          <a:bodyPr>
            <a:normAutofit/>
          </a:bodyPr>
          <a:lstStyle/>
          <a:p>
            <a:pPr marL="0" marR="0">
              <a:spcBef>
                <a:spcPts val="0"/>
              </a:spcBef>
              <a:spcAft>
                <a:spcPts val="0"/>
              </a:spcAft>
            </a:pPr>
            <a:r>
              <a:rPr lang="fr-FR" sz="1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Ajouter nouvel article j)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Motif du changement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Clarté.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1FA12502-2F79-4AA0-9ACC-A72EEC8E0DE0}" type="slidenum">
              <a:rPr lang="en-US" smtClean="0"/>
              <a:pPr/>
              <a:t>3</a:t>
            </a:fld>
            <a:endParaRPr lang="en-US"/>
          </a:p>
        </p:txBody>
      </p:sp>
    </p:spTree>
    <p:extLst>
      <p:ext uri="{BB962C8B-B14F-4D97-AF65-F5344CB8AC3E}">
        <p14:creationId xmlns:p14="http://schemas.microsoft.com/office/powerpoint/2010/main" val="2721508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Motif du changement :</a:t>
            </a:r>
            <a:r>
              <a:rPr lang="fr-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Clarté et sécurité des joueurs.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FA12502-2F79-4AA0-9ACC-A72EEC8E0DE0}" type="slidenum">
              <a:rPr lang="en-US" smtClean="0"/>
              <a:pPr/>
              <a:t>4</a:t>
            </a:fld>
            <a:endParaRPr lang="en-US"/>
          </a:p>
        </p:txBody>
      </p:sp>
    </p:spTree>
    <p:extLst>
      <p:ext uri="{BB962C8B-B14F-4D97-AF65-F5344CB8AC3E}">
        <p14:creationId xmlns:p14="http://schemas.microsoft.com/office/powerpoint/2010/main" val="192092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Motif de changement : </a:t>
            </a:r>
            <a:r>
              <a:rPr lang="fr-CA"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Clarté</a:t>
            </a:r>
            <a:r>
              <a:rPr lang="fr-CA" sz="1800" i="1" dirty="0">
                <a:effectLst/>
                <a:highlight>
                  <a:srgbClr val="D3D3D3"/>
                </a:highlight>
                <a:latin typeface="Calibri" panose="020F0502020204030204" pitchFamily="34" charset="0"/>
                <a:ea typeface="Calibri" panose="020F0502020204030204" pitchFamily="34" charset="0"/>
              </a:rPr>
              <a:t> </a:t>
            </a:r>
            <a:r>
              <a:rPr lang="fr-CA" sz="1800" i="1" dirty="0">
                <a:effectLst/>
                <a:latin typeface="Calibri" panose="020F0502020204030204" pitchFamily="34" charset="0"/>
                <a:ea typeface="Calibri" panose="020F0502020204030204" pitchFamily="34" charset="0"/>
              </a:rPr>
              <a:t>et éliminer l’échappatoire qui existait lors des bottés d’envoi.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A12502-2F79-4AA0-9ACC-A72EEC8E0DE0}" type="slidenum">
              <a:rPr lang="en-US" smtClean="0"/>
              <a:pPr/>
              <a:t>5</a:t>
            </a:fld>
            <a:endParaRPr lang="en-US"/>
          </a:p>
        </p:txBody>
      </p:sp>
    </p:spTree>
    <p:extLst>
      <p:ext uri="{BB962C8B-B14F-4D97-AF65-F5344CB8AC3E}">
        <p14:creationId xmlns:p14="http://schemas.microsoft.com/office/powerpoint/2010/main" val="165855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Motif de changement :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Clarté et cohérence.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FA12502-2F79-4AA0-9ACC-A72EEC8E0DE0}" type="slidenum">
              <a:rPr lang="en-US" smtClean="0"/>
              <a:pPr/>
              <a:t>6</a:t>
            </a:fld>
            <a:endParaRPr lang="en-US"/>
          </a:p>
        </p:txBody>
      </p:sp>
    </p:spTree>
    <p:extLst>
      <p:ext uri="{BB962C8B-B14F-4D97-AF65-F5344CB8AC3E}">
        <p14:creationId xmlns:p14="http://schemas.microsoft.com/office/powerpoint/2010/main" val="2995055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Motif du changement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Clarté.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A12502-2F79-4AA0-9ACC-A72EEC8E0DE0}" type="slidenum">
              <a:rPr lang="en-US" smtClean="0"/>
              <a:pPr/>
              <a:t>7</a:t>
            </a:fld>
            <a:endParaRPr lang="en-US"/>
          </a:p>
        </p:txBody>
      </p:sp>
    </p:spTree>
    <p:extLst>
      <p:ext uri="{BB962C8B-B14F-4D97-AF65-F5344CB8AC3E}">
        <p14:creationId xmlns:p14="http://schemas.microsoft.com/office/powerpoint/2010/main" val="15858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Motif du changement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Clarté et cohérence</a:t>
            </a:r>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A12502-2F79-4AA0-9ACC-A72EEC8E0DE0}" type="slidenum">
              <a:rPr lang="en-US" smtClean="0"/>
              <a:pPr/>
              <a:t>8</a:t>
            </a:fld>
            <a:endParaRPr lang="en-US"/>
          </a:p>
        </p:txBody>
      </p:sp>
    </p:spTree>
    <p:extLst>
      <p:ext uri="{BB962C8B-B14F-4D97-AF65-F5344CB8AC3E}">
        <p14:creationId xmlns:p14="http://schemas.microsoft.com/office/powerpoint/2010/main" val="351776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Motif du changement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Clarté, cohérence et standardisation.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
        <p:nvSpPr>
          <p:cNvPr id="4" name="Slide Number Placeholder 3"/>
          <p:cNvSpPr>
            <a:spLocks noGrp="1"/>
          </p:cNvSpPr>
          <p:nvPr>
            <p:ph type="sldNum" sz="quarter" idx="10"/>
          </p:nvPr>
        </p:nvSpPr>
        <p:spPr/>
        <p:txBody>
          <a:bodyPr/>
          <a:lstStyle/>
          <a:p>
            <a:fld id="{1FA12502-2F79-4AA0-9ACC-A72EEC8E0DE0}" type="slidenum">
              <a:rPr lang="en-US" smtClean="0"/>
              <a:pPr/>
              <a:t>9</a:t>
            </a:fld>
            <a:endParaRPr lang="en-US"/>
          </a:p>
        </p:txBody>
      </p:sp>
    </p:spTree>
    <p:extLst>
      <p:ext uri="{BB962C8B-B14F-4D97-AF65-F5344CB8AC3E}">
        <p14:creationId xmlns:p14="http://schemas.microsoft.com/office/powerpoint/2010/main" val="100680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All Rights Reserved.   Football Canada 2018</a:t>
            </a:r>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0042957-8677-42F1-AB52-240DF3FBB8AE}"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CA"/>
          </a:p>
        </p:txBody>
      </p:sp>
      <p:sp>
        <p:nvSpPr>
          <p:cNvPr id="6" name="Footer Placeholder 5"/>
          <p:cNvSpPr>
            <a:spLocks noGrp="1"/>
          </p:cNvSpPr>
          <p:nvPr>
            <p:ph type="ftr" sz="quarter" idx="11"/>
          </p:nvPr>
        </p:nvSpPr>
        <p:spPr/>
        <p:txBody>
          <a:bodyPr/>
          <a:lstStyle/>
          <a:p>
            <a:r>
              <a:rPr lang="en-US"/>
              <a:t>All Rights Reserved.   Football Canada 2018</a:t>
            </a:r>
            <a:endParaRPr lang="en-CA"/>
          </a:p>
        </p:txBody>
      </p:sp>
      <p:sp>
        <p:nvSpPr>
          <p:cNvPr id="7" name="Slide Number Placeholder 6"/>
          <p:cNvSpPr>
            <a:spLocks noGrp="1"/>
          </p:cNvSpPr>
          <p:nvPr>
            <p:ph type="sldNum" sz="quarter" idx="12"/>
          </p:nvPr>
        </p:nvSpPr>
        <p:spPr/>
        <p:txBody>
          <a:bodyPr/>
          <a:lstStyle/>
          <a:p>
            <a:fld id="{30042957-8677-42F1-AB52-240DF3FBB8AE}"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All Rights Reserved.   Football Canada 2018</a:t>
            </a:r>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0042957-8677-42F1-AB52-240DF3FBB8AE}"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All Rights Reserved.   Football Canada 2018</a:t>
            </a:r>
            <a:endParaRPr lang="en-CA"/>
          </a:p>
        </p:txBody>
      </p:sp>
      <p:sp>
        <p:nvSpPr>
          <p:cNvPr id="6" name="Slide Number Placeholder 5"/>
          <p:cNvSpPr>
            <a:spLocks noGrp="1"/>
          </p:cNvSpPr>
          <p:nvPr>
            <p:ph type="sldNum" sz="quarter" idx="12"/>
          </p:nvPr>
        </p:nvSpPr>
        <p:spPr/>
        <p:txBody>
          <a:bodyPr/>
          <a:lstStyle/>
          <a:p>
            <a:fld id="{30042957-8677-42F1-AB52-240DF3FBB8AE}" type="slidenum">
              <a:rPr lang="en-CA" smtClean="0"/>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All Rights Reserved.   Football Canada 2018</a:t>
            </a:r>
            <a:endParaRPr lang="en-CA"/>
          </a:p>
        </p:txBody>
      </p:sp>
      <p:sp>
        <p:nvSpPr>
          <p:cNvPr id="6" name="Slide Number Placeholder 5"/>
          <p:cNvSpPr>
            <a:spLocks noGrp="1"/>
          </p:cNvSpPr>
          <p:nvPr>
            <p:ph type="sldNum" sz="quarter" idx="12"/>
          </p:nvPr>
        </p:nvSpPr>
        <p:spPr/>
        <p:txBody>
          <a:bodyPr/>
          <a:lstStyle/>
          <a:p>
            <a:fld id="{30042957-8677-42F1-AB52-240DF3FBB8AE}"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b">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US"/>
              <a:t>All Rights Reserved.   Football Canada 2018</a:t>
            </a:r>
            <a:endParaRPr lang="en-CA" dirty="0"/>
          </a:p>
        </p:txBody>
      </p:sp>
      <p:sp>
        <p:nvSpPr>
          <p:cNvPr id="6" name="Slide Number Placeholder 5"/>
          <p:cNvSpPr>
            <a:spLocks noGrp="1"/>
          </p:cNvSpPr>
          <p:nvPr>
            <p:ph type="sldNum" sz="quarter" idx="12"/>
          </p:nvPr>
        </p:nvSpPr>
        <p:spPr/>
        <p:txBody>
          <a:bodyPr/>
          <a:lstStyle/>
          <a:p>
            <a:fld id="{30042957-8677-42F1-AB52-240DF3FBB8AE}" type="slidenum">
              <a:rPr lang="en-CA" smtClean="0"/>
              <a:pPr/>
              <a:t>‹#›</a:t>
            </a:fld>
            <a:endParaRPr lang="en-CA"/>
          </a:p>
        </p:txBody>
      </p:sp>
      <p:sp>
        <p:nvSpPr>
          <p:cNvPr id="7" name="Title 6"/>
          <p:cNvSpPr>
            <a:spLocks noGrp="1"/>
          </p:cNvSpPr>
          <p:nvPr>
            <p:ph type="title"/>
          </p:nvPr>
        </p:nvSpPr>
        <p:spPr/>
        <p:txBody>
          <a:bodyPr rtlCol="0"/>
          <a:lstStyle/>
          <a:p>
            <a:r>
              <a:rPr kumimoji="0" lang="en-US" dirty="0"/>
              <a:t>Click to edit Master title style</a:t>
            </a:r>
          </a:p>
        </p:txBody>
      </p:sp>
      <p:sp>
        <p:nvSpPr>
          <p:cNvPr id="9" name="Picture Placeholder 8"/>
          <p:cNvSpPr>
            <a:spLocks noGrp="1"/>
          </p:cNvSpPr>
          <p:nvPr>
            <p:ph type="pic" sz="quarter" idx="13"/>
          </p:nvPr>
        </p:nvSpPr>
        <p:spPr>
          <a:xfrm>
            <a:off x="7452320" y="0"/>
            <a:ext cx="1691680" cy="981075"/>
          </a:xfrm>
        </p:spPr>
        <p:txBody>
          <a:body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00" y="44623"/>
            <a:ext cx="883086" cy="8929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b">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US"/>
              <a:t>All Rights Reserved.   Football Canada 2018</a:t>
            </a:r>
            <a:endParaRPr lang="en-CA" dirty="0"/>
          </a:p>
        </p:txBody>
      </p:sp>
      <p:sp>
        <p:nvSpPr>
          <p:cNvPr id="6" name="Slide Number Placeholder 5"/>
          <p:cNvSpPr>
            <a:spLocks noGrp="1"/>
          </p:cNvSpPr>
          <p:nvPr>
            <p:ph type="sldNum" sz="quarter" idx="12"/>
          </p:nvPr>
        </p:nvSpPr>
        <p:spPr/>
        <p:txBody>
          <a:bodyPr/>
          <a:lstStyle/>
          <a:p>
            <a:fld id="{30042957-8677-42F1-AB52-240DF3FBB8AE}" type="slidenum">
              <a:rPr lang="en-CA" smtClean="0"/>
              <a:pPr/>
              <a:t>‹#›</a:t>
            </a:fld>
            <a:endParaRPr lang="en-CA"/>
          </a:p>
        </p:txBody>
      </p:sp>
      <p:sp>
        <p:nvSpPr>
          <p:cNvPr id="7" name="Title 6"/>
          <p:cNvSpPr>
            <a:spLocks noGrp="1"/>
          </p:cNvSpPr>
          <p:nvPr>
            <p:ph type="title"/>
          </p:nvPr>
        </p:nvSpPr>
        <p:spPr/>
        <p:txBody>
          <a:bodyPr rtlCol="0"/>
          <a:lstStyle/>
          <a:p>
            <a:r>
              <a:rPr kumimoji="0" lang="en-US" dirty="0"/>
              <a:t>Click to edit Master title style</a:t>
            </a:r>
          </a:p>
        </p:txBody>
      </p:sp>
      <p:sp>
        <p:nvSpPr>
          <p:cNvPr id="9" name="Picture Placeholder 8"/>
          <p:cNvSpPr>
            <a:spLocks noGrp="1"/>
          </p:cNvSpPr>
          <p:nvPr>
            <p:ph type="pic" sz="quarter" idx="13"/>
          </p:nvPr>
        </p:nvSpPr>
        <p:spPr>
          <a:xfrm>
            <a:off x="7452320" y="0"/>
            <a:ext cx="1691680" cy="981075"/>
          </a:xfrm>
        </p:spPr>
        <p:txBody>
          <a:body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00" y="44623"/>
            <a:ext cx="883086" cy="892953"/>
          </a:xfrm>
          <a:prstGeom prst="rect">
            <a:avLst/>
          </a:prstGeom>
        </p:spPr>
      </p:pic>
    </p:spTree>
    <p:extLst>
      <p:ext uri="{BB962C8B-B14F-4D97-AF65-F5344CB8AC3E}">
        <p14:creationId xmlns:p14="http://schemas.microsoft.com/office/powerpoint/2010/main" val="209664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US"/>
              <a:t>All Rights Reserved.   Football Canada 2018</a:t>
            </a:r>
            <a:endParaRPr lang="en-CA"/>
          </a:p>
        </p:txBody>
      </p:sp>
      <p:sp>
        <p:nvSpPr>
          <p:cNvPr id="5" name="Slide Number Placeholder 4"/>
          <p:cNvSpPr>
            <a:spLocks noGrp="1"/>
          </p:cNvSpPr>
          <p:nvPr>
            <p:ph type="sldNum" sz="quarter" idx="12"/>
          </p:nvPr>
        </p:nvSpPr>
        <p:spPr/>
        <p:txBody>
          <a:bodyPr/>
          <a:lstStyle/>
          <a:p>
            <a:fld id="{30042957-8677-42F1-AB52-240DF3FBB8AE}"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All Rights Reserved.   Football Canada 2018</a:t>
            </a:r>
            <a:endParaRPr lang="en-CA"/>
          </a:p>
        </p:txBody>
      </p:sp>
      <p:sp>
        <p:nvSpPr>
          <p:cNvPr id="6" name="Slide Number Placeholder 5"/>
          <p:cNvSpPr>
            <a:spLocks noGrp="1"/>
          </p:cNvSpPr>
          <p:nvPr>
            <p:ph type="sldNum" sz="quarter" idx="12"/>
          </p:nvPr>
        </p:nvSpPr>
        <p:spPr/>
        <p:txBody>
          <a:bodyPr/>
          <a:lstStyle/>
          <a:p>
            <a:fld id="{30042957-8677-42F1-AB52-240DF3FBB8AE}"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All Rights Reserved.   Football Canada 2018</a:t>
            </a:r>
            <a:endParaRPr lang="en-CA"/>
          </a:p>
        </p:txBody>
      </p:sp>
      <p:sp>
        <p:nvSpPr>
          <p:cNvPr id="7" name="Slide Number Placeholder 6"/>
          <p:cNvSpPr>
            <a:spLocks noGrp="1"/>
          </p:cNvSpPr>
          <p:nvPr>
            <p:ph type="sldNum" sz="quarter" idx="12"/>
          </p:nvPr>
        </p:nvSpPr>
        <p:spPr/>
        <p:txBody>
          <a:bodyPr/>
          <a:lstStyle/>
          <a:p>
            <a:fld id="{30042957-8677-42F1-AB52-240DF3FBB8AE}" type="slidenum">
              <a:rPr lang="en-CA" smtClean="0"/>
              <a:pPr/>
              <a:t>‹#›</a:t>
            </a:fld>
            <a:endParaRPr lang="en-CA"/>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US"/>
              <a:t>All Rights Reserved.   Football Canada 2018</a:t>
            </a:r>
            <a:endParaRPr lang="en-CA"/>
          </a:p>
        </p:txBody>
      </p:sp>
      <p:sp>
        <p:nvSpPr>
          <p:cNvPr id="9" name="Slide Number Placeholder 8"/>
          <p:cNvSpPr>
            <a:spLocks noGrp="1"/>
          </p:cNvSpPr>
          <p:nvPr>
            <p:ph type="sldNum" sz="quarter" idx="12"/>
          </p:nvPr>
        </p:nvSpPr>
        <p:spPr/>
        <p:txBody>
          <a:bodyPr/>
          <a:lstStyle/>
          <a:p>
            <a:fld id="{30042957-8677-42F1-AB52-240DF3FBB8AE}"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US"/>
              <a:t>All Rights Reserved.   Football Canada 2018</a:t>
            </a:r>
            <a:endParaRPr lang="en-CA"/>
          </a:p>
        </p:txBody>
      </p:sp>
      <p:sp>
        <p:nvSpPr>
          <p:cNvPr id="5" name="Slide Number Placeholder 4"/>
          <p:cNvSpPr>
            <a:spLocks noGrp="1"/>
          </p:cNvSpPr>
          <p:nvPr>
            <p:ph type="sldNum" sz="quarter" idx="12"/>
          </p:nvPr>
        </p:nvSpPr>
        <p:spPr/>
        <p:txBody>
          <a:bodyPr/>
          <a:lstStyle/>
          <a:p>
            <a:fld id="{30042957-8677-42F1-AB52-240DF3FBB8AE}" type="slidenum">
              <a:rPr lang="en-CA" smtClean="0"/>
              <a:pPr/>
              <a:t>‹#›</a:t>
            </a:fld>
            <a:endParaRPr lang="en-CA"/>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US"/>
              <a:t>All Rights Reserved.   Football Canada 2018</a:t>
            </a:r>
            <a:endParaRPr lang="en-CA"/>
          </a:p>
        </p:txBody>
      </p:sp>
      <p:sp>
        <p:nvSpPr>
          <p:cNvPr id="4" name="Slide Number Placeholder 3"/>
          <p:cNvSpPr>
            <a:spLocks noGrp="1"/>
          </p:cNvSpPr>
          <p:nvPr>
            <p:ph type="sldNum" sz="quarter" idx="12"/>
          </p:nvPr>
        </p:nvSpPr>
        <p:spPr/>
        <p:txBody>
          <a:bodyPr/>
          <a:lstStyle/>
          <a:p>
            <a:fld id="{30042957-8677-42F1-AB52-240DF3FBB8AE}"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All Rights Reserved.   Football Canada 2018</a:t>
            </a:r>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0042957-8677-42F1-AB52-240DF3FBB8AE}"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20688"/>
            <a:ext cx="9144000" cy="796950"/>
          </a:xfrm>
        </p:spPr>
        <p:txBody>
          <a:bodyPr>
            <a:normAutofit fontScale="90000"/>
          </a:bodyPr>
          <a:lstStyle/>
          <a:p>
            <a:pPr algn="ctr"/>
            <a:r>
              <a:rPr lang="fr-FR" sz="4400" dirty="0"/>
              <a:t>CHANGEMENTS AUX RÈGLEMENTS DU FOOTBALL AVEC CONTACTS 2022</a:t>
            </a:r>
            <a:endParaRPr lang="en-CA" sz="4400" dirty="0"/>
          </a:p>
        </p:txBody>
      </p:sp>
      <p:pic>
        <p:nvPicPr>
          <p:cNvPr id="6" name="Content Placeholder 5"/>
          <p:cNvPicPr>
            <a:picLocks noGrp="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2620470" y="2132856"/>
            <a:ext cx="3903060" cy="3898676"/>
          </a:xfrm>
          <a:prstGeom prst="rect">
            <a:avLst/>
          </a:prstGeom>
          <a:noFill/>
          <a:ln w="9525">
            <a:noFill/>
            <a:miter lim="800000"/>
            <a:headEnd/>
            <a:tailEnd/>
          </a:ln>
        </p:spPr>
      </p:pic>
      <p:sp>
        <p:nvSpPr>
          <p:cNvPr id="5" name="Footer Placeholder 4"/>
          <p:cNvSpPr>
            <a:spLocks noGrp="1"/>
          </p:cNvSpPr>
          <p:nvPr>
            <p:ph type="ftr" sz="quarter" idx="11"/>
          </p:nvPr>
        </p:nvSpPr>
        <p:spPr>
          <a:xfrm>
            <a:off x="4380072" y="6407944"/>
            <a:ext cx="3432288" cy="365125"/>
          </a:xfrm>
        </p:spPr>
        <p:txBody>
          <a:bodyPr/>
          <a:lstStyle/>
          <a:p>
            <a:r>
              <a:rPr lang="en-US" dirty="0"/>
              <a:t>All Rights Reserved.   Football Canada 2022</a:t>
            </a:r>
            <a:endParaRPr lang="en-CA" dirty="0"/>
          </a:p>
        </p:txBody>
      </p:sp>
    </p:spTree>
    <p:extLst>
      <p:ext uri="{BB962C8B-B14F-4D97-AF65-F5344CB8AC3E}">
        <p14:creationId xmlns:p14="http://schemas.microsoft.com/office/powerpoint/2010/main" val="2951687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69090"/>
          </a:xfrm>
        </p:spPr>
        <p:txBody>
          <a:bodyPr>
            <a:normAutofit/>
          </a:bodyPr>
          <a:lstStyle/>
          <a:p>
            <a:pPr marL="0" marR="0" indent="0">
              <a:lnSpc>
                <a:spcPct val="115000"/>
              </a:lnSpc>
              <a:spcBef>
                <a:spcPts val="600"/>
              </a:spcBef>
              <a:spcAft>
                <a:spcPts val="1000"/>
              </a:spcAft>
              <a:buNone/>
            </a:pPr>
            <a:r>
              <a:rPr lang="fr-CA" sz="2600" dirty="0">
                <a:latin typeface="Arial" panose="020B0604020202020204" pitchFamily="34" charset="0"/>
                <a:ea typeface="Times New Roman" panose="02020603050405020304" pitchFamily="18" charset="0"/>
                <a:cs typeface="Arial" panose="020B0604020202020204" pitchFamily="34" charset="0"/>
              </a:rPr>
              <a:t>Remplacer par </a:t>
            </a:r>
            <a:endParaRPr lang="en-US" sz="26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e) Pour les fins de cet article, si le ballon est immobile au sol et que le receveur fait semblant de le ramasser: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360045" algn="l"/>
              </a:tabLst>
            </a:pP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i) 	il peut être plaqué sans qu’aucune pénalité ne soit imposée;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360045" algn="l"/>
              </a:tabLst>
            </a:pP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ii) 	s’il touche le ballon le premier, tout joueur qui le récupère en conserve la possession;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indent="0">
              <a:spcBef>
                <a:spcPts val="0"/>
              </a:spcBef>
              <a:spcAft>
                <a:spcPts val="0"/>
              </a:spcAft>
              <a:buNone/>
              <a:tabLst>
                <a:tab pos="360045" algn="l"/>
              </a:tabLst>
            </a:pP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iii) si </a:t>
            </a:r>
            <a:r>
              <a:rPr lang="fr-CA" sz="1800" b="1" i="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un joueur hors-jeu</a:t>
            </a: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 touche le ballon le premier, la possession est accordée à cet endroit à l’équipe qui recevait le botté, sans pénalité de distance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360045" algn="l"/>
              </a:tabLst>
            </a:pPr>
            <a:r>
              <a:rPr lang="fr-CA" sz="1800" b="1" i="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iv) 	si un joueur en jeu touche le ballon le premier, tout joueur qui le récupère en conserve la possession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i="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9728" indent="0">
              <a:buNone/>
            </a:pPr>
            <a:endParaRPr lang="en-CA" dirty="0"/>
          </a:p>
        </p:txBody>
      </p:sp>
      <p:sp>
        <p:nvSpPr>
          <p:cNvPr id="3" name="Footer Placeholder 2"/>
          <p:cNvSpPr>
            <a:spLocks noGrp="1"/>
          </p:cNvSpPr>
          <p:nvPr>
            <p:ph type="ftr" sz="quarter" idx="11"/>
          </p:nvPr>
        </p:nvSpPr>
        <p:spPr>
          <a:xfrm>
            <a:off x="4380072" y="6407944"/>
            <a:ext cx="3216264" cy="365125"/>
          </a:xfrm>
        </p:spPr>
        <p:txBody>
          <a:bodyPr/>
          <a:lstStyle/>
          <a:p>
            <a:r>
              <a:rPr lang="en-US" dirty="0"/>
              <a:t>All Rights Reserved.   Football Canada 2022</a:t>
            </a:r>
            <a:endParaRPr lang="en-CA" dirty="0"/>
          </a:p>
        </p:txBody>
      </p:sp>
      <p:sp>
        <p:nvSpPr>
          <p:cNvPr id="4" name="Title 3"/>
          <p:cNvSpPr>
            <a:spLocks noGrp="1"/>
          </p:cNvSpPr>
          <p:nvPr>
            <p:ph type="title"/>
          </p:nvPr>
        </p:nvSpPr>
        <p:spPr>
          <a:xfrm>
            <a:off x="0" y="0"/>
            <a:ext cx="8229600" cy="1143000"/>
          </a:xfrm>
        </p:spPr>
        <p:txBody>
          <a:bodyPr>
            <a:normAutofit/>
          </a:bodyPr>
          <a:lstStyle/>
          <a:p>
            <a:r>
              <a:rPr lang="fr-CA" sz="2800" u="sng" dirty="0">
                <a:effectLst/>
              </a:rPr>
              <a:t>RÈGLEMENT 5 SECTION 4 ARTICLE 2e Page 38</a:t>
            </a:r>
            <a:endParaRPr lang="en-US" sz="2800" dirty="0">
              <a:effectLst/>
            </a:endParaRPr>
          </a:p>
        </p:txBody>
      </p:sp>
      <p:pic>
        <p:nvPicPr>
          <p:cNvPr id="5" name="44b2d610-9d78-11ec-9bb7-0dada4fcf682">
            <a:hlinkClick r:id="" action="ppaction://media"/>
            <a:extLst>
              <a:ext uri="{FF2B5EF4-FFF2-40B4-BE49-F238E27FC236}">
                <a16:creationId xmlns:a16="http://schemas.microsoft.com/office/drawing/2014/main" id="{3B1701F0-1015-48DC-9D1C-84175D875C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5878837"/>
            <a:ext cx="609600" cy="609600"/>
          </a:xfrm>
          <a:prstGeom prst="rect">
            <a:avLst/>
          </a:prstGeom>
        </p:spPr>
      </p:pic>
    </p:spTree>
    <p:extLst>
      <p:ext uri="{BB962C8B-B14F-4D97-AF65-F5344CB8AC3E}">
        <p14:creationId xmlns:p14="http://schemas.microsoft.com/office/powerpoint/2010/main" val="383487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30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69090"/>
          </a:xfrm>
        </p:spPr>
        <p:txBody>
          <a:bodyPr>
            <a:noAutofit/>
          </a:bodyPr>
          <a:lstStyle/>
          <a:p>
            <a:pPr marL="0" marR="0" indent="0">
              <a:spcBef>
                <a:spcPts val="0"/>
              </a:spcBef>
              <a:spcAft>
                <a:spcPts val="0"/>
              </a:spcAft>
              <a:buNone/>
            </a:pPr>
            <a:r>
              <a:rPr lang="fr-FR"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Suppression du paragraphe </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fr-CA" sz="1800" b="1" dirty="0">
                <a:effectLst/>
                <a:latin typeface="MyriadPro-Bold"/>
                <a:ea typeface="Calibri" panose="020F0502020204030204" pitchFamily="34" charset="0"/>
                <a:cs typeface="MyriadPro-Bold"/>
              </a:rPr>
              <a:t>Article 6 – Passe avant complétée</a:t>
            </a:r>
          </a:p>
          <a:p>
            <a:pPr marL="0" marR="0" indent="0" algn="just">
              <a:spcBef>
                <a:spcPts val="0"/>
              </a:spcBef>
              <a:spcAft>
                <a:spcPts val="0"/>
              </a:spcAft>
              <a:buNone/>
            </a:pP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fr-CA" sz="1800" dirty="0">
                <a:effectLst/>
                <a:highlight>
                  <a:srgbClr val="FF0000"/>
                </a:highlight>
                <a:latin typeface="MyriadPro-Regular" panose="020B0503030403020204" pitchFamily="34" charset="0"/>
                <a:ea typeface="Calibri" panose="020F0502020204030204" pitchFamily="34" charset="0"/>
                <a:cs typeface="MyriadPro-Regular" panose="020B0503030403020204" pitchFamily="34" charset="0"/>
              </a:rPr>
              <a:t>d) un receveur autorisé attrape le ballon dans les airs, à l’intérieur du terrain, mais il est plaqué ou frappé par un adversaire de sorte qu’il tombe hors limites: la passe avant sera jugée complétée au point le plus avancé;</a:t>
            </a:r>
            <a:endParaRPr lang="en-US"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4380072" y="6407944"/>
            <a:ext cx="3216264" cy="365125"/>
          </a:xfrm>
        </p:spPr>
        <p:txBody>
          <a:bodyPr/>
          <a:lstStyle/>
          <a:p>
            <a:r>
              <a:rPr lang="en-US" dirty="0"/>
              <a:t>All Rights Reserved.   Football Canada 2022</a:t>
            </a:r>
            <a:endParaRPr lang="en-CA" dirty="0"/>
          </a:p>
        </p:txBody>
      </p:sp>
      <p:sp>
        <p:nvSpPr>
          <p:cNvPr id="4" name="Title 3"/>
          <p:cNvSpPr>
            <a:spLocks noGrp="1"/>
          </p:cNvSpPr>
          <p:nvPr>
            <p:ph type="title"/>
          </p:nvPr>
        </p:nvSpPr>
        <p:spPr>
          <a:xfrm>
            <a:off x="0" y="0"/>
            <a:ext cx="8229600" cy="1143000"/>
          </a:xfrm>
        </p:spPr>
        <p:txBody>
          <a:bodyPr>
            <a:normAutofit/>
          </a:bodyPr>
          <a:lstStyle/>
          <a:p>
            <a:r>
              <a:rPr lang="fr-CA" sz="2800" u="sng" dirty="0">
                <a:effectLst/>
              </a:rPr>
              <a:t>RÈGLEMENT 6 SECTION 4 ARTICLE 6d Page 44</a:t>
            </a:r>
            <a:endParaRPr lang="en-US" sz="2800" dirty="0">
              <a:effectLst/>
            </a:endParaRPr>
          </a:p>
        </p:txBody>
      </p:sp>
      <p:pic>
        <p:nvPicPr>
          <p:cNvPr id="5" name="ef33aba0-9d78-11ec-a94d-c905f70a11d4">
            <a:hlinkClick r:id="" action="ppaction://media"/>
            <a:extLst>
              <a:ext uri="{FF2B5EF4-FFF2-40B4-BE49-F238E27FC236}">
                <a16:creationId xmlns:a16="http://schemas.microsoft.com/office/drawing/2014/main" id="{8BFEB6AA-FCFC-410E-AEA2-7DF6A91DEBE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5812094"/>
            <a:ext cx="609600" cy="609600"/>
          </a:xfrm>
          <a:prstGeom prst="rect">
            <a:avLst/>
          </a:prstGeom>
        </p:spPr>
      </p:pic>
    </p:spTree>
    <p:extLst>
      <p:ext uri="{BB962C8B-B14F-4D97-AF65-F5344CB8AC3E}">
        <p14:creationId xmlns:p14="http://schemas.microsoft.com/office/powerpoint/2010/main" val="323225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04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69090"/>
          </a:xfrm>
        </p:spPr>
        <p:txBody>
          <a:bodyPr>
            <a:noAutofit/>
          </a:bodyPr>
          <a:lstStyle/>
          <a:p>
            <a:pPr marL="0" marR="0" indent="0">
              <a:spcBef>
                <a:spcPts val="0"/>
              </a:spcBef>
              <a:spcAft>
                <a:spcPts val="0"/>
              </a:spcAft>
              <a:buNone/>
            </a:pPr>
            <a:r>
              <a:rPr lang="fr-FR" sz="1800" b="1" dirty="0">
                <a:solidFill>
                  <a:schemeClr val="tx2"/>
                </a:solidFill>
                <a:effectLst/>
                <a:latin typeface="Segoe UI" panose="020B0502040204020203" pitchFamily="34" charset="0"/>
                <a:ea typeface="Times New Roman" panose="02020603050405020304" pitchFamily="18" charset="0"/>
                <a:cs typeface="Times New Roman" panose="02020603050405020304" pitchFamily="18" charset="0"/>
              </a:rPr>
              <a:t>Ajouter un paragraphe provenant du règlement 1</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fr-FR" sz="1800" b="1" u="none" strike="noStrik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arenR" startAt="6"/>
            </a:pPr>
            <a:r>
              <a:rPr lang="fr-CA" sz="1800" b="1" i="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Un entraîneur qui joue avec son équipe est considéré comme un joueur lorsqu’il est sur le terrain. Un entraîneur qui agit comme soigneur doit s’en tenir strictement à ce rôle lorsqu’il soigne un joueur blessé sur le terrain et se garder d’agir à titre d’entraîneur dans ces circonstances.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4380072" y="6407944"/>
            <a:ext cx="3216264" cy="365125"/>
          </a:xfrm>
        </p:spPr>
        <p:txBody>
          <a:bodyPr/>
          <a:lstStyle/>
          <a:p>
            <a:r>
              <a:rPr lang="en-US" dirty="0"/>
              <a:t>All Rights Reserved.   Football Canada 2022</a:t>
            </a:r>
            <a:endParaRPr lang="en-CA" dirty="0"/>
          </a:p>
        </p:txBody>
      </p:sp>
      <p:sp>
        <p:nvSpPr>
          <p:cNvPr id="4" name="Title 3"/>
          <p:cNvSpPr>
            <a:spLocks noGrp="1"/>
          </p:cNvSpPr>
          <p:nvPr>
            <p:ph type="title"/>
          </p:nvPr>
        </p:nvSpPr>
        <p:spPr>
          <a:xfrm>
            <a:off x="0" y="0"/>
            <a:ext cx="8229600" cy="1143000"/>
          </a:xfrm>
        </p:spPr>
        <p:txBody>
          <a:bodyPr>
            <a:normAutofit/>
          </a:bodyPr>
          <a:lstStyle/>
          <a:p>
            <a:r>
              <a:rPr lang="fr-CA" sz="2800" u="sng" dirty="0">
                <a:effectLst/>
              </a:rPr>
              <a:t>RÈGLEMENT 7 SECTION 4 Page 54</a:t>
            </a:r>
            <a:endParaRPr lang="en-US" sz="2800" dirty="0">
              <a:effectLst/>
            </a:endParaRPr>
          </a:p>
        </p:txBody>
      </p:sp>
      <p:pic>
        <p:nvPicPr>
          <p:cNvPr id="5" name="39a93b20-9cd2-11ec-abf5-8be13f37bd0b">
            <a:hlinkClick r:id="" action="ppaction://media"/>
            <a:extLst>
              <a:ext uri="{FF2B5EF4-FFF2-40B4-BE49-F238E27FC236}">
                <a16:creationId xmlns:a16="http://schemas.microsoft.com/office/drawing/2014/main" id="{32682B3F-7DEE-408E-8DF8-E29F836F0C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5769735"/>
            <a:ext cx="609600" cy="609600"/>
          </a:xfrm>
          <a:prstGeom prst="rect">
            <a:avLst/>
          </a:prstGeom>
        </p:spPr>
      </p:pic>
    </p:spTree>
    <p:extLst>
      <p:ext uri="{BB962C8B-B14F-4D97-AF65-F5344CB8AC3E}">
        <p14:creationId xmlns:p14="http://schemas.microsoft.com/office/powerpoint/2010/main" val="296980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58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272" y="1421416"/>
            <a:ext cx="8229600" cy="5169090"/>
          </a:xfrm>
        </p:spPr>
        <p:txBody>
          <a:bodyPr>
            <a:noAutofit/>
          </a:bodyPr>
          <a:lstStyle/>
          <a:p>
            <a:pPr marL="0" indent="0">
              <a:spcBef>
                <a:spcPts val="0"/>
              </a:spcBef>
              <a:buNone/>
            </a:pPr>
            <a:r>
              <a:rPr lang="fr-FR"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Suppression du paragraphe </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spcAft>
                <a:spcPts val="0"/>
              </a:spcAft>
              <a:buNone/>
            </a:pPr>
            <a:endParaRPr lang="fr-CA" sz="1800" dirty="0">
              <a:effectLst/>
              <a:latin typeface="MyriadPro-Regular" panose="020B0503030403020204" pitchFamily="34" charset="0"/>
              <a:ea typeface="Calibri" panose="020F0502020204030204" pitchFamily="34" charset="0"/>
              <a:cs typeface="MyriadPro-Regular" panose="020B0503030403020204" pitchFamily="34" charset="0"/>
            </a:endParaRPr>
          </a:p>
          <a:p>
            <a:pPr marL="0" marR="0" indent="0">
              <a:spcBef>
                <a:spcPts val="0"/>
              </a:spcBef>
              <a:spcAft>
                <a:spcPts val="0"/>
              </a:spcAft>
              <a:buNone/>
            </a:pPr>
            <a:r>
              <a:rPr lang="fr-CA" sz="1800" b="1" dirty="0">
                <a:effectLst/>
                <a:latin typeface="MyriadPro-Bold"/>
                <a:ea typeface="Calibri" panose="020F0502020204030204" pitchFamily="34" charset="0"/>
                <a:cs typeface="MyriadPro-Bold"/>
              </a:rPr>
              <a:t>Article 3 – Hors-jeu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fr-CA" sz="1800" dirty="0">
                <a:effectLst/>
                <a:highlight>
                  <a:srgbClr val="FF0000"/>
                </a:highlight>
                <a:latin typeface="MyriadPro-Regular" panose="020B0503030403020204" pitchFamily="34" charset="0"/>
                <a:ea typeface="Calibri" panose="020F0502020204030204" pitchFamily="34" charset="0"/>
                <a:cs typeface="MyriadPro-Regular" panose="020B0503030403020204" pitchFamily="34" charset="0"/>
              </a:rPr>
              <a:t>Un joueur est hors-jeu si l’un de ses coéquipiers qui est derrière lui a touché le ballon le dernier.</a:t>
            </a:r>
            <a:endParaRPr lang="en-US"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630555" algn="l"/>
              </a:tabLst>
            </a:pPr>
            <a:r>
              <a:rPr lang="fr-CA" sz="1800" dirty="0">
                <a:effectLst/>
                <a:highlight>
                  <a:srgbClr val="FF0000"/>
                </a:highlight>
                <a:latin typeface="MyriadPro-Regular" panose="020B0503030403020204" pitchFamily="34" charset="0"/>
                <a:ea typeface="Calibri" panose="020F0502020204030204" pitchFamily="34" charset="0"/>
                <a:cs typeface="MyriadPro-Regular" panose="020B0503030403020204" pitchFamily="34" charset="0"/>
              </a:rPr>
              <a:t>Exceptions: – passe latérale ou en jeu</a:t>
            </a:r>
            <a:endParaRPr lang="en-US"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630555" algn="l"/>
              </a:tabLst>
            </a:pPr>
            <a:r>
              <a:rPr lang="fr-CA" sz="1800" dirty="0">
                <a:effectLst/>
                <a:highlight>
                  <a:srgbClr val="FF0000"/>
                </a:highlight>
                <a:latin typeface="MyriadPro-Regular" panose="020B0503030403020204" pitchFamily="34" charset="0"/>
                <a:ea typeface="Calibri" panose="020F0502020204030204" pitchFamily="34" charset="0"/>
                <a:cs typeface="MyriadPro-Regular" panose="020B0503030403020204" pitchFamily="34" charset="0"/>
              </a:rPr>
              <a:t>                       – passe remise</a:t>
            </a:r>
            <a:endParaRPr lang="en-US"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630555" algn="l"/>
              </a:tabLst>
            </a:pPr>
            <a:r>
              <a:rPr lang="fr-CA" sz="1800" dirty="0">
                <a:effectLst/>
                <a:highlight>
                  <a:srgbClr val="FF0000"/>
                </a:highlight>
                <a:latin typeface="MyriadPro-Regular" panose="020B0503030403020204" pitchFamily="34" charset="0"/>
                <a:ea typeface="Calibri" panose="020F0502020204030204" pitchFamily="34" charset="0"/>
                <a:cs typeface="MyriadPro-Regular" panose="020B0503030403020204" pitchFamily="34" charset="0"/>
              </a:rPr>
              <a:t>                       – passe avant</a:t>
            </a:r>
            <a:endParaRPr lang="en-US"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p>
            <a:pPr marL="109728" indent="0">
              <a:buNone/>
            </a:pPr>
            <a:r>
              <a:rPr lang="fr-CA" sz="1800" dirty="0">
                <a:effectLst/>
                <a:highlight>
                  <a:srgbClr val="FF0000"/>
                </a:highlight>
                <a:latin typeface="MyriadPro-Regular" panose="020B0503030403020204" pitchFamily="34" charset="0"/>
                <a:ea typeface="Calibri" panose="020F0502020204030204" pitchFamily="34" charset="0"/>
                <a:cs typeface="MyriadPro-Regular" panose="020B0503030403020204" pitchFamily="34" charset="0"/>
              </a:rPr>
              <a:t>Un joueur hors-jeu est de nouveau en jeu lorsque (a) le ballon touche un adversaire ou (b) le ballon est touché par le botteur ou un joueur en jeu, sauf lors d’un botté de ballon libre</a:t>
            </a:r>
            <a:endParaRPr lang="en-US"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4380072" y="6407944"/>
            <a:ext cx="3216264" cy="365125"/>
          </a:xfrm>
        </p:spPr>
        <p:txBody>
          <a:bodyPr/>
          <a:lstStyle/>
          <a:p>
            <a:r>
              <a:rPr lang="en-US" dirty="0"/>
              <a:t>All Rights Reserved.   Football Canada 2022</a:t>
            </a:r>
            <a:endParaRPr lang="en-CA" dirty="0"/>
          </a:p>
        </p:txBody>
      </p:sp>
      <p:sp>
        <p:nvSpPr>
          <p:cNvPr id="4" name="Title 3"/>
          <p:cNvSpPr>
            <a:spLocks noGrp="1"/>
          </p:cNvSpPr>
          <p:nvPr>
            <p:ph type="title"/>
          </p:nvPr>
        </p:nvSpPr>
        <p:spPr>
          <a:xfrm>
            <a:off x="0" y="0"/>
            <a:ext cx="8229600" cy="1143000"/>
          </a:xfrm>
        </p:spPr>
        <p:txBody>
          <a:bodyPr>
            <a:normAutofit/>
          </a:bodyPr>
          <a:lstStyle/>
          <a:p>
            <a:r>
              <a:rPr lang="fr-CA" sz="2800" u="sng" dirty="0">
                <a:effectLst/>
              </a:rPr>
              <a:t>RÈGLEMENT 9 SECTION 1 ARTICLE 3 Page 63</a:t>
            </a:r>
            <a:endParaRPr lang="en-US" sz="2800" dirty="0">
              <a:effectLst/>
            </a:endParaRPr>
          </a:p>
        </p:txBody>
      </p:sp>
      <p:pic>
        <p:nvPicPr>
          <p:cNvPr id="5" name="0c3dba80-9cd2-11ec-8a53-5151220ca70a">
            <a:hlinkClick r:id="" action="ppaction://media"/>
            <a:extLst>
              <a:ext uri="{FF2B5EF4-FFF2-40B4-BE49-F238E27FC236}">
                <a16:creationId xmlns:a16="http://schemas.microsoft.com/office/drawing/2014/main" id="{AC7C5E1B-6AB8-4A5B-B5E7-7548D44C0A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69128" y="5767388"/>
            <a:ext cx="609600" cy="609600"/>
          </a:xfrm>
          <a:prstGeom prst="rect">
            <a:avLst/>
          </a:prstGeom>
        </p:spPr>
      </p:pic>
    </p:spTree>
    <p:extLst>
      <p:ext uri="{BB962C8B-B14F-4D97-AF65-F5344CB8AC3E}">
        <p14:creationId xmlns:p14="http://schemas.microsoft.com/office/powerpoint/2010/main" val="408443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83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a:p>
          <a:p>
            <a:pPr>
              <a:buNone/>
            </a:pPr>
            <a:r>
              <a:rPr lang="fr-CA" sz="2800" dirty="0">
                <a:latin typeface="Arial" pitchFamily="34" charset="0"/>
                <a:cs typeface="Arial" pitchFamily="34" charset="0"/>
              </a:rPr>
              <a:t>SVP envoyer vos questions à</a:t>
            </a:r>
          </a:p>
          <a:p>
            <a:pPr>
              <a:buNone/>
            </a:pPr>
            <a:endParaRPr lang="en-US" sz="2800" dirty="0">
              <a:latin typeface="Arial" pitchFamily="34" charset="0"/>
              <a:cs typeface="Arial" pitchFamily="34" charset="0"/>
            </a:endParaRPr>
          </a:p>
          <a:p>
            <a:pPr>
              <a:buNone/>
            </a:pPr>
            <a:r>
              <a:rPr lang="en-US" sz="2800" dirty="0">
                <a:latin typeface="Arial" pitchFamily="34" charset="0"/>
                <a:cs typeface="Arial" pitchFamily="34" charset="0"/>
              </a:rPr>
              <a:t>Walter Berry </a:t>
            </a:r>
            <a:r>
              <a:rPr lang="fr-CA" sz="2800" dirty="0">
                <a:latin typeface="Arial" pitchFamily="34" charset="0"/>
                <a:cs typeface="Arial" pitchFamily="34" charset="0"/>
              </a:rPr>
              <a:t>Rédacteur et Interprète des Règlements </a:t>
            </a:r>
          </a:p>
          <a:p>
            <a:pPr>
              <a:buNone/>
            </a:pPr>
            <a:endParaRPr lang="en-US" sz="2800" dirty="0">
              <a:latin typeface="Arial" pitchFamily="34" charset="0"/>
              <a:cs typeface="Arial" pitchFamily="34" charset="0"/>
            </a:endParaRPr>
          </a:p>
          <a:p>
            <a:pPr>
              <a:buNone/>
            </a:pPr>
            <a:r>
              <a:rPr lang="en-US" sz="2800" dirty="0">
                <a:latin typeface="Arial" pitchFamily="34" charset="0"/>
                <a:cs typeface="Arial" pitchFamily="34" charset="0"/>
              </a:rPr>
              <a:t>tacklerules@footballcanada.com</a:t>
            </a:r>
          </a:p>
          <a:p>
            <a:pPr>
              <a:buNone/>
            </a:pPr>
            <a:endParaRPr lang="en-US" dirty="0">
              <a:latin typeface="Arial" pitchFamily="34" charset="0"/>
              <a:cs typeface="Arial" pitchFamily="34" charset="0"/>
            </a:endParaRPr>
          </a:p>
        </p:txBody>
      </p:sp>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a:xfrm>
            <a:off x="4380072" y="6407944"/>
            <a:ext cx="3288272" cy="365125"/>
          </a:xfrm>
        </p:spPr>
        <p:txBody>
          <a:bodyPr/>
          <a:lstStyle/>
          <a:p>
            <a:r>
              <a:rPr lang="en-US" dirty="0"/>
              <a:t>All Rights Reserved.   Football Canada 2022</a:t>
            </a:r>
            <a:endParaRPr lang="en-CA" dirty="0"/>
          </a:p>
        </p:txBody>
      </p:sp>
      <p:pic>
        <p:nvPicPr>
          <p:cNvPr id="5" name="contact me">
            <a:hlinkClick r:id="" action="ppaction://media"/>
            <a:extLst>
              <a:ext uri="{FF2B5EF4-FFF2-40B4-BE49-F238E27FC236}">
                <a16:creationId xmlns:a16="http://schemas.microsoft.com/office/drawing/2014/main" id="{ADC8C985-0968-44A8-9CC6-DB41D5D30D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579834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
                                  </p:stCondLst>
                                  <p:childTnLst>
                                    <p:cmd type="call" cmd="playFrom(0.0)">
                                      <p:cBhvr>
                                        <p:cTn id="6" dur="106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 y="853177"/>
            <a:ext cx="8157592" cy="5264944"/>
          </a:xfrm>
        </p:spPr>
        <p:txBody>
          <a:bodyPr>
            <a:normAutofit/>
          </a:bodyPr>
          <a:lstStyle/>
          <a:p>
            <a:pPr marL="0" indent="0">
              <a:spcBef>
                <a:spcPts val="0"/>
              </a:spcBef>
              <a:buNone/>
            </a:pPr>
            <a:r>
              <a:rPr lang="fr-CA" sz="2400" b="1" dirty="0">
                <a:latin typeface="Arial" panose="020B0604020202020204" pitchFamily="34" charset="0"/>
                <a:ea typeface="Calibri" panose="020F0502020204030204" pitchFamily="34" charset="0"/>
                <a:cs typeface="Arial" panose="020B0604020202020204" pitchFamily="34" charset="0"/>
              </a:rPr>
              <a:t>Ajouter Nouveau</a:t>
            </a:r>
            <a:endParaRPr lang="en-US" sz="2400" dirty="0">
              <a:latin typeface="Arial" panose="020B0604020202020204" pitchFamily="34" charset="0"/>
              <a:ea typeface="Calibri" panose="020F0502020204030204" pitchFamily="34" charset="0"/>
              <a:cs typeface="Arial" panose="020B0604020202020204" pitchFamily="34" charset="0"/>
            </a:endParaRPr>
          </a:p>
          <a:p>
            <a:pPr marL="109728" indent="0">
              <a:buNone/>
            </a:pPr>
            <a:endParaRPr lang="en-US" dirty="0"/>
          </a:p>
          <a:p>
            <a:pPr marL="0" indent="0">
              <a:spcBef>
                <a:spcPts val="0"/>
              </a:spcBef>
              <a:buNone/>
            </a:pPr>
            <a:endParaRPr lang="en-US" sz="3600" dirty="0">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fr-CA" sz="1800" b="1" i="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Les ligues peuvent modifier les règles de chronométrage ci-dessous afin de raccourcir les matchs pour qu’ils puissent se dérouler dans le créneau horaire imparti.  Aucun changement de règles de chronométrage ne peut avoir pour but de prolonger la durée d’un match</a:t>
            </a:r>
            <a:r>
              <a:rPr lang="fr-CA"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9728" indent="0">
              <a:buNone/>
            </a:pPr>
            <a:endParaRPr lang="en-US" dirty="0"/>
          </a:p>
        </p:txBody>
      </p:sp>
      <p:sp>
        <p:nvSpPr>
          <p:cNvPr id="2" name="Title 1"/>
          <p:cNvSpPr>
            <a:spLocks noGrp="1"/>
          </p:cNvSpPr>
          <p:nvPr>
            <p:ph type="title"/>
          </p:nvPr>
        </p:nvSpPr>
        <p:spPr>
          <a:xfrm>
            <a:off x="13536" y="0"/>
            <a:ext cx="8086855" cy="836712"/>
          </a:xfrm>
        </p:spPr>
        <p:txBody>
          <a:bodyPr>
            <a:normAutofit/>
          </a:bodyPr>
          <a:lstStyle/>
          <a:p>
            <a:r>
              <a:rPr lang="fr-CA" sz="2600" u="sng" dirty="0">
                <a:effectLst/>
              </a:rPr>
              <a:t>RÈGLEMENT 1 SECTION 5 ARTICLE 1 Page 4</a:t>
            </a:r>
            <a:endParaRPr lang="en-US" sz="2600" dirty="0">
              <a:effectLst/>
            </a:endParaRPr>
          </a:p>
        </p:txBody>
      </p:sp>
      <p:sp>
        <p:nvSpPr>
          <p:cNvPr id="4" name="Footer Placeholder 3"/>
          <p:cNvSpPr>
            <a:spLocks noGrp="1"/>
          </p:cNvSpPr>
          <p:nvPr>
            <p:ph type="ftr" sz="quarter" idx="11"/>
          </p:nvPr>
        </p:nvSpPr>
        <p:spPr>
          <a:xfrm>
            <a:off x="4380072" y="6407944"/>
            <a:ext cx="3000240" cy="365125"/>
          </a:xfrm>
        </p:spPr>
        <p:txBody>
          <a:bodyPr/>
          <a:lstStyle/>
          <a:p>
            <a:r>
              <a:rPr lang="en-US" dirty="0"/>
              <a:t>All Rights Reserved.   Football Canada 2022</a:t>
            </a:r>
            <a:endParaRPr lang="en-CA" dirty="0"/>
          </a:p>
        </p:txBody>
      </p:sp>
      <p:pic>
        <p:nvPicPr>
          <p:cNvPr id="6" name="ae409a10-9cd1-11ec-8a53-5151220ca70a">
            <a:hlinkClick r:id="" action="ppaction://media"/>
            <a:extLst>
              <a:ext uri="{FF2B5EF4-FFF2-40B4-BE49-F238E27FC236}">
                <a16:creationId xmlns:a16="http://schemas.microsoft.com/office/drawing/2014/main" id="{35A39BE2-353E-443B-AD63-B625F73820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45996" y="5788685"/>
            <a:ext cx="609600" cy="609600"/>
          </a:xfrm>
          <a:prstGeom prst="rect">
            <a:avLst/>
          </a:prstGeom>
        </p:spPr>
      </p:pic>
    </p:spTree>
    <p:extLst>
      <p:ext uri="{BB962C8B-B14F-4D97-AF65-F5344CB8AC3E}">
        <p14:creationId xmlns:p14="http://schemas.microsoft.com/office/powerpoint/2010/main" val="22084472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16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43000"/>
            <a:ext cx="9022960" cy="5264944"/>
          </a:xfrm>
        </p:spPr>
        <p:txBody>
          <a:bodyPr>
            <a:normAutofit/>
          </a:bodyPr>
          <a:lstStyle/>
          <a:p>
            <a:pPr marL="109728" indent="0">
              <a:buNone/>
            </a:pPr>
            <a:r>
              <a:rPr lang="fr-CA" sz="2800" dirty="0">
                <a:latin typeface="Arial" panose="020B0604020202020204" pitchFamily="34" charset="0"/>
                <a:cs typeface="Arial" panose="020B0604020202020204" pitchFamily="34" charset="0"/>
              </a:rPr>
              <a:t>Remplace avec</a:t>
            </a:r>
            <a:endParaRPr lang="en-US" sz="2800" dirty="0">
              <a:latin typeface="Arial" panose="020B0604020202020204" pitchFamily="34" charset="0"/>
              <a:cs typeface="Arial" panose="020B0604020202020204" pitchFamily="34" charset="0"/>
            </a:endParaRPr>
          </a:p>
          <a:p>
            <a:pPr marL="109728" indent="0">
              <a:buNone/>
            </a:pPr>
            <a:endParaRPr lang="en-US" dirty="0">
              <a:latin typeface="Arial" panose="020B0604020202020204" pitchFamily="34" charset="0"/>
              <a:cs typeface="Arial" panose="020B0604020202020204" pitchFamily="34" charset="0"/>
            </a:endParaRPr>
          </a:p>
          <a:p>
            <a:pPr marL="0" marR="0">
              <a:spcBef>
                <a:spcPts val="0"/>
              </a:spcBef>
              <a:spcAft>
                <a:spcPts val="0"/>
              </a:spcAft>
            </a:pP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Remarque: </a:t>
            </a:r>
            <a:r>
              <a:rPr lang="fr-CA" sz="1800" b="1" i="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Sauf lors d’un botté d’envoi, si un ballon botté est légalement touché par un joueur de l’une ou l’autre équipe, ce touché est considéré comme une possession</a:t>
            </a:r>
            <a:r>
              <a:rPr lang="fr-CA"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Ces définitions servent à établir les points d’application des pénalités survenues avant un changement de possession, lors d’un ballon libre, d’un « ballon en l’air » ou après un changement de possession.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9728" indent="0">
              <a:buNone/>
            </a:pPr>
            <a:endParaRPr lang="en-CA" sz="2400" dirty="0">
              <a:effectLst>
                <a:glow rad="127000">
                  <a:srgbClr val="FFFF00"/>
                </a:glow>
              </a:effectLst>
              <a:cs typeface="Arial" pitchFamily="34" charset="0"/>
            </a:endParaRPr>
          </a:p>
        </p:txBody>
      </p:sp>
      <p:sp>
        <p:nvSpPr>
          <p:cNvPr id="2" name="Title 1"/>
          <p:cNvSpPr>
            <a:spLocks noGrp="1"/>
          </p:cNvSpPr>
          <p:nvPr>
            <p:ph type="title"/>
          </p:nvPr>
        </p:nvSpPr>
        <p:spPr>
          <a:xfrm>
            <a:off x="13536" y="0"/>
            <a:ext cx="8158863" cy="1143000"/>
          </a:xfrm>
        </p:spPr>
        <p:txBody>
          <a:bodyPr>
            <a:normAutofit/>
          </a:bodyPr>
          <a:lstStyle/>
          <a:p>
            <a:r>
              <a:rPr lang="fr-CA" sz="2600" u="sng" dirty="0">
                <a:effectLst/>
              </a:rPr>
              <a:t>RÈGLEMENT 1 SECTION 6 ARTICLE 4 Page 7</a:t>
            </a:r>
            <a:endParaRPr lang="en-US" sz="2600" dirty="0">
              <a:effectLst/>
            </a:endParaRPr>
          </a:p>
        </p:txBody>
      </p:sp>
      <p:sp>
        <p:nvSpPr>
          <p:cNvPr id="4" name="Footer Placeholder 3"/>
          <p:cNvSpPr>
            <a:spLocks noGrp="1"/>
          </p:cNvSpPr>
          <p:nvPr>
            <p:ph type="ftr" sz="quarter" idx="11"/>
          </p:nvPr>
        </p:nvSpPr>
        <p:spPr>
          <a:xfrm>
            <a:off x="4380072" y="6407944"/>
            <a:ext cx="3000240" cy="365125"/>
          </a:xfrm>
        </p:spPr>
        <p:txBody>
          <a:bodyPr/>
          <a:lstStyle/>
          <a:p>
            <a:r>
              <a:rPr lang="en-US" dirty="0"/>
              <a:t>All Rights Reserved.   Football Canada 2022</a:t>
            </a:r>
            <a:endParaRPr lang="en-CA" dirty="0"/>
          </a:p>
        </p:txBody>
      </p:sp>
      <p:pic>
        <p:nvPicPr>
          <p:cNvPr id="5" name="d1b43970-9cd1-11ec-8a53-5151220ca70a">
            <a:hlinkClick r:id="" action="ppaction://media"/>
            <a:extLst>
              <a:ext uri="{FF2B5EF4-FFF2-40B4-BE49-F238E27FC236}">
                <a16:creationId xmlns:a16="http://schemas.microsoft.com/office/drawing/2014/main" id="{4AF5C4A2-A76D-49CA-90E9-91E1E6C67E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26896" y="5798344"/>
            <a:ext cx="609600" cy="609600"/>
          </a:xfrm>
          <a:prstGeom prst="rect">
            <a:avLst/>
          </a:prstGeom>
        </p:spPr>
      </p:pic>
    </p:spTree>
    <p:extLst>
      <p:ext uri="{BB962C8B-B14F-4D97-AF65-F5344CB8AC3E}">
        <p14:creationId xmlns:p14="http://schemas.microsoft.com/office/powerpoint/2010/main" val="351305721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24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17929"/>
          </a:xfrm>
        </p:spPr>
        <p:txBody>
          <a:bodyPr>
            <a:normAutofit/>
          </a:bodyPr>
          <a:lstStyle/>
          <a:p>
            <a:pPr marL="0" indent="0">
              <a:spcBef>
                <a:spcPts val="0"/>
              </a:spcBef>
              <a:buNone/>
            </a:pPr>
            <a:r>
              <a:rPr lang="fr-CA" sz="1800" b="1" dirty="0">
                <a:latin typeface="Arial" panose="020B0604020202020204" pitchFamily="34" charset="0"/>
                <a:ea typeface="Calibri" panose="020F0502020204030204" pitchFamily="34" charset="0"/>
                <a:cs typeface="Arial" panose="020B0604020202020204" pitchFamily="34" charset="0"/>
              </a:rPr>
              <a:t>Ajouter Nouveau</a:t>
            </a:r>
            <a:endParaRPr lang="en-US" sz="1800" dirty="0">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0"/>
              </a:spcBef>
              <a:buNone/>
            </a:pPr>
            <a:r>
              <a:rPr lang="fr-CA" sz="1600" dirty="0">
                <a:latin typeface="Arial" panose="020B0604020202020204" pitchFamily="34" charset="0"/>
                <a:ea typeface="Calibri" panose="020F0502020204030204" pitchFamily="34" charset="0"/>
                <a:cs typeface="Arial" panose="020B0604020202020204" pitchFamily="34" charset="0"/>
              </a:rPr>
              <a:t> </a:t>
            </a: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lvl="0" indent="0" algn="just">
              <a:spcBef>
                <a:spcPts val="0"/>
              </a:spcBef>
              <a:spcAft>
                <a:spcPts val="0"/>
              </a:spcAft>
              <a:buNone/>
            </a:pP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 </a:t>
            </a:r>
            <a:r>
              <a:rPr lang="fr-FR"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 u</a:t>
            </a:r>
            <a:r>
              <a:rPr lang="fr-CA"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 porteur de ballon commence, simule ou fait semblant de glisser pied en premier</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4380072" y="6407944"/>
            <a:ext cx="3072248" cy="365125"/>
          </a:xfrm>
        </p:spPr>
        <p:txBody>
          <a:bodyPr/>
          <a:lstStyle/>
          <a:p>
            <a:r>
              <a:rPr lang="en-US" dirty="0"/>
              <a:t>All Rights Reserved.   Football Canada 2022</a:t>
            </a:r>
            <a:endParaRPr lang="en-CA" dirty="0"/>
          </a:p>
        </p:txBody>
      </p:sp>
      <p:sp>
        <p:nvSpPr>
          <p:cNvPr id="4" name="Title 3"/>
          <p:cNvSpPr>
            <a:spLocks noGrp="1"/>
          </p:cNvSpPr>
          <p:nvPr>
            <p:ph type="title"/>
          </p:nvPr>
        </p:nvSpPr>
        <p:spPr>
          <a:xfrm>
            <a:off x="35418" y="0"/>
            <a:ext cx="8651381" cy="1143000"/>
          </a:xfrm>
        </p:spPr>
        <p:txBody>
          <a:bodyPr>
            <a:normAutofit fontScale="90000"/>
          </a:bodyPr>
          <a:lstStyle/>
          <a:p>
            <a:br>
              <a:rPr lang="fr-CA" sz="3000" u="sng" dirty="0">
                <a:effectLst/>
              </a:rPr>
            </a:br>
            <a:r>
              <a:rPr lang="fr-CA" sz="3100" u="sng" dirty="0">
                <a:effectLst/>
              </a:rPr>
              <a:t>RÈGLEMENT 1 SECTION 8 ARTICLE 1 Page 8</a:t>
            </a:r>
            <a:br>
              <a:rPr lang="en-US" dirty="0">
                <a:effectLst/>
              </a:rPr>
            </a:br>
            <a:endParaRPr lang="en-US" sz="3000" dirty="0">
              <a:effectLst/>
            </a:endParaRPr>
          </a:p>
        </p:txBody>
      </p:sp>
      <p:pic>
        <p:nvPicPr>
          <p:cNvPr id="5" name="d2711600-9d6f-11ec-b7cc-0bca602dc0e5">
            <a:hlinkClick r:id="" action="ppaction://media"/>
            <a:extLst>
              <a:ext uri="{FF2B5EF4-FFF2-40B4-BE49-F238E27FC236}">
                <a16:creationId xmlns:a16="http://schemas.microsoft.com/office/drawing/2014/main" id="{F8900512-8F3C-4F10-A82A-C479DF6F91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1999" y="5865958"/>
            <a:ext cx="609600" cy="609600"/>
          </a:xfrm>
          <a:prstGeom prst="rect">
            <a:avLst/>
          </a:prstGeom>
        </p:spPr>
      </p:pic>
    </p:spTree>
    <p:extLst>
      <p:ext uri="{BB962C8B-B14F-4D97-AF65-F5344CB8AC3E}">
        <p14:creationId xmlns:p14="http://schemas.microsoft.com/office/powerpoint/2010/main" val="3582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32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0376" y="823164"/>
            <a:ext cx="8229600" cy="5283200"/>
          </a:xfrm>
        </p:spPr>
        <p:txBody>
          <a:bodyPr>
            <a:normAutofit lnSpcReduction="10000"/>
          </a:bodyPr>
          <a:lstStyle/>
          <a:p>
            <a:pPr marL="0" indent="0">
              <a:spcBef>
                <a:spcPts val="0"/>
              </a:spcBef>
              <a:buNone/>
            </a:pPr>
            <a:r>
              <a:rPr lang="fr-CA" sz="1800" dirty="0">
                <a:latin typeface="Arial" panose="020B0604020202020204" pitchFamily="34" charset="0"/>
                <a:cs typeface="Arial" panose="020B0604020202020204" pitchFamily="34" charset="0"/>
              </a:rPr>
              <a:t>Remplace avec</a:t>
            </a:r>
            <a:endParaRPr lang="en-US" sz="1800" dirty="0">
              <a:latin typeface="Arial" panose="020B0604020202020204" pitchFamily="34" charset="0"/>
              <a:cs typeface="Arial" panose="020B0604020202020204" pitchFamily="34" charset="0"/>
            </a:endParaRPr>
          </a:p>
          <a:p>
            <a:pPr marL="0" marR="0">
              <a:spcBef>
                <a:spcPts val="0"/>
              </a:spcBef>
              <a:spcAft>
                <a:spcPts val="0"/>
              </a:spcAft>
            </a:pPr>
            <a:endParaRPr lang="fr-CA" sz="1800" b="1" dirty="0">
              <a:latin typeface="MyriadPro-Bold"/>
              <a:ea typeface="Calibri" panose="020F0502020204030204" pitchFamily="34" charset="0"/>
              <a:cs typeface="MyriadPro-Bold"/>
            </a:endParaRPr>
          </a:p>
          <a:p>
            <a:pPr marL="0" marR="0" indent="0">
              <a:spcBef>
                <a:spcPts val="0"/>
              </a:spcBef>
              <a:spcAft>
                <a:spcPts val="0"/>
              </a:spcAft>
              <a:buNone/>
            </a:pPr>
            <a:r>
              <a:rPr lang="fr-CA" sz="1800" b="1" dirty="0">
                <a:effectLst/>
                <a:latin typeface="MyriadPro-Bold"/>
                <a:ea typeface="Calibri" panose="020F0502020204030204" pitchFamily="34" charset="0"/>
                <a:cs typeface="MyriadPro-Bold"/>
              </a:rPr>
              <a:t>Article 8 – Joueur hors limites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fr-CA" sz="1800" b="1" i="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Un joueur qui sort des limites à cause d’un contact avec un adversaire, d’un bloc ou d’un plaqué raté ou qui glisse hors limites à cause de l’état du terrain, peut revenir sur le terrain et participer au jeu de façon règlementaire. </a:t>
            </a:r>
          </a:p>
          <a:p>
            <a:pPr marL="0" marR="0" indent="0" algn="just">
              <a:spcBef>
                <a:spcPts val="0"/>
              </a:spcBef>
              <a:spcAft>
                <a:spcPts val="0"/>
              </a:spcAft>
              <a:buNone/>
            </a:pPr>
            <a:endParaRPr lang="fr-CA" sz="1800" b="1" i="1" dirty="0">
              <a:highlight>
                <a:srgbClr val="FFFF00"/>
              </a:highlight>
              <a:latin typeface="MyriadPro-Regular" panose="020B0503030403020204" pitchFamily="34" charset="0"/>
              <a:ea typeface="Calibri" panose="020F0502020204030204" pitchFamily="34" charset="0"/>
              <a:cs typeface="MyriadPro-Regular" panose="020B0503030403020204" pitchFamily="34" charset="0"/>
            </a:endParaRPr>
          </a:p>
          <a:p>
            <a:pPr marL="0" marR="0" indent="0" algn="just">
              <a:spcBef>
                <a:spcPts val="0"/>
              </a:spcBef>
              <a:spcAft>
                <a:spcPts val="0"/>
              </a:spcAft>
              <a:buNone/>
            </a:pPr>
            <a:r>
              <a:rPr lang="fr-CA" sz="1800" b="1" i="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Un joueur qui sort des limites, soit intentionnellement ou en raison d’une erreur de jugement ou dans le but de tirer profit de la zone hors limites, ne peut plus participer au jeu.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fr-CA" sz="1800" b="1" i="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	Pénalité: </a:t>
            </a:r>
            <a:r>
              <a:rPr lang="fr-CA" sz="1800" b="1" i="1">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P10 PI, PBR,  PBM, PDR</a:t>
            </a:r>
            <a:endParaRPr lang="fr-CA" sz="1800" b="1" i="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endParaRPr>
          </a:p>
          <a:p>
            <a:pPr marL="0" marR="0" indent="0">
              <a:spcBef>
                <a:spcPts val="0"/>
              </a:spcBef>
              <a:spcAft>
                <a:spcPts val="0"/>
              </a:spcAft>
              <a:buNone/>
            </a:pPr>
            <a:r>
              <a:rPr lang="fr-CA" sz="1800" b="1" i="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fr-CA"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 un tel joueur, soit en étant toujours à l’extérieur du terrain ou soit en y retournant, touche ou récupère un « ballon libre » (selon la règle 1-6-4).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fr-CA"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Pénalité: PB PI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fr-CA"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fr-CA"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 un tel joueur, tout en étant toujours à l’extérieur du terrain, touche une botté d’envoi.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fr-CA"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Pénalité: Le ballon est mort au point où il a été touché. La possession est 	attribuée à l’équipe qui a touché le ballon avec une pénalité de 10 verges 	pour participation illégale.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9728" indent="0">
              <a:buNone/>
            </a:pPr>
            <a:endParaRPr lang="en-US" sz="2200" dirty="0"/>
          </a:p>
        </p:txBody>
      </p:sp>
      <p:sp>
        <p:nvSpPr>
          <p:cNvPr id="3" name="Footer Placeholder 2"/>
          <p:cNvSpPr>
            <a:spLocks noGrp="1"/>
          </p:cNvSpPr>
          <p:nvPr>
            <p:ph type="ftr" sz="quarter" idx="11"/>
          </p:nvPr>
        </p:nvSpPr>
        <p:spPr>
          <a:xfrm>
            <a:off x="4380072" y="6407944"/>
            <a:ext cx="3432288" cy="365125"/>
          </a:xfrm>
        </p:spPr>
        <p:txBody>
          <a:bodyPr/>
          <a:lstStyle/>
          <a:p>
            <a:r>
              <a:rPr lang="en-US" dirty="0"/>
              <a:t>All Rights Reserved.   Football Canada 2022</a:t>
            </a:r>
            <a:endParaRPr lang="en-CA" dirty="0"/>
          </a:p>
        </p:txBody>
      </p:sp>
      <p:sp>
        <p:nvSpPr>
          <p:cNvPr id="4" name="Title 3"/>
          <p:cNvSpPr>
            <a:spLocks noGrp="1"/>
          </p:cNvSpPr>
          <p:nvPr>
            <p:ph type="title"/>
          </p:nvPr>
        </p:nvSpPr>
        <p:spPr>
          <a:xfrm>
            <a:off x="0" y="0"/>
            <a:ext cx="8229600" cy="1143000"/>
          </a:xfrm>
        </p:spPr>
        <p:txBody>
          <a:bodyPr>
            <a:normAutofit/>
          </a:bodyPr>
          <a:lstStyle/>
          <a:p>
            <a:r>
              <a:rPr lang="fr-CA" sz="2600" u="sng" dirty="0">
                <a:effectLst/>
              </a:rPr>
              <a:t>RÈGLEMENT 1 SECTION 10 ARTICLE 8 Page 10</a:t>
            </a:r>
            <a:endParaRPr lang="en-US" sz="2600" dirty="0">
              <a:effectLst/>
            </a:endParaRPr>
          </a:p>
        </p:txBody>
      </p:sp>
      <p:pic>
        <p:nvPicPr>
          <p:cNvPr id="6" name="8be31ad0-9d6f-11ec-b3e1-43316ce452d7">
            <a:hlinkClick r:id="" action="ppaction://media"/>
            <a:extLst>
              <a:ext uri="{FF2B5EF4-FFF2-40B4-BE49-F238E27FC236}">
                <a16:creationId xmlns:a16="http://schemas.microsoft.com/office/drawing/2014/main" id="{F83DB840-25F6-40D6-9FE9-30080355E9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51058" y="6113732"/>
            <a:ext cx="609600" cy="609600"/>
          </a:xfrm>
          <a:prstGeom prst="rect">
            <a:avLst/>
          </a:prstGeom>
        </p:spPr>
      </p:pic>
    </p:spTree>
    <p:extLst>
      <p:ext uri="{BB962C8B-B14F-4D97-AF65-F5344CB8AC3E}">
        <p14:creationId xmlns:p14="http://schemas.microsoft.com/office/powerpoint/2010/main" val="26696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36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69090"/>
          </a:xfrm>
        </p:spPr>
        <p:txBody>
          <a:bodyPr>
            <a:noAutofit/>
          </a:bodyPr>
          <a:lstStyle/>
          <a:p>
            <a:pPr marL="0" marR="0" indent="0">
              <a:spcBef>
                <a:spcPts val="0"/>
              </a:spcBef>
              <a:spcAft>
                <a:spcPts val="0"/>
              </a:spcAft>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Déplacer vers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51435" indent="0">
              <a:spcBef>
                <a:spcPts val="75"/>
              </a:spcBef>
              <a:spcAft>
                <a:spcPts val="0"/>
              </a:spcAft>
              <a:buNone/>
            </a:pPr>
            <a:r>
              <a:rPr lang="fr-CA"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Règlement 7-4 Conduite répréhensible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4380072" y="6407944"/>
            <a:ext cx="3216264" cy="365125"/>
          </a:xfrm>
        </p:spPr>
        <p:txBody>
          <a:bodyPr/>
          <a:lstStyle/>
          <a:p>
            <a:r>
              <a:rPr lang="en-US" dirty="0"/>
              <a:t>All Rights Reserved.   Football Canada 2022</a:t>
            </a:r>
            <a:endParaRPr lang="en-CA" dirty="0"/>
          </a:p>
        </p:txBody>
      </p:sp>
      <p:sp>
        <p:nvSpPr>
          <p:cNvPr id="4" name="Title 3"/>
          <p:cNvSpPr>
            <a:spLocks noGrp="1"/>
          </p:cNvSpPr>
          <p:nvPr>
            <p:ph type="title"/>
          </p:nvPr>
        </p:nvSpPr>
        <p:spPr>
          <a:xfrm>
            <a:off x="0" y="0"/>
            <a:ext cx="8229600" cy="1143000"/>
          </a:xfrm>
        </p:spPr>
        <p:txBody>
          <a:bodyPr>
            <a:normAutofit/>
          </a:bodyPr>
          <a:lstStyle/>
          <a:p>
            <a:r>
              <a:rPr lang="fr-CA" sz="2800" u="sng" dirty="0">
                <a:effectLst/>
              </a:rPr>
              <a:t>RÈGLEMENT 1 SECTION 13 ARTICLE 2 Page 15</a:t>
            </a:r>
            <a:endParaRPr lang="en-US" sz="2800" dirty="0">
              <a:effectLst/>
            </a:endParaRPr>
          </a:p>
        </p:txBody>
      </p:sp>
      <p:pic>
        <p:nvPicPr>
          <p:cNvPr id="5" name="2a90ece0-9d78-11ec-9bb7-0dada4fcf682">
            <a:hlinkClick r:id="" action="ppaction://media"/>
            <a:extLst>
              <a:ext uri="{FF2B5EF4-FFF2-40B4-BE49-F238E27FC236}">
                <a16:creationId xmlns:a16="http://schemas.microsoft.com/office/drawing/2014/main" id="{498BC36E-B5D1-4EDD-8E38-B7438284CE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5801564"/>
            <a:ext cx="609600" cy="609600"/>
          </a:xfrm>
          <a:prstGeom prst="rect">
            <a:avLst/>
          </a:prstGeom>
        </p:spPr>
      </p:pic>
    </p:spTree>
    <p:extLst>
      <p:ext uri="{BB962C8B-B14F-4D97-AF65-F5344CB8AC3E}">
        <p14:creationId xmlns:p14="http://schemas.microsoft.com/office/powerpoint/2010/main" val="114056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6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756" y="1268760"/>
            <a:ext cx="8964488" cy="4525963"/>
          </a:xfrm>
        </p:spPr>
        <p:txBody>
          <a:bodyPr>
            <a:normAutofit/>
          </a:bodyPr>
          <a:lstStyle/>
          <a:p>
            <a:pPr marL="109728" indent="0">
              <a:buNone/>
            </a:pPr>
            <a:r>
              <a:rPr lang="fr-CA" sz="1900" dirty="0">
                <a:latin typeface="Arial" panose="020B0604020202020204" pitchFamily="34" charset="0"/>
                <a:cs typeface="Arial" panose="020B0604020202020204" pitchFamily="34" charset="0"/>
              </a:rPr>
              <a:t>Remplacer par</a:t>
            </a:r>
            <a:endParaRPr lang="en-US" sz="1900" dirty="0">
              <a:latin typeface="Arial" panose="020B0604020202020204" pitchFamily="34" charset="0"/>
              <a:cs typeface="Arial" panose="020B0604020202020204" pitchFamily="34" charset="0"/>
            </a:endParaRPr>
          </a:p>
          <a:p>
            <a:pPr marL="109728" indent="0">
              <a:buNone/>
            </a:pPr>
            <a:endParaRPr lang="en-US" sz="1900" dirty="0">
              <a:latin typeface="Arial" panose="020B0604020202020204" pitchFamily="34" charset="0"/>
              <a:cs typeface="Arial" panose="020B0604020202020204" pitchFamily="34" charset="0"/>
            </a:endParaRPr>
          </a:p>
          <a:p>
            <a:pPr marL="0" marR="0" indent="0">
              <a:spcBef>
                <a:spcPts val="0"/>
              </a:spcBef>
              <a:spcAft>
                <a:spcPts val="0"/>
              </a:spcAft>
              <a:buNone/>
            </a:pPr>
            <a:r>
              <a:rPr lang="fr-CA" sz="1800" b="1" dirty="0">
                <a:effectLst/>
                <a:latin typeface="MyriadPro-Bold"/>
                <a:ea typeface="Calibri" panose="020F0502020204030204" pitchFamily="34" charset="0"/>
                <a:cs typeface="MyriadPro-Bold"/>
              </a:rPr>
              <a:t>Article 6 – La zone de blocage en-dessous le ceinture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La zone de blocage sous la ceinture est la zone </a:t>
            </a:r>
            <a:r>
              <a:rPr lang="fr-CA" sz="1800" b="1" i="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délimitée par l’épaule extérieure des</a:t>
            </a:r>
            <a:r>
              <a:rPr lang="fr-CA" sz="1800" b="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 </a:t>
            </a: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2 ailiers rapprochés ou </a:t>
            </a:r>
            <a:r>
              <a:rPr lang="fr-CA" sz="1800" b="1" i="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à l’extérieur de</a:t>
            </a: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 la position qu’ils occuperaient normalement. </a:t>
            </a:r>
            <a:r>
              <a:rPr lang="fr-CA" sz="1800" b="1" i="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Cette zone</a:t>
            </a: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 se prolonge 2 verges du côté de la zone défensive et va jusqu’à la position initiale qu’occuperait le quart-arrière,</a:t>
            </a:r>
            <a:r>
              <a:rPr lang="fr-CA" sz="1800" b="1" i="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 </a:t>
            </a:r>
            <a:r>
              <a:rPr lang="fr-CA"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 porteur de ballon (en position normale</a:t>
            </a:r>
            <a:r>
              <a:rPr lang="fr-CA" sz="1800" b="1" i="1" dirty="0">
                <a:effectLst/>
                <a:highlight>
                  <a:srgbClr val="FFFF00"/>
                </a:highlight>
                <a:latin typeface="MyriadPro-Regular" panose="020B0503030403020204" pitchFamily="34" charset="0"/>
                <a:ea typeface="Calibri" panose="020F0502020204030204" pitchFamily="34" charset="0"/>
                <a:cs typeface="MyriadPro-Regular" panose="020B0503030403020204" pitchFamily="34" charset="0"/>
              </a:rPr>
              <a:t>)</a:t>
            </a:r>
            <a:r>
              <a:rPr lang="fr-CA" sz="1800" dirty="0">
                <a:effectLst/>
                <a:latin typeface="MyriadPro-Regular" panose="020B0503030403020204" pitchFamily="34" charset="0"/>
                <a:ea typeface="Calibri" panose="020F0502020204030204" pitchFamily="34" charset="0"/>
                <a:cs typeface="MyriadPro-Regular" panose="020B0503030403020204" pitchFamily="34" charset="0"/>
              </a:rPr>
              <a:t> ou le botteur.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9728" indent="0">
              <a:buNone/>
            </a:pPr>
            <a:endParaRPr lang="en-CA" sz="2800" dirty="0">
              <a:effectLst/>
              <a:latin typeface="Times New Roman" panose="02020603050405020304" pitchFamily="18" charset="0"/>
              <a:ea typeface="Times New Roman" panose="02020603050405020304" pitchFamily="18" charset="0"/>
            </a:endParaRPr>
          </a:p>
        </p:txBody>
      </p:sp>
      <p:sp>
        <p:nvSpPr>
          <p:cNvPr id="3" name="Footer Placeholder 2"/>
          <p:cNvSpPr>
            <a:spLocks noGrp="1"/>
          </p:cNvSpPr>
          <p:nvPr>
            <p:ph type="ftr" sz="quarter" idx="11"/>
          </p:nvPr>
        </p:nvSpPr>
        <p:spPr>
          <a:xfrm>
            <a:off x="4380072" y="6407944"/>
            <a:ext cx="3432288" cy="365125"/>
          </a:xfrm>
        </p:spPr>
        <p:txBody>
          <a:bodyPr/>
          <a:lstStyle/>
          <a:p>
            <a:r>
              <a:rPr lang="en-US" dirty="0"/>
              <a:t>All Rights Reserved.   Football Canada 2022</a:t>
            </a:r>
            <a:endParaRPr lang="en-CA" dirty="0"/>
          </a:p>
        </p:txBody>
      </p:sp>
      <p:sp>
        <p:nvSpPr>
          <p:cNvPr id="4" name="Title 3"/>
          <p:cNvSpPr>
            <a:spLocks noGrp="1"/>
          </p:cNvSpPr>
          <p:nvPr>
            <p:ph type="title"/>
          </p:nvPr>
        </p:nvSpPr>
        <p:spPr>
          <a:xfrm>
            <a:off x="0" y="0"/>
            <a:ext cx="8229600" cy="1143000"/>
          </a:xfrm>
        </p:spPr>
        <p:txBody>
          <a:bodyPr>
            <a:normAutofit/>
          </a:bodyPr>
          <a:lstStyle/>
          <a:p>
            <a:r>
              <a:rPr lang="fr-CA" sz="2800" u="sng" dirty="0">
                <a:effectLst/>
              </a:rPr>
              <a:t>RÈGLEMENT 4 SECTION 1 ARTICLE 6 Page 27</a:t>
            </a:r>
            <a:endParaRPr lang="en-US" sz="2800" dirty="0">
              <a:effectLst/>
            </a:endParaRPr>
          </a:p>
        </p:txBody>
      </p:sp>
      <p:pic>
        <p:nvPicPr>
          <p:cNvPr id="5" name="04f229c0-9d70-11ec-b7cc-0bca602dc0e5">
            <a:hlinkClick r:id="" action="ppaction://media"/>
            <a:extLst>
              <a:ext uri="{FF2B5EF4-FFF2-40B4-BE49-F238E27FC236}">
                <a16:creationId xmlns:a16="http://schemas.microsoft.com/office/drawing/2014/main" id="{D425CE81-8055-43E1-AED5-81ADF16D72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06191" y="5711412"/>
            <a:ext cx="609600" cy="609600"/>
          </a:xfrm>
          <a:prstGeom prst="rect">
            <a:avLst/>
          </a:prstGeom>
        </p:spPr>
      </p:pic>
    </p:spTree>
    <p:extLst>
      <p:ext uri="{BB962C8B-B14F-4D97-AF65-F5344CB8AC3E}">
        <p14:creationId xmlns:p14="http://schemas.microsoft.com/office/powerpoint/2010/main" val="215345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68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525963"/>
          </a:xfrm>
        </p:spPr>
        <p:txBody>
          <a:bodyPr>
            <a:normAutofit/>
          </a:bodyPr>
          <a:lstStyle/>
          <a:p>
            <a:pPr marL="0" marR="0" indent="0">
              <a:spcBef>
                <a:spcPts val="0"/>
              </a:spcBef>
              <a:spcAft>
                <a:spcPts val="0"/>
              </a:spcAft>
              <a:buNone/>
            </a:pPr>
            <a:r>
              <a:rPr lang="fr-FR" sz="1800" b="1" dirty="0">
                <a:solidFill>
                  <a:schemeClr val="tx2"/>
                </a:solidFill>
                <a:effectLst/>
                <a:latin typeface="Tahoma" panose="020B0604030504040204" pitchFamily="34" charset="0"/>
                <a:ea typeface="Calibri" panose="020F0502020204030204" pitchFamily="34" charset="0"/>
              </a:rPr>
              <a:t>Ajout des nouveaux articles j et k) </a:t>
            </a:r>
            <a:endParaRPr lang="en-US" sz="1800" dirty="0">
              <a:solidFill>
                <a:schemeClr val="tx2"/>
              </a:solidFill>
              <a:effectLst/>
              <a:latin typeface="Tahoma" panose="020B0604030504040204" pitchFamily="34" charset="0"/>
              <a:ea typeface="Calibri" panose="020F0502020204030204" pitchFamily="34" charset="0"/>
            </a:endParaRPr>
          </a:p>
          <a:p>
            <a:pPr marL="0" marR="0" indent="0">
              <a:spcBef>
                <a:spcPts val="0"/>
              </a:spcBef>
              <a:spcAft>
                <a:spcPts val="0"/>
              </a:spcAft>
              <a:buNone/>
            </a:pPr>
            <a:r>
              <a:rPr lang="fr-FR" sz="1800" b="1" u="none" strike="noStrike" dirty="0">
                <a:solidFill>
                  <a:srgbClr val="FF0000"/>
                </a:solidFill>
                <a:effectLst/>
                <a:latin typeface="Tahoma" panose="020B0604030504040204" pitchFamily="34" charset="0"/>
                <a:ea typeface="Calibri" panose="020F0502020204030204" pitchFamily="34" charset="0"/>
              </a:rPr>
              <a:t> </a:t>
            </a:r>
            <a:endParaRPr lang="en-US" sz="1800" dirty="0">
              <a:effectLst/>
              <a:latin typeface="Tahoma" panose="020B0604030504040204" pitchFamily="34" charset="0"/>
              <a:ea typeface="Calibri" panose="020F0502020204030204" pitchFamily="34" charset="0"/>
            </a:endParaRPr>
          </a:p>
          <a:p>
            <a:pPr marL="342900" marR="0" lvl="0" indent="-342900">
              <a:spcBef>
                <a:spcPts val="0"/>
              </a:spcBef>
              <a:spcAft>
                <a:spcPts val="0"/>
              </a:spcAft>
              <a:buFont typeface="+mj-lt"/>
              <a:buAutoNum type="alphaLcParenR" startAt="10"/>
            </a:pPr>
            <a:r>
              <a:rPr lang="fr-CA"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 joueur en jeu est un membre de l’équipe du botteur qui est derrière le ballon à l’instant où il est botté vers la ligne de fond de de l’adversaire.</a:t>
            </a:r>
          </a:p>
          <a:p>
            <a:pPr marL="342900" marR="0" lvl="0" indent="-342900">
              <a:spcBef>
                <a:spcPts val="0"/>
              </a:spcBef>
              <a:spcAft>
                <a:spcPts val="0"/>
              </a:spcAft>
              <a:buFont typeface="+mj-lt"/>
              <a:buAutoNum type="alphaLcParenR" startAt="10"/>
            </a:pPr>
            <a:endParaRPr lang="fr-CA" sz="1800" b="1"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mj-lt"/>
              <a:buAutoNum type="alphaLcParenR" startAt="10"/>
            </a:pPr>
            <a:r>
              <a:rPr lang="fr-CA" sz="18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Un joueur hors-jeu est un membre de l’équipe du botteur qui n’est pas un jeu. Un joueur hors-jeu devient un joueur en jeu lorsque le ballon, après avoir été botté vers la ligne de fond de l’adversaire, touche un adversaire, le botteur ou un autre joueur en jeu. </a:t>
            </a:r>
            <a:br>
              <a:rPr lang="fr-CA" sz="18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fr-CA" sz="18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Exception : Si, sur un botté débutant par une remise, un joueur de l’équipe B touche le ballon avant qu’il ne franchisse la ligne de mêlée, un tel touché ne met pas en jeu un joueur hors-jeu.</a:t>
            </a:r>
            <a:endParaRPr lang="en-US" sz="1800" dirty="0">
              <a:highlight>
                <a:srgbClr val="FFFF00"/>
              </a:highlight>
              <a:latin typeface="Tahoma" panose="020B0604030504040204" pitchFamily="34" charset="0"/>
              <a:ea typeface="Calibri" panose="020F0502020204030204" pitchFamily="34" charset="0"/>
            </a:endParaRPr>
          </a:p>
          <a:p>
            <a:pPr marL="342900" marR="0" lvl="0" indent="-342900">
              <a:spcBef>
                <a:spcPts val="0"/>
              </a:spcBef>
              <a:spcAft>
                <a:spcPts val="0"/>
              </a:spcAft>
              <a:buFont typeface="+mj-lt"/>
              <a:buAutoNum type="alphaLcParenR" startAt="10"/>
            </a:pPr>
            <a:endParaRPr lang="fr-CA"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arenR" startAt="10"/>
            </a:pPr>
            <a:endParaRPr lang="en-US" sz="1800" dirty="0">
              <a:effectLst/>
              <a:latin typeface="Tahoma" panose="020B0604030504040204" pitchFamily="34" charset="0"/>
              <a:ea typeface="Calibri" panose="020F0502020204030204" pitchFamily="34" charset="0"/>
            </a:endParaRPr>
          </a:p>
          <a:p>
            <a:pPr marL="0" marR="0" indent="0">
              <a:spcBef>
                <a:spcPts val="0"/>
              </a:spcBef>
              <a:spcAft>
                <a:spcPts val="0"/>
              </a:spcAft>
              <a:buNone/>
            </a:pPr>
            <a:r>
              <a:rPr lang="fr-CA"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ahoma" panose="020B0604030504040204" pitchFamily="34" charset="0"/>
              <a:ea typeface="Calibri" panose="020F0502020204030204" pitchFamily="34" charset="0"/>
            </a:endParaRPr>
          </a:p>
          <a:p>
            <a:pPr marL="0" marR="0" indent="0">
              <a:spcBef>
                <a:spcPts val="0"/>
              </a:spcBef>
              <a:spcAft>
                <a:spcPts val="0"/>
              </a:spcAft>
              <a:buNone/>
            </a:pP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endParaRPr lang="en-US" sz="3100" dirty="0">
              <a:latin typeface="Arial" panose="020B0604020202020204" pitchFamily="34" charset="0"/>
              <a:ea typeface="Calibri" panose="020F0502020204030204" pitchFamily="34" charset="0"/>
              <a:cs typeface="Arial" panose="020B0604020202020204" pitchFamily="34" charset="0"/>
            </a:endParaRPr>
          </a:p>
          <a:p>
            <a:pPr marL="109728" indent="0">
              <a:buNone/>
            </a:pPr>
            <a:endParaRPr lang="en-CA" sz="2800" dirty="0">
              <a:effectLst/>
              <a:latin typeface="Times New Roman" panose="02020603050405020304" pitchFamily="18" charset="0"/>
              <a:ea typeface="Times New Roman" panose="02020603050405020304" pitchFamily="18" charset="0"/>
            </a:endParaRPr>
          </a:p>
        </p:txBody>
      </p:sp>
      <p:sp>
        <p:nvSpPr>
          <p:cNvPr id="3" name="Footer Placeholder 2"/>
          <p:cNvSpPr>
            <a:spLocks noGrp="1"/>
          </p:cNvSpPr>
          <p:nvPr>
            <p:ph type="ftr" sz="quarter" idx="11"/>
          </p:nvPr>
        </p:nvSpPr>
        <p:spPr>
          <a:xfrm>
            <a:off x="4380072" y="6407944"/>
            <a:ext cx="3432288" cy="365125"/>
          </a:xfrm>
        </p:spPr>
        <p:txBody>
          <a:bodyPr/>
          <a:lstStyle/>
          <a:p>
            <a:r>
              <a:rPr lang="en-US" dirty="0"/>
              <a:t>All Rights Reserved.   Football Canada 2022</a:t>
            </a:r>
            <a:endParaRPr lang="en-CA" dirty="0"/>
          </a:p>
        </p:txBody>
      </p:sp>
      <p:sp>
        <p:nvSpPr>
          <p:cNvPr id="4" name="Title 3"/>
          <p:cNvSpPr>
            <a:spLocks noGrp="1"/>
          </p:cNvSpPr>
          <p:nvPr>
            <p:ph type="title"/>
          </p:nvPr>
        </p:nvSpPr>
        <p:spPr>
          <a:xfrm>
            <a:off x="0" y="0"/>
            <a:ext cx="8229600" cy="1143000"/>
          </a:xfrm>
        </p:spPr>
        <p:txBody>
          <a:bodyPr>
            <a:normAutofit/>
          </a:bodyPr>
          <a:lstStyle/>
          <a:p>
            <a:r>
              <a:rPr lang="fr-CA" sz="2800" u="sng" dirty="0">
                <a:effectLst/>
              </a:rPr>
              <a:t>RÈGLEMENT 5 SECTION 1 ARTICLE 1 Page 33</a:t>
            </a:r>
            <a:endParaRPr lang="en-US" sz="2800" dirty="0">
              <a:effectLst/>
            </a:endParaRPr>
          </a:p>
        </p:txBody>
      </p:sp>
      <p:pic>
        <p:nvPicPr>
          <p:cNvPr id="5" name="5d2acee0-9d6f-11ec-b7cc-0bca602dc0e5">
            <a:hlinkClick r:id="" action="ppaction://media"/>
            <a:extLst>
              <a:ext uri="{FF2B5EF4-FFF2-40B4-BE49-F238E27FC236}">
                <a16:creationId xmlns:a16="http://schemas.microsoft.com/office/drawing/2014/main" id="{4E25B032-5770-4ED9-9082-6C0EEBD9F7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5921466"/>
            <a:ext cx="609600" cy="609600"/>
          </a:xfrm>
          <a:prstGeom prst="rect">
            <a:avLst/>
          </a:prstGeom>
        </p:spPr>
      </p:pic>
    </p:spTree>
    <p:extLst>
      <p:ext uri="{BB962C8B-B14F-4D97-AF65-F5344CB8AC3E}">
        <p14:creationId xmlns:p14="http://schemas.microsoft.com/office/powerpoint/2010/main" val="39833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12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69090"/>
          </a:xfrm>
        </p:spPr>
        <p:txBody>
          <a:bodyPr>
            <a:normAutofit/>
          </a:bodyPr>
          <a:lstStyle/>
          <a:p>
            <a:pPr marL="0" marR="0" indent="0">
              <a:spcBef>
                <a:spcPts val="0"/>
              </a:spcBef>
              <a:spcAft>
                <a:spcPts val="0"/>
              </a:spcAft>
              <a:buNone/>
            </a:pPr>
            <a:r>
              <a:rPr lang="fr-CA" sz="1800" b="1" dirty="0">
                <a:effectLst/>
                <a:latin typeface="Calibri" panose="020F0502020204030204" pitchFamily="34" charset="0"/>
                <a:ea typeface="Calibri" panose="020F0502020204030204" pitchFamily="34" charset="0"/>
                <a:cs typeface="Times New Roman" panose="02020603050405020304" pitchFamily="18" charset="0"/>
              </a:rPr>
              <a:t>Remplacer par</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fr-CA" sz="1000" dirty="0">
                <a:latin typeface="MyriadPro-Regular" panose="020B0503030403020204" pitchFamily="34" charset="0"/>
                <a:ea typeface="Calibri" panose="020F0502020204030204" pitchFamily="34" charset="0"/>
                <a:cs typeface="MyriadPro-Regular" panose="020B0503030403020204" pitchFamily="34" charset="0"/>
              </a:rPr>
              <a:t>b) </a:t>
            </a:r>
            <a:r>
              <a:rPr lang="fr-CA" sz="1000" dirty="0">
                <a:effectLst/>
                <a:latin typeface="MyriadPro-Regular" panose="020B0503030403020204" pitchFamily="34" charset="0"/>
                <a:ea typeface="Calibri" panose="020F0502020204030204" pitchFamily="34" charset="0"/>
                <a:cs typeface="MyriadPro-Regular" panose="020B0503030403020204" pitchFamily="34" charset="0"/>
              </a:rPr>
              <a:t>Le ballon ne doit pas sortir des limites des lignes de côté à moins qu’un joueur ne le touche.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1168" marR="0" indent="0">
              <a:spcBef>
                <a:spcPts val="0"/>
              </a:spcBef>
              <a:spcAft>
                <a:spcPts val="0"/>
              </a:spcAft>
              <a:buNone/>
            </a:pPr>
            <a:r>
              <a:rPr lang="fr-CA" sz="1000" b="1" i="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 joueur qui attrape le ballon doit retomber dans les limites du terrain pour en prendre possession. Si un joueur a été le dernier à toucher le ballon, ce joueur ou le ballon doit retomber dans les limites du terrain pour que la possession soit accordée.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1168" marR="0" indent="0">
              <a:spcBef>
                <a:spcPts val="0"/>
              </a:spcBef>
              <a:spcAft>
                <a:spcPts val="0"/>
              </a:spcAft>
              <a:buNone/>
            </a:pPr>
            <a:r>
              <a:rPr lang="fr-CA" sz="1000" dirty="0">
                <a:effectLst/>
                <a:latin typeface="MyriadPro-Regular" panose="020B0503030403020204" pitchFamily="34" charset="0"/>
                <a:ea typeface="Calibri" panose="020F0502020204030204" pitchFamily="34" charset="0"/>
                <a:cs typeface="MyriadPro-Regular" panose="020B0503030403020204" pitchFamily="34" charset="0"/>
              </a:rPr>
              <a:t>Pénalité: Options de l’équipe B – P5, reprise du botté d’envoi;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yriadPro-Regular" panose="020B0503030403020204" pitchFamily="34" charset="0"/>
              <a:buChar char="–"/>
            </a:pPr>
            <a:r>
              <a:rPr lang="fr-CA" sz="1000" dirty="0">
                <a:effectLst/>
                <a:latin typeface="MyriadPro-Regular" panose="020B0503030403020204" pitchFamily="34" charset="0"/>
                <a:ea typeface="Calibri" panose="020F0502020204030204" pitchFamily="34" charset="0"/>
                <a:cs typeface="MyriadPro-Regular" panose="020B0503030403020204" pitchFamily="34" charset="0"/>
              </a:rPr>
              <a:t>Possession accordée à l’équipe B à l’endroit où le ballon est sorti des limites;</a:t>
            </a:r>
            <a:endParaRPr lang="en-US" sz="1100" dirty="0">
              <a:effectLst/>
              <a:latin typeface="Calibri" panose="020F0502020204030204" pitchFamily="34" charset="0"/>
              <a:ea typeface="Calibri" panose="020F0502020204030204" pitchFamily="34" charset="0"/>
              <a:cs typeface="MyriadPro-Regular" panose="020B0503030403020204" pitchFamily="34" charset="0"/>
            </a:endParaRPr>
          </a:p>
          <a:p>
            <a:pPr marL="742950" marR="0" lvl="1" indent="-285750">
              <a:spcBef>
                <a:spcPts val="0"/>
              </a:spcBef>
              <a:spcAft>
                <a:spcPts val="0"/>
              </a:spcAft>
              <a:buFont typeface="MyriadPro-Regular" panose="020B0503030403020204" pitchFamily="34" charset="0"/>
              <a:buChar char="–"/>
            </a:pPr>
            <a:r>
              <a:rPr lang="fr-CA" sz="1000" dirty="0">
                <a:effectLst/>
                <a:latin typeface="MyriadPro-Regular" panose="020B0503030403020204" pitchFamily="34" charset="0"/>
                <a:ea typeface="Calibri" panose="020F0502020204030204" pitchFamily="34" charset="0"/>
                <a:cs typeface="MyriadPro-Regular" panose="020B0503030403020204" pitchFamily="34" charset="0"/>
              </a:rPr>
              <a:t>Possession accordée 25 verges en avant du point du botté d’envoi.</a:t>
            </a:r>
            <a:endParaRPr lang="en-US" sz="1100" dirty="0">
              <a:effectLst/>
              <a:latin typeface="Calibri" panose="020F0502020204030204" pitchFamily="34" charset="0"/>
              <a:ea typeface="Calibri" panose="020F0502020204030204" pitchFamily="34" charset="0"/>
              <a:cs typeface="MyriadPro-Regular" panose="020B0503030403020204" pitchFamily="34" charset="0"/>
            </a:endParaRPr>
          </a:p>
          <a:p>
            <a:pPr marL="109728" indent="0">
              <a:buNone/>
            </a:pPr>
            <a:endParaRPr lang="en-CA" dirty="0"/>
          </a:p>
        </p:txBody>
      </p:sp>
      <p:sp>
        <p:nvSpPr>
          <p:cNvPr id="3" name="Footer Placeholder 2"/>
          <p:cNvSpPr>
            <a:spLocks noGrp="1"/>
          </p:cNvSpPr>
          <p:nvPr>
            <p:ph type="ftr" sz="quarter" idx="11"/>
          </p:nvPr>
        </p:nvSpPr>
        <p:spPr>
          <a:xfrm>
            <a:off x="4380072" y="6407944"/>
            <a:ext cx="3216264" cy="365125"/>
          </a:xfrm>
        </p:spPr>
        <p:txBody>
          <a:bodyPr/>
          <a:lstStyle/>
          <a:p>
            <a:r>
              <a:rPr lang="en-US" dirty="0"/>
              <a:t>All Rights Reserved.   Football Canada 2022</a:t>
            </a:r>
            <a:endParaRPr lang="en-CA" dirty="0"/>
          </a:p>
        </p:txBody>
      </p:sp>
      <p:sp>
        <p:nvSpPr>
          <p:cNvPr id="4" name="Title 3"/>
          <p:cNvSpPr>
            <a:spLocks noGrp="1"/>
          </p:cNvSpPr>
          <p:nvPr>
            <p:ph type="title"/>
          </p:nvPr>
        </p:nvSpPr>
        <p:spPr>
          <a:xfrm>
            <a:off x="0" y="0"/>
            <a:ext cx="8229600" cy="1143000"/>
          </a:xfrm>
        </p:spPr>
        <p:txBody>
          <a:bodyPr>
            <a:normAutofit/>
          </a:bodyPr>
          <a:lstStyle/>
          <a:p>
            <a:r>
              <a:rPr lang="fr-CA" sz="2800" u="sng" dirty="0">
                <a:effectLst/>
              </a:rPr>
              <a:t>RÈGLEMENT 5 SECTION 2 ARTICLE 3b Page 34</a:t>
            </a:r>
            <a:endParaRPr lang="en-US" sz="2800" dirty="0">
              <a:effectLst/>
            </a:endParaRPr>
          </a:p>
        </p:txBody>
      </p:sp>
      <p:pic>
        <p:nvPicPr>
          <p:cNvPr id="5" name="246e6cb0-9d6f-11ec-b7cc-0bca602dc0e5">
            <a:hlinkClick r:id="" action="ppaction://media"/>
            <a:extLst>
              <a:ext uri="{FF2B5EF4-FFF2-40B4-BE49-F238E27FC236}">
                <a16:creationId xmlns:a16="http://schemas.microsoft.com/office/drawing/2014/main" id="{3A55DDA7-5C89-4877-998F-9DC149228C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93994" y="5692831"/>
            <a:ext cx="609600" cy="609600"/>
          </a:xfrm>
          <a:prstGeom prst="rect">
            <a:avLst/>
          </a:prstGeom>
        </p:spPr>
      </p:pic>
    </p:spTree>
    <p:extLst>
      <p:ext uri="{BB962C8B-B14F-4D97-AF65-F5344CB8AC3E}">
        <p14:creationId xmlns:p14="http://schemas.microsoft.com/office/powerpoint/2010/main" val="38574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422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464646"/>
      </a:dk2>
      <a:lt2>
        <a:srgbClr val="DEF5FA"/>
      </a:lt2>
      <a:accent1>
        <a:srgbClr val="DA1F28"/>
      </a:accent1>
      <a:accent2>
        <a:srgbClr val="000000"/>
      </a:accent2>
      <a:accent3>
        <a:srgbClr val="FF0000"/>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2444</TotalTime>
  <Words>1324</Words>
  <Application>Microsoft Office PowerPoint</Application>
  <PresentationFormat>On-screen Show (4:3)</PresentationFormat>
  <Paragraphs>137</Paragraphs>
  <Slides>14</Slides>
  <Notes>14</Notes>
  <HiddenSlides>0</HiddenSlides>
  <MMClips>13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Calibri</vt:lpstr>
      <vt:lpstr>Lucida Sans Unicode</vt:lpstr>
      <vt:lpstr>MyriadPro-Bold</vt:lpstr>
      <vt:lpstr>MyriadPro-Regular</vt:lpstr>
      <vt:lpstr>Segoe UI</vt:lpstr>
      <vt:lpstr>Tahoma</vt:lpstr>
      <vt:lpstr>Times New Roman</vt:lpstr>
      <vt:lpstr>Verdana</vt:lpstr>
      <vt:lpstr>Wingdings 2</vt:lpstr>
      <vt:lpstr>Wingdings 3</vt:lpstr>
      <vt:lpstr>Concourse</vt:lpstr>
      <vt:lpstr>CHANGEMENTS AUX RÈGLEMENTS DU FOOTBALL AVEC CONTACTS 2022</vt:lpstr>
      <vt:lpstr>RÈGLEMENT 1 SECTION 5 ARTICLE 1 Page 4</vt:lpstr>
      <vt:lpstr>RÈGLEMENT 1 SECTION 6 ARTICLE 4 Page 7</vt:lpstr>
      <vt:lpstr> RÈGLEMENT 1 SECTION 8 ARTICLE 1 Page 8 </vt:lpstr>
      <vt:lpstr>RÈGLEMENT 1 SECTION 10 ARTICLE 8 Page 10</vt:lpstr>
      <vt:lpstr>RÈGLEMENT 1 SECTION 13 ARTICLE 2 Page 15</vt:lpstr>
      <vt:lpstr>RÈGLEMENT 4 SECTION 1 ARTICLE 6 Page 27</vt:lpstr>
      <vt:lpstr>RÈGLEMENT 5 SECTION 1 ARTICLE 1 Page 33</vt:lpstr>
      <vt:lpstr>RÈGLEMENT 5 SECTION 2 ARTICLE 3b Page 34</vt:lpstr>
      <vt:lpstr>RÈGLEMENT 5 SECTION 4 ARTICLE 2e Page 38</vt:lpstr>
      <vt:lpstr>RÈGLEMENT 6 SECTION 4 ARTICLE 6d Page 44</vt:lpstr>
      <vt:lpstr>RÈGLEMENT 7 SECTION 4 Page 54</vt:lpstr>
      <vt:lpstr>RÈGLEMENT 9 SECTION 1 ARTICLE 3 Page 63</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TACKLE RULE CHANGES</dc:title>
  <dc:creator>walter</dc:creator>
  <cp:lastModifiedBy>Berry, Walter</cp:lastModifiedBy>
  <cp:revision>237</cp:revision>
  <dcterms:created xsi:type="dcterms:W3CDTF">2011-03-08T02:16:31Z</dcterms:created>
  <dcterms:modified xsi:type="dcterms:W3CDTF">2022-05-15T13:27:55Z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c03519-5d61-4127-beb8-4aed61f547a0_Enabled">
    <vt:lpwstr>True</vt:lpwstr>
  </property>
  <property fmtid="{D5CDD505-2E9C-101B-9397-08002B2CF9AE}" pid="3" name="MSIP_Label_89c03519-5d61-4127-beb8-4aed61f547a0_SiteId">
    <vt:lpwstr>1bb2a1bc-cc03-4ed9-a189-1f05216d70f4</vt:lpwstr>
  </property>
  <property fmtid="{D5CDD505-2E9C-101B-9397-08002B2CF9AE}" pid="4" name="MSIP_Label_89c03519-5d61-4127-beb8-4aed61f547a0_Owner">
    <vt:lpwstr>Walter.Berry@carlislehvac.com</vt:lpwstr>
  </property>
  <property fmtid="{D5CDD505-2E9C-101B-9397-08002B2CF9AE}" pid="5" name="MSIP_Label_89c03519-5d61-4127-beb8-4aed61f547a0_SetDate">
    <vt:lpwstr>2019-04-10T14:16:39.6736506Z</vt:lpwstr>
  </property>
  <property fmtid="{D5CDD505-2E9C-101B-9397-08002B2CF9AE}" pid="6" name="MSIP_Label_89c03519-5d61-4127-beb8-4aed61f547a0_Name">
    <vt:lpwstr>Internal</vt:lpwstr>
  </property>
  <property fmtid="{D5CDD505-2E9C-101B-9397-08002B2CF9AE}" pid="7" name="MSIP_Label_89c03519-5d61-4127-beb8-4aed61f547a0_Application">
    <vt:lpwstr>Microsoft Azure Information Protection</vt:lpwstr>
  </property>
  <property fmtid="{D5CDD505-2E9C-101B-9397-08002B2CF9AE}" pid="8" name="MSIP_Label_89c03519-5d61-4127-beb8-4aed61f547a0_Extended_MSFT_Method">
    <vt:lpwstr>Automatic</vt:lpwstr>
  </property>
  <property fmtid="{D5CDD505-2E9C-101B-9397-08002B2CF9AE}" pid="9" name="Sensitivity">
    <vt:lpwstr>Internal</vt:lpwstr>
  </property>
</Properties>
</file>