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307" r:id="rId3"/>
    <p:sldId id="308" r:id="rId4"/>
    <p:sldId id="309" r:id="rId5"/>
    <p:sldId id="289" r:id="rId6"/>
    <p:sldId id="260" r:id="rId7"/>
    <p:sldId id="261" r:id="rId8"/>
    <p:sldId id="310" r:id="rId9"/>
    <p:sldId id="262" r:id="rId10"/>
    <p:sldId id="263" r:id="rId11"/>
    <p:sldId id="267" r:id="rId12"/>
    <p:sldId id="312" r:id="rId13"/>
    <p:sldId id="316" r:id="rId14"/>
    <p:sldId id="315" r:id="rId15"/>
    <p:sldId id="314" r:id="rId16"/>
    <p:sldId id="313" r:id="rId17"/>
    <p:sldId id="311" r:id="rId18"/>
    <p:sldId id="317" r:id="rId19"/>
    <p:sldId id="31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62057" autoAdjust="0"/>
  </p:normalViewPr>
  <p:slideViewPr>
    <p:cSldViewPr snapToGrid="0">
      <p:cViewPr varScale="1">
        <p:scale>
          <a:sx n="38" d="100"/>
          <a:sy n="38" d="100"/>
        </p:scale>
        <p:origin x="17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0CADD-1429-4ED6-9000-6E62E1BE43CB}" type="datetimeFigureOut">
              <a:rPr lang="fr-CA" smtClean="0"/>
              <a:t>2024-04-09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A689-B993-4D17-9E68-78E225C0365F}" type="slidenum">
              <a:rPr lang="fr-CA" smtClean="0"/>
              <a:t>‹#›</a:t>
            </a:fld>
            <a:endParaRPr lang="fr-CA"/>
          </a:p>
        </p:txBody>
      </p:sp>
    </p:spTree>
    <p:extLst>
      <p:ext uri="{BB962C8B-B14F-4D97-AF65-F5344CB8AC3E}">
        <p14:creationId xmlns:p14="http://schemas.microsoft.com/office/powerpoint/2010/main" val="18084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3</a:t>
            </a:fld>
            <a:endParaRPr lang="fr-CA"/>
          </a:p>
        </p:txBody>
      </p:sp>
    </p:spTree>
    <p:extLst>
      <p:ext uri="{BB962C8B-B14F-4D97-AF65-F5344CB8AC3E}">
        <p14:creationId xmlns:p14="http://schemas.microsoft.com/office/powerpoint/2010/main" val="128279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Judge each play on its own merits.  Don’t make a call based on the last play or how a coach / player spoke with you.</a:t>
            </a:r>
          </a:p>
          <a:p>
            <a:endParaRPr lang="en-US" dirty="0"/>
          </a:p>
          <a:p>
            <a:r>
              <a:rPr lang="en-US" dirty="0"/>
              <a:t>Avoid doing what is popular – you must make an objective judgement on every play.   You must decide if a foul has occurred.  Don’t be swayed by the bench or crowd.</a:t>
            </a:r>
          </a:p>
          <a:p>
            <a:endParaRPr lang="en-US" dirty="0"/>
          </a:p>
          <a:p>
            <a:r>
              <a:rPr lang="en-US" dirty="0"/>
              <a:t>“No Harm, No Foul” – call penalties that are impactful.  Although all safety penalties will be called, use discretion with penalties such as holding and illegal blocks.  If there is no impact on the play, there is no harm and therefore no foul.</a:t>
            </a:r>
            <a:endParaRPr lang="en-CA" dirty="0"/>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14</a:t>
            </a:fld>
            <a:endParaRPr lang="fr-CA"/>
          </a:p>
        </p:txBody>
      </p:sp>
    </p:spTree>
    <p:extLst>
      <p:ext uri="{BB962C8B-B14F-4D97-AF65-F5344CB8AC3E}">
        <p14:creationId xmlns:p14="http://schemas.microsoft.com/office/powerpoint/2010/main" val="332548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self-control. Be in control of your emotions. </a:t>
            </a:r>
          </a:p>
          <a:p>
            <a:r>
              <a:rPr lang="en-US" dirty="0"/>
              <a:t>Be positive in your approach to dealing with situations. </a:t>
            </a:r>
          </a:p>
          <a:p>
            <a:r>
              <a:rPr lang="en-US" dirty="0"/>
              <a:t>Knowledge builds confidence – there is no replacement for knowledge and knowledge comes through hard work. </a:t>
            </a:r>
          </a:p>
          <a:p>
            <a:r>
              <a:rPr lang="en-US" dirty="0"/>
              <a:t>Learn your job and do it to the best of your ability – always (regardless of the level of play or your assignment.)</a:t>
            </a:r>
          </a:p>
          <a:p>
            <a:r>
              <a:rPr lang="en-US" dirty="0"/>
              <a:t>Act with confidence; but don’t be “cocky”</a:t>
            </a:r>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15</a:t>
            </a:fld>
            <a:endParaRPr lang="fr-CA"/>
          </a:p>
        </p:txBody>
      </p:sp>
    </p:spTree>
    <p:extLst>
      <p:ext uri="{BB962C8B-B14F-4D97-AF65-F5344CB8AC3E}">
        <p14:creationId xmlns:p14="http://schemas.microsoft.com/office/powerpoint/2010/main" val="156744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substitute for hustle on the field. </a:t>
            </a:r>
          </a:p>
          <a:p>
            <a:r>
              <a:rPr lang="en-US" dirty="0"/>
              <a:t>Coaches, Players, fans and other Officials are all aware of your hustle or lack of it. </a:t>
            </a:r>
          </a:p>
          <a:p>
            <a:r>
              <a:rPr lang="en-US" dirty="0"/>
              <a:t>Hustle creates a positive impression – it shows that you are interested. </a:t>
            </a:r>
          </a:p>
          <a:p>
            <a:r>
              <a:rPr lang="en-US" dirty="0"/>
              <a:t>Hustle does not mean “running at full speed all the time”. </a:t>
            </a:r>
          </a:p>
          <a:p>
            <a:r>
              <a:rPr lang="en-US" dirty="0"/>
              <a:t>Hustle is moving in a sharp and efficient manner</a:t>
            </a:r>
          </a:p>
          <a:p>
            <a:endParaRPr lang="en-US" dirty="0"/>
          </a:p>
          <a:p>
            <a:r>
              <a:rPr lang="en-US" dirty="0"/>
              <a:t>Hustle is needed to be correct -  in the correct position at the correct time to make the correct call.</a:t>
            </a:r>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16</a:t>
            </a:fld>
            <a:endParaRPr lang="fr-CA"/>
          </a:p>
        </p:txBody>
      </p:sp>
    </p:spTree>
    <p:extLst>
      <p:ext uri="{BB962C8B-B14F-4D97-AF65-F5344CB8AC3E}">
        <p14:creationId xmlns:p14="http://schemas.microsoft.com/office/powerpoint/2010/main" val="1279172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learning depends on you.  Ask questions, participate in the training and most of all continue to learn.  The levels following Level 1 will help you with different positions and crew sizes.  Even if you do not want to move beyond a Line of Scrimmage official in Minor Football, learning is a necessary act.  Rules change every year.  Mechanics and positioning are frequently amended.  Each official, through their local association, must maintain current knowledge and skill.</a:t>
            </a:r>
          </a:p>
          <a:p>
            <a:endParaRPr lang="en-CA" dirty="0"/>
          </a:p>
          <a:p>
            <a:endParaRPr lang="en-CA" dirty="0"/>
          </a:p>
          <a:p>
            <a:pPr marL="0" indent="0">
              <a:buNone/>
            </a:pPr>
            <a:r>
              <a:rPr lang="en-US" dirty="0"/>
              <a:t>Knowing the rules</a:t>
            </a:r>
            <a:endParaRPr lang="en-CA" dirty="0"/>
          </a:p>
          <a:p>
            <a:r>
              <a:rPr lang="en-US" dirty="0"/>
              <a:t>Canadian Amateur vs. other leagues / countries – watching football on television is an excellent way to learn more about the game.  Understand that there are differences in rules and mechanics between the professional and amateur game.   You may need to “unlearn” your Sunday afternoon knowledge and learn new information and skills that are required in our game.</a:t>
            </a:r>
          </a:p>
          <a:p>
            <a:endParaRPr lang="en-US" dirty="0"/>
          </a:p>
          <a:p>
            <a:r>
              <a:rPr lang="en-US" dirty="0"/>
              <a:t>Start with focus on key Line of Scrimmage rules – Section 4 of the in-person component will provide more information about specific rules of focus for Down Judge and Line Judge.  In the early years of your career understand the intent of the rules and how to make good judgements on fouls that are in your area before trying to learn correct applications in different circumstance.</a:t>
            </a:r>
          </a:p>
          <a:p>
            <a:endParaRPr lang="en-US" dirty="0"/>
          </a:p>
          <a:p>
            <a:r>
              <a:rPr lang="en-US" dirty="0"/>
              <a:t>Player safety is paramount – always err on the side of player safety.  Be vigilant at all times on the field.  Understanding your position, zones of coverage, and “keys”, officiating between plays, being a presence on the field are all components in providing a safe playing environment.  These topics will be covered throughout the Level 1 program.  You must consider how you will put these ideas into your own actions on the field.</a:t>
            </a:r>
          </a:p>
          <a:p>
            <a:endParaRPr lang="en-US" dirty="0"/>
          </a:p>
          <a:p>
            <a:pPr marL="0" indent="0">
              <a:buNone/>
            </a:pPr>
            <a:r>
              <a:rPr lang="en-CA" dirty="0"/>
              <a:t>Know positioning and mechanics</a:t>
            </a:r>
          </a:p>
          <a:p>
            <a:endParaRPr lang="en-CA" dirty="0"/>
          </a:p>
          <a:p>
            <a:r>
              <a:rPr lang="en-CA" dirty="0"/>
              <a:t>Observe – watch other officials – arrive to games early to see how the previous game is being worked; take assignments on sticks where you can see the action at the Line of Scrimmage; watch games on television not as a fan but as an observer of officials – what are the Pros doing?</a:t>
            </a:r>
          </a:p>
          <a:p>
            <a:endParaRPr lang="en-CA" dirty="0"/>
          </a:p>
          <a:p>
            <a:r>
              <a:rPr lang="en-CA" dirty="0"/>
              <a:t>Study manuals / charts – before each assignment review manuals and positioning charts looking specifically at your assigned role.</a:t>
            </a:r>
          </a:p>
          <a:p>
            <a:endParaRPr lang="en-CA" dirty="0"/>
          </a:p>
          <a:p>
            <a:r>
              <a:rPr lang="en-CA" dirty="0"/>
              <a:t>Ask questions- attend association meetings.  Seek a mentor to work with.  Ask experienced officials questions not just about rules but also about positioning and technique.  Seek feedback from the other members of your crew and from officials who may be able to observe you.</a:t>
            </a:r>
          </a:p>
          <a:p>
            <a:endParaRPr lang="en-CA" dirty="0"/>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17</a:t>
            </a:fld>
            <a:endParaRPr lang="fr-CA"/>
          </a:p>
        </p:txBody>
      </p:sp>
    </p:spTree>
    <p:extLst>
      <p:ext uri="{BB962C8B-B14F-4D97-AF65-F5344CB8AC3E}">
        <p14:creationId xmlns:p14="http://schemas.microsoft.com/office/powerpoint/2010/main" val="2385471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Part 1</a:t>
            </a: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Line of Scrimmage Officials – Duties and Responsibilities</a:t>
            </a:r>
          </a:p>
          <a:p>
            <a:r>
              <a:rPr lang="en-CA" sz="1200" b="0" dirty="0">
                <a:effectLst/>
                <a:latin typeface="Calibri" panose="020F0502020204030204" pitchFamily="34" charset="0"/>
                <a:ea typeface="Calibri" panose="020F0502020204030204" pitchFamily="34" charset="0"/>
                <a:cs typeface="Times New Roman" panose="02020603050405020304" pitchFamily="18" charset="0"/>
              </a:rPr>
              <a:t>What Line of Scrimmage Officials do and how they get ready</a:t>
            </a:r>
          </a:p>
          <a:p>
            <a:endParaRPr lang="en-CA" sz="1200" b="1" dirty="0">
              <a:ea typeface="Calibri" panose="020F0502020204030204" pitchFamily="34" charset="0"/>
              <a:cs typeface="Times New Roman" panose="02020603050405020304" pitchFamily="18" charset="0"/>
            </a:endParaRPr>
          </a:p>
          <a:p>
            <a:pPr marL="0" indent="0">
              <a:buNone/>
            </a:pPr>
            <a:r>
              <a:rPr lang="en-US" dirty="0"/>
              <a:t>Part 2</a:t>
            </a: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Plays from Scrimmage </a:t>
            </a:r>
          </a:p>
          <a:p>
            <a:r>
              <a:rPr lang="en-CA" sz="1200" b="0" dirty="0">
                <a:effectLst/>
                <a:latin typeface="Calibri" panose="020F0502020204030204" pitchFamily="34" charset="0"/>
                <a:ea typeface="Calibri" panose="020F0502020204030204" pitchFamily="34" charset="0"/>
                <a:cs typeface="Times New Roman" panose="02020603050405020304" pitchFamily="18" charset="0"/>
              </a:rPr>
              <a:t>Running and Passing coverage – positioning and mechanics</a:t>
            </a:r>
          </a:p>
          <a:p>
            <a:endParaRPr lang="en-CA" sz="1200" b="1" dirty="0">
              <a:ea typeface="Calibri" panose="020F0502020204030204" pitchFamily="34" charset="0"/>
              <a:cs typeface="Times New Roman" panose="02020603050405020304" pitchFamily="18" charset="0"/>
            </a:endParaRPr>
          </a:p>
          <a:p>
            <a:pPr marL="0" indent="0">
              <a:buNone/>
            </a:pPr>
            <a:r>
              <a:rPr lang="en-US" dirty="0"/>
              <a:t>Part3</a:t>
            </a: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The Kicking Game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Calibri" panose="020F0502020204030204" pitchFamily="34" charset="0"/>
                <a:ea typeface="Calibri" panose="020F0502020204030204" pitchFamily="34" charset="0"/>
                <a:cs typeface="Times New Roman" panose="02020603050405020304" pitchFamily="18" charset="0"/>
              </a:rPr>
              <a:t>Kick offs, punts, and field goals – positioning and mechanics</a:t>
            </a:r>
          </a:p>
          <a:p>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Part 4</a:t>
            </a: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Rules and Next Steps</a:t>
            </a:r>
          </a:p>
          <a:p>
            <a:r>
              <a:rPr lang="en-CA" sz="1200" b="0" dirty="0">
                <a:ea typeface="Calibri" panose="020F0502020204030204" pitchFamily="34" charset="0"/>
                <a:cs typeface="Times New Roman" panose="02020603050405020304" pitchFamily="18" charset="0"/>
              </a:rPr>
              <a:t>Rules that are specific to Line of Scrimmage officials / next steps in rules study and improvement</a:t>
            </a:r>
          </a:p>
          <a:p>
            <a:endParaRPr lang="en-CA" sz="1200" b="1" dirty="0">
              <a:ea typeface="Calibri" panose="020F0502020204030204" pitchFamily="34" charset="0"/>
              <a:cs typeface="Times New Roman" panose="02020603050405020304" pitchFamily="18" charset="0"/>
            </a:endParaRPr>
          </a:p>
          <a:p>
            <a:pPr marL="0" indent="0">
              <a:buNone/>
            </a:pPr>
            <a:r>
              <a:rPr lang="en-CA" b="1" dirty="0">
                <a:effectLst/>
                <a:latin typeface="Calibri" panose="020F0502020204030204" pitchFamily="34" charset="0"/>
                <a:ea typeface="Calibri" panose="020F0502020204030204" pitchFamily="34" charset="0"/>
                <a:cs typeface="Times New Roman" panose="02020603050405020304" pitchFamily="18" charset="0"/>
              </a:rPr>
              <a:t>Quiz </a:t>
            </a:r>
          </a:p>
          <a:p>
            <a:pPr marL="0" indent="0">
              <a:buNone/>
            </a:pPr>
            <a:r>
              <a:rPr lang="en-CA" b="0" dirty="0">
                <a:effectLst/>
                <a:latin typeface="Calibri" panose="020F0502020204030204" pitchFamily="34" charset="0"/>
                <a:ea typeface="Calibri" panose="020F0502020204030204" pitchFamily="34" charset="0"/>
                <a:cs typeface="Times New Roman" panose="02020603050405020304" pitchFamily="18" charset="0"/>
              </a:rPr>
              <a:t>A True / False check of your knowledge</a:t>
            </a: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18</a:t>
            </a:fld>
            <a:endParaRPr lang="fr-CA"/>
          </a:p>
        </p:txBody>
      </p:sp>
    </p:spTree>
    <p:extLst>
      <p:ext uri="{BB962C8B-B14F-4D97-AF65-F5344CB8AC3E}">
        <p14:creationId xmlns:p14="http://schemas.microsoft.com/office/powerpoint/2010/main" val="2359148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19</a:t>
            </a:fld>
            <a:endParaRPr lang="fr-CA"/>
          </a:p>
        </p:txBody>
      </p:sp>
    </p:spTree>
    <p:extLst>
      <p:ext uri="{BB962C8B-B14F-4D97-AF65-F5344CB8AC3E}">
        <p14:creationId xmlns:p14="http://schemas.microsoft.com/office/powerpoint/2010/main" val="263120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Football Officials have had a first game.  The first time on the field can feel overwhelming.  The content of the Level 1 program is intended to get you ready for that first game and beyond.  </a:t>
            </a:r>
          </a:p>
          <a:p>
            <a:endParaRPr lang="en-US" dirty="0"/>
          </a:p>
          <a:p>
            <a:r>
              <a:rPr lang="en-US" dirty="0"/>
              <a:t>Whether your goal is to work a Grey Cup game as the Referee or to support local football, you must be the best official you can be.</a:t>
            </a:r>
          </a:p>
          <a:p>
            <a:endParaRPr lang="en-US" dirty="0"/>
          </a:p>
          <a:p>
            <a:endParaRPr lang="en-US" dirty="0"/>
          </a:p>
          <a:p>
            <a:r>
              <a:rPr lang="en-US" dirty="0"/>
              <a:t>FCOCP</a:t>
            </a:r>
          </a:p>
          <a:p>
            <a:pPr marL="171450" indent="-171450">
              <a:buFontTx/>
              <a:buChar char="-"/>
            </a:pPr>
            <a:r>
              <a:rPr lang="en-US" dirty="0"/>
              <a:t>LEVELS – being updated</a:t>
            </a:r>
          </a:p>
          <a:p>
            <a:pPr marL="171450" indent="-171450">
              <a:buFontTx/>
              <a:buChar char="-"/>
            </a:pPr>
            <a:endParaRPr lang="en-US" dirty="0"/>
          </a:p>
          <a:p>
            <a:pPr marL="342900" marR="0" lvl="0" indent="-342900" algn="l" rtl="0">
              <a:lnSpc>
                <a:spcPct val="9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Level I</a:t>
            </a:r>
            <a:endParaRPr lang="en-US" dirty="0"/>
          </a:p>
          <a:p>
            <a:pPr marL="742950" marR="0" lvl="1" indent="-285750" algn="l" rtl="0">
              <a:lnSpc>
                <a:spcPct val="80000"/>
              </a:lnSpc>
              <a:spcBef>
                <a:spcPts val="400"/>
              </a:spcBef>
              <a:spcAft>
                <a:spcPts val="0"/>
              </a:spcAft>
              <a:buClr>
                <a:srgbClr val="000000"/>
              </a:buClr>
              <a:buSzPts val="2000"/>
              <a:buFont typeface="Arial"/>
              <a:buNone/>
            </a:pPr>
            <a:r>
              <a:rPr lang="en-US"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New Official – Sidelines (DJ &amp; LJ) – Minor in 3, 4 &amp; 5 official crews</a:t>
            </a:r>
          </a:p>
          <a:p>
            <a:pPr marL="342900" marR="0" lvl="0" indent="-342900" algn="l" rtl="0">
              <a:lnSpc>
                <a:spcPct val="90000"/>
              </a:lnSpc>
              <a:spcBef>
                <a:spcPts val="400"/>
              </a:spcBef>
              <a:spcAft>
                <a:spcPts val="0"/>
              </a:spcAft>
              <a:buClr>
                <a:srgbClr val="000000"/>
              </a:buClr>
              <a:buSzPts val="2000"/>
              <a:buFont typeface="Arial"/>
              <a:buNone/>
            </a:pPr>
            <a:r>
              <a:rPr lang="en-US"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Level II</a:t>
            </a:r>
            <a:endParaRPr lang="en-US" dirty="0"/>
          </a:p>
          <a:p>
            <a:pPr marL="742950" marR="0" lvl="1" indent="-285750" algn="l" rtl="0">
              <a:lnSpc>
                <a:spcPct val="80000"/>
              </a:lnSpc>
              <a:spcBef>
                <a:spcPts val="400"/>
              </a:spcBef>
              <a:spcAft>
                <a:spcPts val="0"/>
              </a:spcAft>
              <a:buClr>
                <a:srgbClr val="000000"/>
              </a:buClr>
              <a:buSzPts val="2000"/>
              <a:buFont typeface="Arial"/>
              <a:buNone/>
            </a:pPr>
            <a:r>
              <a:rPr lang="en-US"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Umpire – Minor &amp; H.S. in 3, 4 &amp; 5 official crews</a:t>
            </a:r>
          </a:p>
          <a:p>
            <a:pPr marL="342900" marR="0" lvl="0" indent="-342900" algn="l" rtl="0">
              <a:lnSpc>
                <a:spcPct val="90000"/>
              </a:lnSpc>
              <a:spcBef>
                <a:spcPts val="400"/>
              </a:spcBef>
              <a:spcAft>
                <a:spcPts val="0"/>
              </a:spcAft>
              <a:buClr>
                <a:srgbClr val="000000"/>
              </a:buClr>
              <a:buSzPts val="2000"/>
              <a:buFont typeface="Arial"/>
              <a:buNone/>
            </a:pPr>
            <a:r>
              <a:rPr lang="en-US"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Level III</a:t>
            </a:r>
            <a:endParaRPr lang="en-US" dirty="0"/>
          </a:p>
          <a:p>
            <a:pPr marL="742950" marR="0" lvl="1" indent="-285750" algn="l" rtl="0">
              <a:lnSpc>
                <a:spcPct val="80000"/>
              </a:lnSpc>
              <a:spcBef>
                <a:spcPts val="400"/>
              </a:spcBef>
              <a:spcAft>
                <a:spcPts val="0"/>
              </a:spcAft>
              <a:buClr>
                <a:srgbClr val="000000"/>
              </a:buClr>
              <a:buSzPts val="2000"/>
              <a:buFont typeface="Arial"/>
              <a:buNone/>
            </a:pPr>
            <a:r>
              <a:rPr lang="en-US"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Referee – Minor &amp; H.S. in 3, 4 &amp; 5 official crews</a:t>
            </a:r>
          </a:p>
          <a:p>
            <a:pPr marL="742950" marR="0" lvl="1" indent="-285750" algn="l" rtl="0">
              <a:lnSpc>
                <a:spcPct val="80000"/>
              </a:lnSpc>
              <a:spcBef>
                <a:spcPts val="400"/>
              </a:spcBef>
              <a:spcAft>
                <a:spcPts val="0"/>
              </a:spcAft>
              <a:buClr>
                <a:srgbClr val="000000"/>
              </a:buClr>
              <a:buSzPts val="2000"/>
              <a:buFont typeface="Arial"/>
              <a:buNone/>
            </a:pPr>
            <a:r>
              <a:rPr lang="en-US"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Introduction – Field Judge in 3, 4 &amp; 5 official crews</a:t>
            </a:r>
          </a:p>
          <a:p>
            <a:pPr marL="742950" marR="0" lvl="1" indent="-285750" algn="l" rtl="0">
              <a:lnSpc>
                <a:spcPct val="80000"/>
              </a:lnSpc>
              <a:spcBef>
                <a:spcPts val="400"/>
              </a:spcBef>
              <a:spcAft>
                <a:spcPts val="0"/>
              </a:spcAft>
              <a:buClr>
                <a:srgbClr val="000000"/>
              </a:buClr>
              <a:buSzPts val="2000"/>
              <a:buFont typeface="Arial"/>
              <a:buNone/>
            </a:pPr>
            <a:r>
              <a:rPr lang="en-US"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Introduction – 6 officials</a:t>
            </a:r>
          </a:p>
          <a:p>
            <a:pPr marL="342900" marR="0" lvl="0" indent="-342900" algn="l" rtl="0">
              <a:lnSpc>
                <a:spcPct val="90000"/>
              </a:lnSpc>
              <a:spcBef>
                <a:spcPts val="400"/>
              </a:spcBef>
              <a:spcAft>
                <a:spcPts val="0"/>
              </a:spcAft>
              <a:buClr>
                <a:srgbClr val="000000"/>
              </a:buClr>
              <a:buSzPts val="2000"/>
              <a:buFont typeface="Arial"/>
              <a:buNone/>
            </a:pPr>
            <a:r>
              <a:rPr lang="en-US"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Level IV</a:t>
            </a:r>
          </a:p>
          <a:p>
            <a:pPr marL="742950" marR="0" lvl="1" indent="-285750" algn="l" rtl="0">
              <a:lnSpc>
                <a:spcPct val="80000"/>
              </a:lnSpc>
              <a:spcBef>
                <a:spcPts val="400"/>
              </a:spcBef>
              <a:spcAft>
                <a:spcPts val="0"/>
              </a:spcAft>
              <a:buClr>
                <a:srgbClr val="000000"/>
              </a:buClr>
              <a:buSzPts val="2000"/>
              <a:buFont typeface="Arial"/>
              <a:buNone/>
            </a:pPr>
            <a:r>
              <a:rPr lang="en-US"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6 and 7– Official System – U Sport, CEGEP &amp; CJFL</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4</a:t>
            </a:fld>
            <a:endParaRPr lang="fr-CA"/>
          </a:p>
        </p:txBody>
      </p:sp>
    </p:spTree>
    <p:extLst>
      <p:ext uri="{BB962C8B-B14F-4D97-AF65-F5344CB8AC3E}">
        <p14:creationId xmlns:p14="http://schemas.microsoft.com/office/powerpoint/2010/main" val="320404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rgbClr val="000000"/>
              </a:buClr>
              <a:buSzPts val="2800"/>
              <a:buFont typeface="Arial"/>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Football officials have an important role in the game.  Understanding that role provides a foundation for understanding the roles, positioning and mechanics.  Everything we do on the field is to support a good game between opposing teams</a:t>
            </a:r>
          </a:p>
          <a:p>
            <a:pPr marL="0" marR="0" lvl="0" indent="0" algn="l" rtl="0">
              <a:spcBef>
                <a:spcPts val="0"/>
              </a:spcBef>
              <a:spcAft>
                <a:spcPts val="0"/>
              </a:spcAft>
              <a:buClr>
                <a:srgbClr val="000000"/>
              </a:buClr>
              <a:buSzPts val="2800"/>
              <a:buFont typeface="Arial"/>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We are responsible for:</a:t>
            </a:r>
          </a:p>
          <a:p>
            <a:pPr marL="342900" marR="0" lvl="0" indent="-342900" algn="l" defTabSz="914400" rtl="0" eaLnBrk="1" fontAlgn="auto" latinLnBrk="0" hangingPunct="1">
              <a:lnSpc>
                <a:spcPct val="100000"/>
              </a:lnSpc>
              <a:spcBef>
                <a:spcPts val="0"/>
              </a:spcBef>
              <a:spcAft>
                <a:spcPts val="0"/>
              </a:spcAft>
              <a:buClr>
                <a:srgbClr val="000000"/>
              </a:buClr>
              <a:buSzPts val="2800"/>
              <a:buFont typeface="Arial"/>
              <a:buChar char="•"/>
              <a:tabLst/>
              <a:defRPr/>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Developing a smooth flow to game with as little interference as possible</a:t>
            </a:r>
            <a:endParaRPr lang="en-US" dirty="0"/>
          </a:p>
          <a:p>
            <a:pPr marL="342900" marR="0" lvl="0" indent="-342900" algn="l" rtl="0">
              <a:spcBef>
                <a:spcPts val="0"/>
              </a:spcBef>
              <a:spcAft>
                <a:spcPts val="0"/>
              </a:spcAft>
              <a:buClr>
                <a:srgbClr val="000000"/>
              </a:buClr>
              <a:buSzPts val="2800"/>
              <a:buFont typeface="Arial"/>
              <a:buChar char="•"/>
            </a:pPr>
            <a:endParaRPr lang="en-US" dirty="0"/>
          </a:p>
          <a:p>
            <a:pPr marL="342900" marR="0" lvl="0" indent="-342900" algn="l" rtl="0">
              <a:spcBef>
                <a:spcPts val="560"/>
              </a:spcBef>
              <a:spcAft>
                <a:spcPts val="0"/>
              </a:spcAft>
              <a:buClr>
                <a:srgbClr val="000000"/>
              </a:buClr>
              <a:buSzPts val="2800"/>
              <a:buFont typeface="Arial"/>
              <a:buChar char="•"/>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Ensuring the game played within the rules and safely</a:t>
            </a:r>
          </a:p>
          <a:p>
            <a:pPr marL="342900" marR="0" lvl="0" indent="-342900" algn="l" rtl="0">
              <a:spcBef>
                <a:spcPts val="560"/>
              </a:spcBef>
              <a:spcAft>
                <a:spcPts val="0"/>
              </a:spcAft>
              <a:buClr>
                <a:srgbClr val="000000"/>
              </a:buClr>
              <a:buSzPts val="2800"/>
              <a:buFont typeface="Arial"/>
              <a:buChar char="•"/>
            </a:pPr>
            <a:endParaRPr lang="en-US" dirty="0"/>
          </a:p>
          <a:p>
            <a:pPr marL="342900" marR="0" lvl="0" indent="-342900" algn="l" rtl="0">
              <a:spcBef>
                <a:spcPts val="560"/>
              </a:spcBef>
              <a:spcAft>
                <a:spcPts val="0"/>
              </a:spcAft>
              <a:buClr>
                <a:srgbClr val="000000"/>
              </a:buClr>
              <a:buSzPts val="2800"/>
              <a:buFont typeface="Arial"/>
              <a:buChar char="•"/>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Preventing fouls</a:t>
            </a:r>
          </a:p>
          <a:p>
            <a:pPr marL="342900" marR="0" lvl="0" indent="-342900" algn="l" rtl="0">
              <a:spcBef>
                <a:spcPts val="560"/>
              </a:spcBef>
              <a:spcAft>
                <a:spcPts val="0"/>
              </a:spcAft>
              <a:buClr>
                <a:srgbClr val="000000"/>
              </a:buClr>
              <a:buSzPts val="2800"/>
              <a:buFont typeface="Arial"/>
              <a:buChar char="•"/>
            </a:pPr>
            <a:endParaRPr lang="en-US" dirty="0"/>
          </a:p>
          <a:p>
            <a:pPr marL="342900" marR="0" lvl="0" indent="-342900" algn="l" rtl="0">
              <a:spcBef>
                <a:spcPts val="560"/>
              </a:spcBef>
              <a:spcAft>
                <a:spcPts val="0"/>
              </a:spcAft>
              <a:buClr>
                <a:srgbClr val="000000"/>
              </a:buClr>
              <a:buSzPts val="2800"/>
              <a:buFont typeface="Arial"/>
              <a:buChar char="•"/>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Making the “calls” when they need to be made</a:t>
            </a:r>
            <a:endParaRPr lang="en-US" dirty="0"/>
          </a:p>
          <a:p>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5</a:t>
            </a:fld>
            <a:endParaRPr lang="fr-CA"/>
          </a:p>
        </p:txBody>
      </p:sp>
    </p:spTree>
    <p:extLst>
      <p:ext uri="{BB962C8B-B14F-4D97-AF65-F5344CB8AC3E}">
        <p14:creationId xmlns:p14="http://schemas.microsoft.com/office/powerpoint/2010/main" val="18605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One quality of an effective official is being able to work as part of a team.  Each official has duties that are specific to their position.  These duties may change depending on the type of play and its progression.  Good communication among officials is necessary in working together.  A line of scrimmage official will be interacting with all other members of the team in 3, 4, and 5 official systems.  Eye contact, signals, and verbal communication are ways we communicate with others on our crew.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As a new official, the action can be overwhelming.  You do not need to do it all.  Your focus as Line Judge and Down Judge will be on the Line of Scrimmage until the snap and then your “key” players – usually receivers on your side of the field. You can’t nor are you expected to watch it all.</a:t>
            </a:r>
          </a:p>
          <a:p>
            <a:pPr marL="0" marR="0">
              <a:lnSpc>
                <a:spcPct val="107000"/>
              </a:lnSpc>
              <a:spcBef>
                <a:spcPts val="0"/>
              </a:spcBef>
              <a:spcAft>
                <a:spcPts val="800"/>
              </a:spcAft>
            </a:pP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It is also important to note that there are additional “officials” involved in every game.  The minor officials – Timer, Yardstick Crew, and Downs Box Attendant may be volunteers or part of your association.  Minor officials are part of the officiating team required to conduct a game therefore communication with them effectively is as important.  Specifics about timing signals and working with the Stick Crew / Downs Box will be coming later in the next section.</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6</a:t>
            </a:fld>
            <a:endParaRPr lang="fr-CA"/>
          </a:p>
        </p:txBody>
      </p:sp>
    </p:spTree>
    <p:extLst>
      <p:ext uri="{BB962C8B-B14F-4D97-AF65-F5344CB8AC3E}">
        <p14:creationId xmlns:p14="http://schemas.microsoft.com/office/powerpoint/2010/main" val="388949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age and skill level of players increases, so does the number of officials required to effectively manage the game.  As the number of officials increases each official will have more focus on key players and components of the game.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Most associations assign no fewer than 4 officials on games, however, there still may be situations such as injury or last minute circumstances where 3 officials are available.  It is important that all officials be aware of the difference in responsibilities and coverage.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7</a:t>
            </a:fld>
            <a:endParaRPr lang="fr-CA"/>
          </a:p>
        </p:txBody>
      </p:sp>
    </p:spTree>
    <p:extLst>
      <p:ext uri="{BB962C8B-B14F-4D97-AF65-F5344CB8AC3E}">
        <p14:creationId xmlns:p14="http://schemas.microsoft.com/office/powerpoint/2010/main" val="38235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official has specific duties related to their position.  As the crew size increase so does the focus on specific players and aspects of the game.  </a:t>
            </a:r>
          </a:p>
        </p:txBody>
      </p:sp>
      <p:sp>
        <p:nvSpPr>
          <p:cNvPr id="4" name="Slide Number Placeholder 3"/>
          <p:cNvSpPr>
            <a:spLocks noGrp="1"/>
          </p:cNvSpPr>
          <p:nvPr>
            <p:ph type="sldNum" sz="quarter" idx="5"/>
          </p:nvPr>
        </p:nvSpPr>
        <p:spPr/>
        <p:txBody>
          <a:bodyPr/>
          <a:lstStyle/>
          <a:p>
            <a:fld id="{D755A689-B993-4D17-9E68-78E225C0365F}" type="slidenum">
              <a:rPr lang="fr-CA" smtClean="0"/>
              <a:t>8</a:t>
            </a:fld>
            <a:endParaRPr lang="fr-CA"/>
          </a:p>
        </p:txBody>
      </p:sp>
    </p:spTree>
    <p:extLst>
      <p:ext uri="{BB962C8B-B14F-4D97-AF65-F5344CB8AC3E}">
        <p14:creationId xmlns:p14="http://schemas.microsoft.com/office/powerpoint/2010/main" val="330377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examined throughout the Level 1 program.</a:t>
            </a:r>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11</a:t>
            </a:fld>
            <a:endParaRPr lang="fr-CA"/>
          </a:p>
        </p:txBody>
      </p:sp>
    </p:spTree>
    <p:extLst>
      <p:ext uri="{BB962C8B-B14F-4D97-AF65-F5344CB8AC3E}">
        <p14:creationId xmlns:p14="http://schemas.microsoft.com/office/powerpoint/2010/main" val="383908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slides describe what is meant by each of these qualities.</a:t>
            </a:r>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12</a:t>
            </a:fld>
            <a:endParaRPr lang="fr-CA"/>
          </a:p>
        </p:txBody>
      </p:sp>
    </p:spTree>
    <p:extLst>
      <p:ext uri="{BB962C8B-B14F-4D97-AF65-F5344CB8AC3E}">
        <p14:creationId xmlns:p14="http://schemas.microsoft.com/office/powerpoint/2010/main" val="399501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courtesy and respect at all times. – be polite – address coaches with their title – “Yes coach…” etc. This is especially important if you know the individual.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professional.  Do not be overly familiar with coaches or players.  The other team may notice and think there is a bias.  Keep conversations brief and factual about the game.  If a coach is being too familiar address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Be mindful of your “Body Language”. – hand on hips or in pockets makes it look like you are tired or lazy.  Be open.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aware of the image that you are presenting to others. – be dressed in a clean unfaded uniform.  Use crisp signals.</a:t>
            </a:r>
          </a:p>
          <a:p>
            <a:endParaRPr lang="en-US" dirty="0"/>
          </a:p>
          <a:p>
            <a:r>
              <a:rPr lang="en-US" dirty="0"/>
              <a:t>Display a positive attitude towards the game and those involved.  Smile.  Congratulate players for good plays – boost those who are down.  Talk with your crew – support them.  Thank the stick crew and other minor officials (timer)</a:t>
            </a:r>
            <a:endParaRPr lang="en-CA" dirty="0"/>
          </a:p>
          <a:p>
            <a:endParaRPr lang="en-CA" dirty="0"/>
          </a:p>
        </p:txBody>
      </p:sp>
      <p:sp>
        <p:nvSpPr>
          <p:cNvPr id="4" name="Slide Number Placeholder 3"/>
          <p:cNvSpPr>
            <a:spLocks noGrp="1"/>
          </p:cNvSpPr>
          <p:nvPr>
            <p:ph type="sldNum" sz="quarter" idx="5"/>
          </p:nvPr>
        </p:nvSpPr>
        <p:spPr/>
        <p:txBody>
          <a:bodyPr/>
          <a:lstStyle/>
          <a:p>
            <a:fld id="{D755A689-B993-4D17-9E68-78E225C0365F}" type="slidenum">
              <a:rPr lang="fr-CA" smtClean="0"/>
              <a:t>13</a:t>
            </a:fld>
            <a:endParaRPr lang="fr-CA"/>
          </a:p>
        </p:txBody>
      </p:sp>
    </p:spTree>
    <p:extLst>
      <p:ext uri="{BB962C8B-B14F-4D97-AF65-F5344CB8AC3E}">
        <p14:creationId xmlns:p14="http://schemas.microsoft.com/office/powerpoint/2010/main" val="1008158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4614535"/>
            <a:ext cx="10363200" cy="575377"/>
          </a:xfrm>
        </p:spPr>
        <p:txBody>
          <a:bodyPr anchor="b">
            <a:normAutofit/>
          </a:bodyPr>
          <a:lstStyle>
            <a:lvl1pPr algn="ct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281988"/>
            <a:ext cx="9144000" cy="342641"/>
          </a:xfrm>
        </p:spPr>
        <p:txBody>
          <a:bodyPr>
            <a:noAutofit/>
          </a:bodyPr>
          <a:lstStyle>
            <a:lvl1pPr marL="0" indent="0" algn="ctr">
              <a:buNone/>
              <a:defRPr sz="1799" cap="all" baseline="0">
                <a:solidFill>
                  <a:schemeClr val="bg1"/>
                </a:solidFill>
              </a:defRPr>
            </a:lvl1pPr>
            <a:lvl2pPr marL="457173" indent="0" algn="ctr">
              <a:buNone/>
              <a:defRPr sz="1999"/>
            </a:lvl2pPr>
            <a:lvl3pPr marL="914347" indent="0" algn="ctr">
              <a:buNone/>
              <a:defRPr sz="1799"/>
            </a:lvl3pPr>
            <a:lvl4pPr marL="1371519" indent="0" algn="ctr">
              <a:buNone/>
              <a:defRPr sz="1599"/>
            </a:lvl4pPr>
            <a:lvl5pPr marL="1828693" indent="0" algn="ctr">
              <a:buNone/>
              <a:defRPr sz="1599"/>
            </a:lvl5pPr>
            <a:lvl6pPr marL="2285866" indent="0" algn="ctr">
              <a:buNone/>
              <a:defRPr sz="1599"/>
            </a:lvl6pPr>
            <a:lvl7pPr marL="2743040" indent="0" algn="ctr">
              <a:buNone/>
              <a:defRPr sz="1599"/>
            </a:lvl7pPr>
            <a:lvl8pPr marL="3200213" indent="0" algn="ctr">
              <a:buNone/>
              <a:defRPr sz="1599"/>
            </a:lvl8pPr>
            <a:lvl9pPr marL="3657387" indent="0" algn="ctr">
              <a:buNone/>
              <a:defRPr sz="1599"/>
            </a:lvl9pPr>
          </a:lstStyle>
          <a:p>
            <a:r>
              <a:rPr lang="en-US"/>
              <a:t>Click to edit Master subtitle style</a:t>
            </a:r>
            <a:endParaRPr lang="en-US" dirty="0"/>
          </a:p>
        </p:txBody>
      </p:sp>
      <p:pic>
        <p:nvPicPr>
          <p:cNvPr id="5122" name="Picture 2" descr="CFOA OFFICIALS">
            <a:extLst>
              <a:ext uri="{FF2B5EF4-FFF2-40B4-BE49-F238E27FC236}">
                <a16:creationId xmlns:a16="http://schemas.microsoft.com/office/drawing/2014/main" id="{D43F044C-A1D6-C9E9-3155-F89E1F184A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90084" y="1937917"/>
            <a:ext cx="6811832" cy="149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65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hapter_Head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9" y="0"/>
            <a:ext cx="12174123" cy="6858000"/>
          </a:xfrm>
          <a:prstGeom prst="rect">
            <a:avLst/>
          </a:prstGeom>
        </p:spPr>
      </p:pic>
      <p:sp>
        <p:nvSpPr>
          <p:cNvPr id="2" name="Title 1"/>
          <p:cNvSpPr>
            <a:spLocks noGrp="1"/>
          </p:cNvSpPr>
          <p:nvPr>
            <p:ph type="ctrTitle"/>
          </p:nvPr>
        </p:nvSpPr>
        <p:spPr>
          <a:xfrm>
            <a:off x="359801" y="4270639"/>
            <a:ext cx="10363200" cy="2290301"/>
          </a:xfrm>
        </p:spPr>
        <p:txBody>
          <a:bodyPr anchor="b">
            <a:normAutofit/>
          </a:bodyPr>
          <a:lstStyle>
            <a:lvl1pPr algn="l">
              <a:defRPr sz="7199">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5782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1028" name="Picture 4" descr="CFOA OFFICIALS">
            <a:extLst>
              <a:ext uri="{FF2B5EF4-FFF2-40B4-BE49-F238E27FC236}">
                <a16:creationId xmlns:a16="http://schemas.microsoft.com/office/drawing/2014/main" id="{A56325F0-BBDF-0D8F-2FF6-1DAFA68ABE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5996868"/>
            <a:ext cx="34671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2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2050" name="Picture 2" descr="CFOA OFFICIALS">
            <a:extLst>
              <a:ext uri="{FF2B5EF4-FFF2-40B4-BE49-F238E27FC236}">
                <a16:creationId xmlns:a16="http://schemas.microsoft.com/office/drawing/2014/main" id="{44A8C69E-1E67-6784-7A9B-FB0946E31B4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5996868"/>
            <a:ext cx="34671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89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sp>
        <p:nvSpPr>
          <p:cNvPr id="2" name="Title 1"/>
          <p:cNvSpPr>
            <a:spLocks noGrp="1"/>
          </p:cNvSpPr>
          <p:nvPr>
            <p:ph type="title"/>
          </p:nvPr>
        </p:nvSpPr>
        <p:spPr>
          <a:xfrm>
            <a:off x="831851" y="1709741"/>
            <a:ext cx="10515600" cy="2852737"/>
          </a:xfrm>
        </p:spPr>
        <p:txBody>
          <a:bodyPr anchor="b"/>
          <a:lstStyle>
            <a:lvl1pPr>
              <a:defRPr sz="5999">
                <a:solidFill>
                  <a:srgbClr val="20202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8"/>
          </a:xfrm>
        </p:spPr>
        <p:txBody>
          <a:bodyPr/>
          <a:lstStyle>
            <a:lvl1pPr marL="0" indent="0">
              <a:buNone/>
              <a:defRPr sz="2399">
                <a:solidFill>
                  <a:srgbClr val="202020"/>
                </a:solidFill>
              </a:defRPr>
            </a:lvl1pPr>
            <a:lvl2pPr marL="457173" indent="0">
              <a:buNone/>
              <a:defRPr sz="1999">
                <a:solidFill>
                  <a:schemeClr val="tx1">
                    <a:tint val="75000"/>
                  </a:schemeClr>
                </a:solidFill>
              </a:defRPr>
            </a:lvl2pPr>
            <a:lvl3pPr marL="914347" indent="0">
              <a:buNone/>
              <a:defRPr sz="1799">
                <a:solidFill>
                  <a:schemeClr val="tx1">
                    <a:tint val="75000"/>
                  </a:schemeClr>
                </a:solidFill>
              </a:defRPr>
            </a:lvl3pPr>
            <a:lvl4pPr marL="1371519" indent="0">
              <a:buNone/>
              <a:defRPr sz="1599">
                <a:solidFill>
                  <a:schemeClr val="tx1">
                    <a:tint val="75000"/>
                  </a:schemeClr>
                </a:solidFill>
              </a:defRPr>
            </a:lvl4pPr>
            <a:lvl5pPr marL="1828693" indent="0">
              <a:buNone/>
              <a:defRPr sz="1599">
                <a:solidFill>
                  <a:schemeClr val="tx1">
                    <a:tint val="75000"/>
                  </a:schemeClr>
                </a:solidFill>
              </a:defRPr>
            </a:lvl5pPr>
            <a:lvl6pPr marL="2285866" indent="0">
              <a:buNone/>
              <a:defRPr sz="1599">
                <a:solidFill>
                  <a:schemeClr val="tx1">
                    <a:tint val="75000"/>
                  </a:schemeClr>
                </a:solidFill>
              </a:defRPr>
            </a:lvl6pPr>
            <a:lvl7pPr marL="2743040" indent="0">
              <a:buNone/>
              <a:defRPr sz="1599">
                <a:solidFill>
                  <a:schemeClr val="tx1">
                    <a:tint val="75000"/>
                  </a:schemeClr>
                </a:solidFill>
              </a:defRPr>
            </a:lvl7pPr>
            <a:lvl8pPr marL="3200213" indent="0">
              <a:buNone/>
              <a:defRPr sz="1599">
                <a:solidFill>
                  <a:schemeClr val="tx1">
                    <a:tint val="75000"/>
                  </a:schemeClr>
                </a:solidFill>
              </a:defRPr>
            </a:lvl8pPr>
            <a:lvl9pPr marL="3657387" indent="0">
              <a:buNone/>
              <a:defRPr sz="159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pic>
        <p:nvPicPr>
          <p:cNvPr id="3074" name="Picture 2" descr="CFOA OFFICIALS">
            <a:extLst>
              <a:ext uri="{FF2B5EF4-FFF2-40B4-BE49-F238E27FC236}">
                <a16:creationId xmlns:a16="http://schemas.microsoft.com/office/drawing/2014/main" id="{D2AA9FEC-4E0C-5993-1B0E-93D9B39DC7A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851" y="6018305"/>
            <a:ext cx="34671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53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19E6A-B39D-4664-A431-57897463A9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117"/>
            <a:ext cx="12192000" cy="6855883"/>
          </a:xfrm>
          <a:prstGeom prst="rect">
            <a:avLst/>
          </a:prstGeom>
        </p:spPr>
      </p:pic>
      <p:sp>
        <p:nvSpPr>
          <p:cNvPr id="9" name="Rectangle 8">
            <a:extLst>
              <a:ext uri="{FF2B5EF4-FFF2-40B4-BE49-F238E27FC236}">
                <a16:creationId xmlns:a16="http://schemas.microsoft.com/office/drawing/2014/main" id="{8D824704-1724-486A-826D-2F24853873A5}"/>
              </a:ext>
            </a:extLst>
          </p:cNvPr>
          <p:cNvSpPr/>
          <p:nvPr userDrawn="1"/>
        </p:nvSpPr>
        <p:spPr>
          <a:xfrm>
            <a:off x="1" y="5369590"/>
            <a:ext cx="5312779" cy="946180"/>
          </a:xfrm>
          <a:prstGeom prst="rect">
            <a:avLst/>
          </a:prstGeom>
          <a:solidFill>
            <a:srgbClr val="AC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0" name="Rectangle 9">
            <a:extLst>
              <a:ext uri="{FF2B5EF4-FFF2-40B4-BE49-F238E27FC236}">
                <a16:creationId xmlns:a16="http://schemas.microsoft.com/office/drawing/2014/main" id="{13FE98A3-55CB-48AE-B9E3-81E8235D84A3}"/>
              </a:ext>
            </a:extLst>
          </p:cNvPr>
          <p:cNvSpPr/>
          <p:nvPr userDrawn="1"/>
        </p:nvSpPr>
        <p:spPr>
          <a:xfrm>
            <a:off x="5494898" y="5369590"/>
            <a:ext cx="6697103" cy="946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95000"/>
                </a:schemeClr>
              </a:solidFill>
            </a:endParaRPr>
          </a:p>
        </p:txBody>
      </p:sp>
      <p:sp>
        <p:nvSpPr>
          <p:cNvPr id="14" name="Title 1">
            <a:extLst>
              <a:ext uri="{FF2B5EF4-FFF2-40B4-BE49-F238E27FC236}">
                <a16:creationId xmlns:a16="http://schemas.microsoft.com/office/drawing/2014/main" id="{0EC95556-49ED-4AE5-BBE9-B33AF2CEBC39}"/>
              </a:ext>
            </a:extLst>
          </p:cNvPr>
          <p:cNvSpPr>
            <a:spLocks noGrp="1"/>
          </p:cNvSpPr>
          <p:nvPr>
            <p:ph type="title"/>
          </p:nvPr>
        </p:nvSpPr>
        <p:spPr>
          <a:xfrm>
            <a:off x="5649852" y="5630520"/>
            <a:ext cx="6356011" cy="482207"/>
          </a:xfrm>
        </p:spPr>
        <p:txBody>
          <a:bodyPr>
            <a:normAutofit/>
          </a:bodyPr>
          <a:lstStyle>
            <a:lvl1pPr>
              <a:defRPr sz="2666" cap="all" spc="200" baseline="0">
                <a:solidFill>
                  <a:schemeClr val="bg1">
                    <a:lumMod val="65000"/>
                  </a:schemeClr>
                </a:solidFill>
                <a:latin typeface="Calibri" panose="020F0502020204030204" pitchFamily="34" charset="0"/>
              </a:defRPr>
            </a:lvl1pPr>
          </a:lstStyle>
          <a:p>
            <a:r>
              <a:rPr lang="en-US" dirty="0"/>
              <a:t>Click to edit Master title style</a:t>
            </a:r>
          </a:p>
        </p:txBody>
      </p:sp>
      <p:pic>
        <p:nvPicPr>
          <p:cNvPr id="4098" name="Picture 2" descr="CFOA OFFICIALS">
            <a:extLst>
              <a:ext uri="{FF2B5EF4-FFF2-40B4-BE49-F238E27FC236}">
                <a16:creationId xmlns:a16="http://schemas.microsoft.com/office/drawing/2014/main" id="{AAD4E0E3-948E-F83D-3CAE-CEE3E43A27B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0401" y="2031999"/>
            <a:ext cx="6675869" cy="146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357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9702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13F08057-D775-434B-BD60-E38262F2B0AE}" type="slidenum">
              <a:rPr lang="en-CA" smtClean="0"/>
              <a:pPr/>
              <a:t>‹#›</a:t>
            </a:fld>
            <a:endParaRPr lang="en-CA" dirty="0"/>
          </a:p>
        </p:txBody>
      </p:sp>
    </p:spTree>
    <p:extLst>
      <p:ext uri="{BB962C8B-B14F-4D97-AF65-F5344CB8AC3E}">
        <p14:creationId xmlns:p14="http://schemas.microsoft.com/office/powerpoint/2010/main" val="239714735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0" r:id="rId3"/>
    <p:sldLayoutId id="2147483671" r:id="rId4"/>
    <p:sldLayoutId id="2147483672" r:id="rId5"/>
    <p:sldLayoutId id="2147483679" r:id="rId6"/>
  </p:sldLayoutIdLst>
  <p:hf sldNum="0" hdr="0" dt="0"/>
  <p:txStyles>
    <p:titleStyle>
      <a:lvl1pPr algn="l" defTabSz="914347" rtl="0" eaLnBrk="1" latinLnBrk="0" hangingPunct="1">
        <a:lnSpc>
          <a:spcPct val="90000"/>
        </a:lnSpc>
        <a:spcBef>
          <a:spcPct val="0"/>
        </a:spcBef>
        <a:buNone/>
        <a:defRPr sz="4400" kern="1200" cap="all" baseline="0">
          <a:solidFill>
            <a:schemeClr val="bg1"/>
          </a:solidFill>
          <a:latin typeface="Calibri" panose="020F0502020204030204" pitchFamily="34" charset="0"/>
          <a:ea typeface="+mj-ea"/>
          <a:cs typeface="Calibri" panose="020F0502020204030204" pitchFamily="34" charset="0"/>
        </a:defRPr>
      </a:lvl1pPr>
    </p:titleStyle>
    <p:body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Calibri" panose="020F0502020204030204" pitchFamily="34" charset="0"/>
          <a:ea typeface="+mn-ea"/>
          <a:cs typeface="Calibri" panose="020F0502020204030204" pitchFamily="34"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Calibri" panose="020F0502020204030204" pitchFamily="34" charset="0"/>
          <a:ea typeface="+mn-ea"/>
          <a:cs typeface="Calibri" panose="020F0502020204030204" pitchFamily="34"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Calibri" panose="020F0502020204030204" pitchFamily="34" charset="0"/>
          <a:ea typeface="+mn-ea"/>
          <a:cs typeface="Calibri" panose="020F0502020204030204" pitchFamily="34"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Calibri" panose="020F0502020204030204" pitchFamily="34" charset="0"/>
          <a:ea typeface="+mn-ea"/>
          <a:cs typeface="Calibri" panose="020F0502020204030204" pitchFamily="34"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47" rtl="0" eaLnBrk="1" latinLnBrk="0" hangingPunct="1">
        <a:defRPr sz="1799" kern="1200">
          <a:solidFill>
            <a:schemeClr val="tx1"/>
          </a:solidFill>
          <a:latin typeface="+mn-lt"/>
          <a:ea typeface="+mn-ea"/>
          <a:cs typeface="+mn-cs"/>
        </a:defRPr>
      </a:lvl1pPr>
      <a:lvl2pPr marL="457173" algn="l" defTabSz="914347" rtl="0" eaLnBrk="1" latinLnBrk="0" hangingPunct="1">
        <a:defRPr sz="1799" kern="1200">
          <a:solidFill>
            <a:schemeClr val="tx1"/>
          </a:solidFill>
          <a:latin typeface="+mn-lt"/>
          <a:ea typeface="+mn-ea"/>
          <a:cs typeface="+mn-cs"/>
        </a:defRPr>
      </a:lvl2pPr>
      <a:lvl3pPr marL="914347" algn="l" defTabSz="914347" rtl="0" eaLnBrk="1" latinLnBrk="0" hangingPunct="1">
        <a:defRPr sz="1799" kern="1200">
          <a:solidFill>
            <a:schemeClr val="tx1"/>
          </a:solidFill>
          <a:latin typeface="+mn-lt"/>
          <a:ea typeface="+mn-ea"/>
          <a:cs typeface="+mn-cs"/>
        </a:defRPr>
      </a:lvl3pPr>
      <a:lvl4pPr marL="1371519" algn="l" defTabSz="914347" rtl="0" eaLnBrk="1" latinLnBrk="0" hangingPunct="1">
        <a:defRPr sz="1799" kern="1200">
          <a:solidFill>
            <a:schemeClr val="tx1"/>
          </a:solidFill>
          <a:latin typeface="+mn-lt"/>
          <a:ea typeface="+mn-ea"/>
          <a:cs typeface="+mn-cs"/>
        </a:defRPr>
      </a:lvl4pPr>
      <a:lvl5pPr marL="1828693" algn="l" defTabSz="914347" rtl="0" eaLnBrk="1" latinLnBrk="0" hangingPunct="1">
        <a:defRPr sz="1799" kern="1200">
          <a:solidFill>
            <a:schemeClr val="tx1"/>
          </a:solidFill>
          <a:latin typeface="+mn-lt"/>
          <a:ea typeface="+mn-ea"/>
          <a:cs typeface="+mn-cs"/>
        </a:defRPr>
      </a:lvl5pPr>
      <a:lvl6pPr marL="2285866" algn="l" defTabSz="914347" rtl="0" eaLnBrk="1" latinLnBrk="0" hangingPunct="1">
        <a:defRPr sz="1799" kern="1200">
          <a:solidFill>
            <a:schemeClr val="tx1"/>
          </a:solidFill>
          <a:latin typeface="+mn-lt"/>
          <a:ea typeface="+mn-ea"/>
          <a:cs typeface="+mn-cs"/>
        </a:defRPr>
      </a:lvl6pPr>
      <a:lvl7pPr marL="2743040" algn="l" defTabSz="914347" rtl="0" eaLnBrk="1" latinLnBrk="0" hangingPunct="1">
        <a:defRPr sz="1799" kern="1200">
          <a:solidFill>
            <a:schemeClr val="tx1"/>
          </a:solidFill>
          <a:latin typeface="+mn-lt"/>
          <a:ea typeface="+mn-ea"/>
          <a:cs typeface="+mn-cs"/>
        </a:defRPr>
      </a:lvl7pPr>
      <a:lvl8pPr marL="3200213" algn="l" defTabSz="914347" rtl="0" eaLnBrk="1" latinLnBrk="0" hangingPunct="1">
        <a:defRPr sz="1799" kern="1200">
          <a:solidFill>
            <a:schemeClr val="tx1"/>
          </a:solidFill>
          <a:latin typeface="+mn-lt"/>
          <a:ea typeface="+mn-ea"/>
          <a:cs typeface="+mn-cs"/>
        </a:defRPr>
      </a:lvl8pPr>
      <a:lvl9pPr marL="3657387" algn="l" defTabSz="914347"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7940" y="3763029"/>
            <a:ext cx="10363200" cy="575377"/>
          </a:xfrm>
        </p:spPr>
        <p:txBody>
          <a:bodyPr>
            <a:noAutofit/>
          </a:bodyPr>
          <a:lstStyle/>
          <a:p>
            <a:pPr algn="ctr"/>
            <a:r>
              <a:rPr lang="fr-CA" sz="6000" dirty="0" err="1"/>
              <a:t>Level</a:t>
            </a:r>
            <a:r>
              <a:rPr lang="fr-CA" sz="6000" dirty="0"/>
              <a:t> 1</a:t>
            </a:r>
          </a:p>
        </p:txBody>
      </p:sp>
      <p:sp>
        <p:nvSpPr>
          <p:cNvPr id="4" name="Content Placeholder 4">
            <a:extLst>
              <a:ext uri="{FF2B5EF4-FFF2-40B4-BE49-F238E27FC236}">
                <a16:creationId xmlns:a16="http://schemas.microsoft.com/office/drawing/2014/main" id="{D06B0062-EF2D-4CD2-B793-5CDD6B100079}"/>
              </a:ext>
            </a:extLst>
          </p:cNvPr>
          <p:cNvSpPr>
            <a:spLocks noGrp="1"/>
          </p:cNvSpPr>
          <p:nvPr>
            <p:ph type="subTitle" idx="1"/>
          </p:nvPr>
        </p:nvSpPr>
        <p:spPr>
          <a:xfrm>
            <a:off x="0" y="4338406"/>
            <a:ext cx="12192000" cy="342641"/>
          </a:xfrm>
        </p:spPr>
        <p:txBody>
          <a:bodyPr>
            <a:noAutofit/>
          </a:bodyPr>
          <a:lstStyle/>
          <a:p>
            <a:pPr marL="0" indent="0">
              <a:buNone/>
            </a:pPr>
            <a:r>
              <a:rPr lang="en-CA" sz="6000" dirty="0"/>
              <a:t>Introduction to officiating</a:t>
            </a:r>
          </a:p>
          <a:p>
            <a:pPr marL="0" indent="0">
              <a:buNone/>
            </a:pPr>
            <a:r>
              <a:rPr lang="en-CA" sz="2399" dirty="0"/>
              <a:t>Focus on:</a:t>
            </a:r>
          </a:p>
          <a:p>
            <a:pPr marL="0" indent="0">
              <a:buNone/>
            </a:pPr>
            <a:r>
              <a:rPr lang="en-CA" sz="2399" dirty="0"/>
              <a:t>Line of Scrimmage Officials for Minor and High School Football</a:t>
            </a:r>
          </a:p>
          <a:p>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p:txBody>
      </p:sp>
    </p:spTree>
    <p:extLst>
      <p:ext uri="{BB962C8B-B14F-4D97-AF65-F5344CB8AC3E}">
        <p14:creationId xmlns:p14="http://schemas.microsoft.com/office/powerpoint/2010/main" val="39584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E2D6-281B-8EE1-54B2-FC53E60CA55D}"/>
              </a:ext>
            </a:extLst>
          </p:cNvPr>
          <p:cNvSpPr>
            <a:spLocks noGrp="1"/>
          </p:cNvSpPr>
          <p:nvPr>
            <p:ph type="title"/>
          </p:nvPr>
        </p:nvSpPr>
        <p:spPr/>
        <p:txBody>
          <a:bodyPr/>
          <a:lstStyle/>
          <a:p>
            <a:r>
              <a:rPr lang="en-US" dirty="0"/>
              <a:t>Umpire</a:t>
            </a:r>
          </a:p>
        </p:txBody>
      </p:sp>
      <p:sp>
        <p:nvSpPr>
          <p:cNvPr id="3" name="Content Placeholder 2">
            <a:extLst>
              <a:ext uri="{FF2B5EF4-FFF2-40B4-BE49-F238E27FC236}">
                <a16:creationId xmlns:a16="http://schemas.microsoft.com/office/drawing/2014/main" id="{9A987510-494D-A366-21B3-81843E6294A4}"/>
              </a:ext>
            </a:extLst>
          </p:cNvPr>
          <p:cNvSpPr>
            <a:spLocks noGrp="1"/>
          </p:cNvSpPr>
          <p:nvPr>
            <p:ph idx="1"/>
          </p:nvPr>
        </p:nvSpPr>
        <p:spPr>
          <a:xfrm>
            <a:off x="7267074" y="1463789"/>
            <a:ext cx="4086726" cy="4351338"/>
          </a:xfrm>
        </p:spPr>
        <p:txBody>
          <a:bodyPr>
            <a:normAutofit fontScale="92500" lnSpcReduction="10000"/>
          </a:bodyPr>
          <a:lstStyle/>
          <a:p>
            <a:pPr marL="0" indent="0">
              <a:buNone/>
            </a:pPr>
            <a:r>
              <a:rPr lang="en-US" dirty="0"/>
              <a:t>Set ball for next play</a:t>
            </a:r>
          </a:p>
          <a:p>
            <a:pPr marL="0" indent="0">
              <a:buNone/>
            </a:pPr>
            <a:r>
              <a:rPr lang="en-US" dirty="0"/>
              <a:t>Assist Referee with penalty application</a:t>
            </a:r>
          </a:p>
          <a:p>
            <a:pPr marL="0" indent="0">
              <a:buNone/>
            </a:pPr>
            <a:r>
              <a:rPr lang="en-US" dirty="0"/>
              <a:t>Counts defense / offense– depends on # of officials</a:t>
            </a:r>
          </a:p>
          <a:p>
            <a:pPr marL="0" indent="0">
              <a:buNone/>
            </a:pPr>
            <a:r>
              <a:rPr lang="en-US" dirty="0"/>
              <a:t>Communication with line players</a:t>
            </a:r>
          </a:p>
          <a:p>
            <a:pPr marL="0" indent="0">
              <a:buNone/>
            </a:pPr>
            <a:r>
              <a:rPr lang="en-US" dirty="0"/>
              <a:t>Play at line of scrimmage</a:t>
            </a:r>
          </a:p>
          <a:p>
            <a:pPr marL="0" indent="0">
              <a:buNone/>
            </a:pPr>
            <a:r>
              <a:rPr lang="en-US" dirty="0"/>
              <a:t>Zone in defensive area (expands to far sideline with 3 officials)</a:t>
            </a:r>
          </a:p>
        </p:txBody>
      </p:sp>
      <p:pic>
        <p:nvPicPr>
          <p:cNvPr id="5" name="Picture 4" descr="A group of football players&#10;&#10;Description automatically generated with medium confidence">
            <a:extLst>
              <a:ext uri="{FF2B5EF4-FFF2-40B4-BE49-F238E27FC236}">
                <a16:creationId xmlns:a16="http://schemas.microsoft.com/office/drawing/2014/main" id="{DA92CDD1-1465-5EC2-953D-96BF497269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883" y="1407600"/>
            <a:ext cx="6608644" cy="4463716"/>
          </a:xfrm>
          <a:prstGeom prst="rect">
            <a:avLst/>
          </a:prstGeom>
        </p:spPr>
      </p:pic>
    </p:spTree>
    <p:extLst>
      <p:ext uri="{BB962C8B-B14F-4D97-AF65-F5344CB8AC3E}">
        <p14:creationId xmlns:p14="http://schemas.microsoft.com/office/powerpoint/2010/main" val="127360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E7C8-A71D-AD10-82BC-98A8065866D0}"/>
              </a:ext>
            </a:extLst>
          </p:cNvPr>
          <p:cNvSpPr>
            <a:spLocks noGrp="1"/>
          </p:cNvSpPr>
          <p:nvPr>
            <p:ph type="title"/>
          </p:nvPr>
        </p:nvSpPr>
        <p:spPr/>
        <p:txBody>
          <a:bodyPr/>
          <a:lstStyle/>
          <a:p>
            <a:r>
              <a:rPr lang="en-US" dirty="0"/>
              <a:t>Line of Scrimmage Officials</a:t>
            </a:r>
          </a:p>
        </p:txBody>
      </p:sp>
      <p:pic>
        <p:nvPicPr>
          <p:cNvPr id="5" name="Content Placeholder 4" descr="A football player standing on a field&#10;&#10;Description automatically generated with medium confidence">
            <a:extLst>
              <a:ext uri="{FF2B5EF4-FFF2-40B4-BE49-F238E27FC236}">
                <a16:creationId xmlns:a16="http://schemas.microsoft.com/office/drawing/2014/main" id="{D9C08A56-87EE-22A6-9C9E-4319F28BBC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21727" y="1431981"/>
            <a:ext cx="6150725" cy="4351338"/>
          </a:xfrm>
        </p:spPr>
      </p:pic>
      <p:sp>
        <p:nvSpPr>
          <p:cNvPr id="9" name="Content Placeholder 2">
            <a:extLst>
              <a:ext uri="{FF2B5EF4-FFF2-40B4-BE49-F238E27FC236}">
                <a16:creationId xmlns:a16="http://schemas.microsoft.com/office/drawing/2014/main" id="{92C48567-15AD-A7E7-E87A-B3C4F6BC9C6F}"/>
              </a:ext>
            </a:extLst>
          </p:cNvPr>
          <p:cNvSpPr txBox="1">
            <a:spLocks/>
          </p:cNvSpPr>
          <p:nvPr/>
        </p:nvSpPr>
        <p:spPr>
          <a:xfrm>
            <a:off x="900866" y="1431981"/>
            <a:ext cx="4090233" cy="4351338"/>
          </a:xfrm>
          <a:prstGeom prst="rect">
            <a:avLst/>
          </a:prstGeom>
        </p:spPr>
        <p:txBody>
          <a:bodyPr vert="horz" lIns="91440" tIns="45720" rIns="91440" bIns="45720" rtlCol="0">
            <a:normAutofit/>
          </a:bodyPr>
          <a:lst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Font typeface="Arial" panose="020B0604020202020204" pitchFamily="34" charset="0"/>
              <a:buNone/>
            </a:pPr>
            <a:r>
              <a:rPr lang="en-US" sz="4800" dirty="0">
                <a:latin typeface="Calibri" panose="020F0502020204030204" pitchFamily="34" charset="0"/>
                <a:ea typeface="Calibri" panose="020F0502020204030204" pitchFamily="34" charset="0"/>
                <a:cs typeface="Calibri" panose="020F0502020204030204" pitchFamily="34" charset="0"/>
              </a:rPr>
              <a:t>What are the responsibilities of the Line of Scrimmage Officials?</a:t>
            </a: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248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B0AB-B7BE-B5C4-D524-E4EA8339233A}"/>
              </a:ext>
            </a:extLst>
          </p:cNvPr>
          <p:cNvSpPr>
            <a:spLocks noGrp="1"/>
          </p:cNvSpPr>
          <p:nvPr>
            <p:ph type="title"/>
          </p:nvPr>
        </p:nvSpPr>
        <p:spPr/>
        <p:txBody>
          <a:bodyPr>
            <a:normAutofit/>
          </a:bodyPr>
          <a:lstStyle/>
          <a:p>
            <a:r>
              <a:rPr lang="en-US" dirty="0"/>
              <a:t>Qualities of successful new officials</a:t>
            </a:r>
            <a:endParaRPr lang="en-CA" dirty="0"/>
          </a:p>
        </p:txBody>
      </p:sp>
      <p:sp>
        <p:nvSpPr>
          <p:cNvPr id="3" name="Content Placeholder 2">
            <a:extLst>
              <a:ext uri="{FF2B5EF4-FFF2-40B4-BE49-F238E27FC236}">
                <a16:creationId xmlns:a16="http://schemas.microsoft.com/office/drawing/2014/main" id="{A011728F-629B-DB2E-BE1D-FF650AC08420}"/>
              </a:ext>
            </a:extLst>
          </p:cNvPr>
          <p:cNvSpPr>
            <a:spLocks noGrp="1"/>
          </p:cNvSpPr>
          <p:nvPr>
            <p:ph idx="1"/>
          </p:nvPr>
        </p:nvSpPr>
        <p:spPr/>
        <p:txBody>
          <a:bodyPr/>
          <a:lstStyle/>
          <a:p>
            <a:pPr marL="457173" lvl="1" indent="0">
              <a:spcAft>
                <a:spcPts val="600"/>
              </a:spcAft>
              <a:buNone/>
            </a:pPr>
            <a:r>
              <a:rPr lang="en-US" sz="3600" dirty="0"/>
              <a:t>Respectful</a:t>
            </a:r>
          </a:p>
          <a:p>
            <a:pPr marL="457173" lvl="1" indent="0">
              <a:spcAft>
                <a:spcPts val="600"/>
              </a:spcAft>
              <a:buNone/>
            </a:pPr>
            <a:r>
              <a:rPr lang="en-US" sz="3600" dirty="0"/>
              <a:t>Objective</a:t>
            </a:r>
          </a:p>
          <a:p>
            <a:pPr marL="457173" lvl="1" indent="0">
              <a:spcAft>
                <a:spcPts val="600"/>
              </a:spcAft>
              <a:buNone/>
            </a:pPr>
            <a:r>
              <a:rPr lang="en-US" sz="3600" dirty="0"/>
              <a:t>Confidence</a:t>
            </a:r>
          </a:p>
          <a:p>
            <a:pPr marL="457173" lvl="1" indent="0">
              <a:spcAft>
                <a:spcPts val="600"/>
              </a:spcAft>
              <a:buNone/>
            </a:pPr>
            <a:r>
              <a:rPr lang="en-US" sz="3600" dirty="0"/>
              <a:t>Hustle</a:t>
            </a:r>
          </a:p>
          <a:p>
            <a:pPr marL="457173" lvl="1" indent="0">
              <a:spcAft>
                <a:spcPts val="600"/>
              </a:spcAft>
              <a:buNone/>
            </a:pPr>
            <a:r>
              <a:rPr lang="en-US" sz="3600" dirty="0"/>
              <a:t>Learner</a:t>
            </a:r>
          </a:p>
          <a:p>
            <a:pPr marL="0" indent="0">
              <a:buNone/>
            </a:pPr>
            <a:endParaRPr lang="en-CA" dirty="0"/>
          </a:p>
        </p:txBody>
      </p:sp>
      <p:pic>
        <p:nvPicPr>
          <p:cNvPr id="5" name="Picture 4" descr="A group of men in striped shirts on a field&#10;&#10;Description automatically generated">
            <a:extLst>
              <a:ext uri="{FF2B5EF4-FFF2-40B4-BE49-F238E27FC236}">
                <a16:creationId xmlns:a16="http://schemas.microsoft.com/office/drawing/2014/main" id="{81DE4979-6E49-3381-AA02-8D817F1BD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532" y="1471597"/>
            <a:ext cx="5028210" cy="4433092"/>
          </a:xfrm>
          <a:prstGeom prst="rect">
            <a:avLst/>
          </a:prstGeom>
        </p:spPr>
      </p:pic>
    </p:spTree>
    <p:extLst>
      <p:ext uri="{BB962C8B-B14F-4D97-AF65-F5344CB8AC3E}">
        <p14:creationId xmlns:p14="http://schemas.microsoft.com/office/powerpoint/2010/main" val="241925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5633-0AA4-89B2-9FC9-88B32E8DD134}"/>
              </a:ext>
            </a:extLst>
          </p:cNvPr>
          <p:cNvSpPr>
            <a:spLocks noGrp="1"/>
          </p:cNvSpPr>
          <p:nvPr>
            <p:ph type="title"/>
          </p:nvPr>
        </p:nvSpPr>
        <p:spPr/>
        <p:txBody>
          <a:bodyPr/>
          <a:lstStyle/>
          <a:p>
            <a:r>
              <a:rPr lang="en-US" dirty="0"/>
              <a:t>Respectful</a:t>
            </a:r>
            <a:endParaRPr lang="en-CA" dirty="0"/>
          </a:p>
        </p:txBody>
      </p:sp>
      <p:sp>
        <p:nvSpPr>
          <p:cNvPr id="3" name="Content Placeholder 2">
            <a:extLst>
              <a:ext uri="{FF2B5EF4-FFF2-40B4-BE49-F238E27FC236}">
                <a16:creationId xmlns:a16="http://schemas.microsoft.com/office/drawing/2014/main" id="{EE087435-9A2D-2A18-6F84-216F30C21A35}"/>
              </a:ext>
            </a:extLst>
          </p:cNvPr>
          <p:cNvSpPr>
            <a:spLocks noGrp="1"/>
          </p:cNvSpPr>
          <p:nvPr>
            <p:ph idx="1"/>
          </p:nvPr>
        </p:nvSpPr>
        <p:spPr>
          <a:xfrm>
            <a:off x="838200" y="1825626"/>
            <a:ext cx="6039255" cy="4351338"/>
          </a:xfrm>
        </p:spPr>
        <p:txBody>
          <a:bodyPr/>
          <a:lstStyle/>
          <a:p>
            <a:r>
              <a:rPr lang="en-US" dirty="0"/>
              <a:t>Display courtesy and respect at all times. </a:t>
            </a:r>
          </a:p>
          <a:p>
            <a:r>
              <a:rPr lang="en-US" dirty="0"/>
              <a:t>Be professional.</a:t>
            </a:r>
          </a:p>
          <a:p>
            <a:r>
              <a:rPr lang="en-US" dirty="0"/>
              <a:t>Be mindful of your “Body Language”.</a:t>
            </a:r>
          </a:p>
          <a:p>
            <a:r>
              <a:rPr lang="en-US" dirty="0"/>
              <a:t>Be aware of the image that you are presenting to others.</a:t>
            </a:r>
          </a:p>
          <a:p>
            <a:r>
              <a:rPr lang="en-US" dirty="0"/>
              <a:t>Display a positive attitude towards the game and those involved</a:t>
            </a:r>
            <a:endParaRPr lang="en-CA" dirty="0"/>
          </a:p>
        </p:txBody>
      </p:sp>
      <p:pic>
        <p:nvPicPr>
          <p:cNvPr id="5" name="Picture 4" descr="A group of men in black and white striped shirts&#10;&#10;Description automatically generated">
            <a:extLst>
              <a:ext uri="{FF2B5EF4-FFF2-40B4-BE49-F238E27FC236}">
                <a16:creationId xmlns:a16="http://schemas.microsoft.com/office/drawing/2014/main" id="{A8A5C5B6-F8FB-0657-CB4E-A997DD378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125" y="1825626"/>
            <a:ext cx="4895478" cy="3093396"/>
          </a:xfrm>
          <a:prstGeom prst="rect">
            <a:avLst/>
          </a:prstGeom>
        </p:spPr>
      </p:pic>
    </p:spTree>
    <p:extLst>
      <p:ext uri="{BB962C8B-B14F-4D97-AF65-F5344CB8AC3E}">
        <p14:creationId xmlns:p14="http://schemas.microsoft.com/office/powerpoint/2010/main" val="194686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0E60-8836-D5B8-98DE-1605C2E36F28}"/>
              </a:ext>
            </a:extLst>
          </p:cNvPr>
          <p:cNvSpPr>
            <a:spLocks noGrp="1"/>
          </p:cNvSpPr>
          <p:nvPr>
            <p:ph type="title"/>
          </p:nvPr>
        </p:nvSpPr>
        <p:spPr/>
        <p:txBody>
          <a:bodyPr/>
          <a:lstStyle/>
          <a:p>
            <a:r>
              <a:rPr lang="en-US" dirty="0"/>
              <a:t>Objective</a:t>
            </a:r>
            <a:endParaRPr lang="en-CA" dirty="0"/>
          </a:p>
        </p:txBody>
      </p:sp>
      <p:sp>
        <p:nvSpPr>
          <p:cNvPr id="3" name="Content Placeholder 2">
            <a:extLst>
              <a:ext uri="{FF2B5EF4-FFF2-40B4-BE49-F238E27FC236}">
                <a16:creationId xmlns:a16="http://schemas.microsoft.com/office/drawing/2014/main" id="{ED45A517-E58C-7F10-5B2F-A28A589F0762}"/>
              </a:ext>
            </a:extLst>
          </p:cNvPr>
          <p:cNvSpPr>
            <a:spLocks noGrp="1"/>
          </p:cNvSpPr>
          <p:nvPr>
            <p:ph idx="1"/>
          </p:nvPr>
        </p:nvSpPr>
        <p:spPr>
          <a:xfrm>
            <a:off x="838200" y="1825626"/>
            <a:ext cx="6399179" cy="4351338"/>
          </a:xfrm>
        </p:spPr>
        <p:txBody>
          <a:bodyPr/>
          <a:lstStyle/>
          <a:p>
            <a:r>
              <a:rPr lang="en-US" dirty="0"/>
              <a:t>Judge each play on its own merits. </a:t>
            </a:r>
          </a:p>
          <a:p>
            <a:r>
              <a:rPr lang="en-US" dirty="0"/>
              <a:t>Avoid doing what is popular – you must make an objective judgement on every play. </a:t>
            </a:r>
          </a:p>
          <a:p>
            <a:r>
              <a:rPr lang="en-US" dirty="0"/>
              <a:t>“No Harm, No Foul” – call penalties that are impactful </a:t>
            </a:r>
            <a:endParaRPr lang="en-CA" dirty="0"/>
          </a:p>
        </p:txBody>
      </p:sp>
      <p:pic>
        <p:nvPicPr>
          <p:cNvPr id="5" name="Picture 4" descr="A football referee with a group of players&#10;&#10;Description automatically generated">
            <a:extLst>
              <a:ext uri="{FF2B5EF4-FFF2-40B4-BE49-F238E27FC236}">
                <a16:creationId xmlns:a16="http://schemas.microsoft.com/office/drawing/2014/main" id="{4E7DCE48-8619-3E98-457F-7DB5E18AB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379" y="1514601"/>
            <a:ext cx="3689683" cy="4351339"/>
          </a:xfrm>
          <a:prstGeom prst="rect">
            <a:avLst/>
          </a:prstGeom>
        </p:spPr>
      </p:pic>
    </p:spTree>
    <p:extLst>
      <p:ext uri="{BB962C8B-B14F-4D97-AF65-F5344CB8AC3E}">
        <p14:creationId xmlns:p14="http://schemas.microsoft.com/office/powerpoint/2010/main" val="281933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924E-0505-1FC4-F3C9-1E3DCA514BA6}"/>
              </a:ext>
            </a:extLst>
          </p:cNvPr>
          <p:cNvSpPr>
            <a:spLocks noGrp="1"/>
          </p:cNvSpPr>
          <p:nvPr>
            <p:ph type="title"/>
          </p:nvPr>
        </p:nvSpPr>
        <p:spPr/>
        <p:txBody>
          <a:bodyPr/>
          <a:lstStyle/>
          <a:p>
            <a:r>
              <a:rPr lang="en-US" dirty="0"/>
              <a:t>confidence</a:t>
            </a:r>
            <a:endParaRPr lang="en-CA" dirty="0"/>
          </a:p>
        </p:txBody>
      </p:sp>
      <p:sp>
        <p:nvSpPr>
          <p:cNvPr id="3" name="Content Placeholder 2">
            <a:extLst>
              <a:ext uri="{FF2B5EF4-FFF2-40B4-BE49-F238E27FC236}">
                <a16:creationId xmlns:a16="http://schemas.microsoft.com/office/drawing/2014/main" id="{2105E9E8-B223-9CA8-D733-D6E1D50F9D22}"/>
              </a:ext>
            </a:extLst>
          </p:cNvPr>
          <p:cNvSpPr>
            <a:spLocks noGrp="1"/>
          </p:cNvSpPr>
          <p:nvPr>
            <p:ph idx="1"/>
          </p:nvPr>
        </p:nvSpPr>
        <p:spPr>
          <a:xfrm>
            <a:off x="838200" y="1566306"/>
            <a:ext cx="5592523" cy="4351338"/>
          </a:xfrm>
        </p:spPr>
        <p:txBody>
          <a:bodyPr>
            <a:normAutofit/>
          </a:bodyPr>
          <a:lstStyle/>
          <a:p>
            <a:r>
              <a:rPr lang="en-US" dirty="0"/>
              <a:t>Display self-control. </a:t>
            </a:r>
          </a:p>
          <a:p>
            <a:r>
              <a:rPr lang="en-US" dirty="0"/>
              <a:t>Be positive. </a:t>
            </a:r>
          </a:p>
          <a:p>
            <a:r>
              <a:rPr lang="en-US" dirty="0"/>
              <a:t>Knowledge builds confidence. </a:t>
            </a:r>
          </a:p>
          <a:p>
            <a:r>
              <a:rPr lang="en-US" dirty="0"/>
              <a:t>Learn your job and do it to the best of your ability – always</a:t>
            </a:r>
          </a:p>
          <a:p>
            <a:r>
              <a:rPr lang="en-US" dirty="0"/>
              <a:t>Act with confidence; but don’t be “cocky”</a:t>
            </a:r>
            <a:endParaRPr lang="en-CA" dirty="0"/>
          </a:p>
        </p:txBody>
      </p:sp>
      <p:pic>
        <p:nvPicPr>
          <p:cNvPr id="5" name="Picture 4" descr="A football referee with players on the back&#10;&#10;Description automatically generated">
            <a:extLst>
              <a:ext uri="{FF2B5EF4-FFF2-40B4-BE49-F238E27FC236}">
                <a16:creationId xmlns:a16="http://schemas.microsoft.com/office/drawing/2014/main" id="{F955D6A0-09AE-C820-0B6D-A14F742AC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0723" y="1825626"/>
            <a:ext cx="5503427" cy="3832698"/>
          </a:xfrm>
          <a:prstGeom prst="rect">
            <a:avLst/>
          </a:prstGeom>
        </p:spPr>
      </p:pic>
    </p:spTree>
    <p:extLst>
      <p:ext uri="{BB962C8B-B14F-4D97-AF65-F5344CB8AC3E}">
        <p14:creationId xmlns:p14="http://schemas.microsoft.com/office/powerpoint/2010/main" val="368289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C24F-62FF-B7E9-42A4-12D7DBBECE03}"/>
              </a:ext>
            </a:extLst>
          </p:cNvPr>
          <p:cNvSpPr>
            <a:spLocks noGrp="1"/>
          </p:cNvSpPr>
          <p:nvPr>
            <p:ph type="title"/>
          </p:nvPr>
        </p:nvSpPr>
        <p:spPr/>
        <p:txBody>
          <a:bodyPr/>
          <a:lstStyle/>
          <a:p>
            <a:r>
              <a:rPr lang="en-US" dirty="0"/>
              <a:t>Hustle</a:t>
            </a:r>
            <a:endParaRPr lang="en-CA" dirty="0"/>
          </a:p>
        </p:txBody>
      </p:sp>
      <p:sp>
        <p:nvSpPr>
          <p:cNvPr id="3" name="Content Placeholder 2">
            <a:extLst>
              <a:ext uri="{FF2B5EF4-FFF2-40B4-BE49-F238E27FC236}">
                <a16:creationId xmlns:a16="http://schemas.microsoft.com/office/drawing/2014/main" id="{319D47C0-CB6F-AAC7-DACB-C8A06C21F1AB}"/>
              </a:ext>
            </a:extLst>
          </p:cNvPr>
          <p:cNvSpPr>
            <a:spLocks noGrp="1"/>
          </p:cNvSpPr>
          <p:nvPr>
            <p:ph idx="1"/>
          </p:nvPr>
        </p:nvSpPr>
        <p:spPr>
          <a:xfrm>
            <a:off x="838200" y="1825626"/>
            <a:ext cx="4364931" cy="4351338"/>
          </a:xfrm>
        </p:spPr>
        <p:txBody>
          <a:bodyPr/>
          <a:lstStyle/>
          <a:p>
            <a:r>
              <a:rPr lang="en-US" dirty="0"/>
              <a:t>Move quickly during play</a:t>
            </a:r>
          </a:p>
          <a:p>
            <a:r>
              <a:rPr lang="en-US" dirty="0"/>
              <a:t>Anticipate where you will need to be</a:t>
            </a:r>
          </a:p>
          <a:p>
            <a:r>
              <a:rPr lang="en-US" dirty="0"/>
              <a:t>Get into position between plays – jog</a:t>
            </a:r>
          </a:p>
          <a:p>
            <a:r>
              <a:rPr lang="en-US" dirty="0"/>
              <a:t>Continue to work on fitness</a:t>
            </a:r>
          </a:p>
          <a:p>
            <a:pPr marL="0" indent="0">
              <a:buNone/>
            </a:pPr>
            <a:endParaRPr lang="en-CA" dirty="0"/>
          </a:p>
        </p:txBody>
      </p:sp>
      <p:pic>
        <p:nvPicPr>
          <p:cNvPr id="7" name="Picture 6" descr="A group of people playing football&#10;&#10;Description automatically generated">
            <a:extLst>
              <a:ext uri="{FF2B5EF4-FFF2-40B4-BE49-F238E27FC236}">
                <a16:creationId xmlns:a16="http://schemas.microsoft.com/office/drawing/2014/main" id="{36BC500F-9906-7946-6F6C-C9B0829FCA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131" y="2081719"/>
            <a:ext cx="6385461" cy="3189120"/>
          </a:xfrm>
          <a:prstGeom prst="rect">
            <a:avLst/>
          </a:prstGeom>
        </p:spPr>
      </p:pic>
    </p:spTree>
    <p:extLst>
      <p:ext uri="{BB962C8B-B14F-4D97-AF65-F5344CB8AC3E}">
        <p14:creationId xmlns:p14="http://schemas.microsoft.com/office/powerpoint/2010/main" val="275730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49DB-F06F-C8C8-FF46-637848D53D84}"/>
              </a:ext>
            </a:extLst>
          </p:cNvPr>
          <p:cNvSpPr>
            <a:spLocks noGrp="1"/>
          </p:cNvSpPr>
          <p:nvPr>
            <p:ph type="title"/>
          </p:nvPr>
        </p:nvSpPr>
        <p:spPr/>
        <p:txBody>
          <a:bodyPr/>
          <a:lstStyle/>
          <a:p>
            <a:r>
              <a:rPr lang="en-US" dirty="0"/>
              <a:t>Learner</a:t>
            </a:r>
            <a:endParaRPr lang="en-CA" dirty="0"/>
          </a:p>
        </p:txBody>
      </p:sp>
      <p:sp>
        <p:nvSpPr>
          <p:cNvPr id="3" name="Content Placeholder 2">
            <a:extLst>
              <a:ext uri="{FF2B5EF4-FFF2-40B4-BE49-F238E27FC236}">
                <a16:creationId xmlns:a16="http://schemas.microsoft.com/office/drawing/2014/main" id="{7D18034D-BE54-5197-DBD5-0C2AF48ADE1C}"/>
              </a:ext>
            </a:extLst>
          </p:cNvPr>
          <p:cNvSpPr>
            <a:spLocks noGrp="1"/>
          </p:cNvSpPr>
          <p:nvPr>
            <p:ph idx="1"/>
          </p:nvPr>
        </p:nvSpPr>
        <p:spPr/>
        <p:txBody>
          <a:bodyPr/>
          <a:lstStyle/>
          <a:p>
            <a:pPr marL="0" indent="0">
              <a:buNone/>
            </a:pPr>
            <a:r>
              <a:rPr lang="en-US" dirty="0"/>
              <a:t>Knowing the rules</a:t>
            </a:r>
            <a:endParaRPr lang="en-CA" dirty="0"/>
          </a:p>
          <a:p>
            <a:r>
              <a:rPr lang="en-US" dirty="0"/>
              <a:t>Canadian Amateur vs. other leagues / countries</a:t>
            </a:r>
          </a:p>
          <a:p>
            <a:r>
              <a:rPr lang="en-US" dirty="0"/>
              <a:t>Start with focus on key Line of Scrimmage rules</a:t>
            </a:r>
          </a:p>
          <a:p>
            <a:r>
              <a:rPr lang="en-US" dirty="0"/>
              <a:t>Player safety is paramount</a:t>
            </a:r>
          </a:p>
          <a:p>
            <a:pPr marL="0" indent="0">
              <a:buNone/>
            </a:pPr>
            <a:r>
              <a:rPr lang="en-CA" dirty="0"/>
              <a:t>Know positioning and mechanics</a:t>
            </a:r>
          </a:p>
          <a:p>
            <a:r>
              <a:rPr lang="en-CA" dirty="0"/>
              <a:t>Observe</a:t>
            </a:r>
          </a:p>
          <a:p>
            <a:r>
              <a:rPr lang="en-CA" dirty="0"/>
              <a:t>Study manuals / charts</a:t>
            </a:r>
          </a:p>
          <a:p>
            <a:r>
              <a:rPr lang="en-CA" dirty="0"/>
              <a:t>Ask questions</a:t>
            </a:r>
          </a:p>
          <a:p>
            <a:endParaRPr lang="en-CA" dirty="0"/>
          </a:p>
          <a:p>
            <a:endParaRPr lang="en-CA" dirty="0"/>
          </a:p>
        </p:txBody>
      </p:sp>
      <p:pic>
        <p:nvPicPr>
          <p:cNvPr id="4" name="Google Shape;177;p8">
            <a:extLst>
              <a:ext uri="{FF2B5EF4-FFF2-40B4-BE49-F238E27FC236}">
                <a16:creationId xmlns:a16="http://schemas.microsoft.com/office/drawing/2014/main" id="{A7A765E7-2619-F5FD-26EE-70596925D2C1}"/>
              </a:ext>
            </a:extLst>
          </p:cNvPr>
          <p:cNvPicPr preferRelativeResize="0"/>
          <p:nvPr/>
        </p:nvPicPr>
        <p:blipFill rotWithShape="1">
          <a:blip r:embed="rId3">
            <a:alphaModFix/>
          </a:blip>
          <a:srcRect t="10528"/>
          <a:stretch/>
        </p:blipFill>
        <p:spPr>
          <a:xfrm rot="673108">
            <a:off x="8034542" y="2022671"/>
            <a:ext cx="3160374" cy="3065577"/>
          </a:xfrm>
          <a:prstGeom prst="rect">
            <a:avLst/>
          </a:prstGeom>
          <a:noFill/>
          <a:ln>
            <a:noFill/>
          </a:ln>
        </p:spPr>
      </p:pic>
    </p:spTree>
    <p:extLst>
      <p:ext uri="{BB962C8B-B14F-4D97-AF65-F5344CB8AC3E}">
        <p14:creationId xmlns:p14="http://schemas.microsoft.com/office/powerpoint/2010/main" val="283386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B367-C87C-28D8-9A29-09573096E0A9}"/>
              </a:ext>
            </a:extLst>
          </p:cNvPr>
          <p:cNvSpPr>
            <a:spLocks noGrp="1"/>
          </p:cNvSpPr>
          <p:nvPr>
            <p:ph type="title"/>
          </p:nvPr>
        </p:nvSpPr>
        <p:spPr/>
        <p:txBody>
          <a:bodyPr/>
          <a:lstStyle/>
          <a:p>
            <a:r>
              <a:rPr lang="en-US" dirty="0"/>
              <a:t>Facilitated Components</a:t>
            </a:r>
            <a:endParaRPr lang="en-CA" dirty="0"/>
          </a:p>
        </p:txBody>
      </p:sp>
      <p:sp>
        <p:nvSpPr>
          <p:cNvPr id="3" name="Content Placeholder 2">
            <a:extLst>
              <a:ext uri="{FF2B5EF4-FFF2-40B4-BE49-F238E27FC236}">
                <a16:creationId xmlns:a16="http://schemas.microsoft.com/office/drawing/2014/main" id="{766957D5-ABE5-3FF9-C5C3-A066765513DA}"/>
              </a:ext>
            </a:extLst>
          </p:cNvPr>
          <p:cNvSpPr>
            <a:spLocks noGrp="1"/>
          </p:cNvSpPr>
          <p:nvPr>
            <p:ph idx="1"/>
          </p:nvPr>
        </p:nvSpPr>
        <p:spPr>
          <a:xfrm>
            <a:off x="838200" y="1524068"/>
            <a:ext cx="10515600" cy="4351338"/>
          </a:xfrm>
        </p:spPr>
        <p:txBody>
          <a:bodyPr>
            <a:normAutofit lnSpcReduction="10000"/>
          </a:bodyPr>
          <a:lstStyle/>
          <a:p>
            <a:pPr marL="0" indent="0">
              <a:buNone/>
            </a:pPr>
            <a:r>
              <a:rPr lang="en-US" dirty="0"/>
              <a:t>Part 1</a:t>
            </a: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Line of Scrimmage Officials – Duties and Responsibilities</a:t>
            </a:r>
            <a:endParaRPr lang="en-CA" sz="1800" b="1" dirty="0">
              <a:ea typeface="Calibri" panose="020F0502020204030204" pitchFamily="34" charset="0"/>
              <a:cs typeface="Times New Roman" panose="02020603050405020304" pitchFamily="18" charset="0"/>
            </a:endParaRPr>
          </a:p>
          <a:p>
            <a:pPr marL="0" indent="0">
              <a:buNone/>
            </a:pPr>
            <a:r>
              <a:rPr lang="en-US" dirty="0"/>
              <a:t>Part 2</a:t>
            </a: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Plays from Scrimmage </a:t>
            </a:r>
            <a:endParaRPr lang="en-CA" sz="1800" b="1" dirty="0">
              <a:ea typeface="Calibri" panose="020F0502020204030204" pitchFamily="34" charset="0"/>
              <a:cs typeface="Times New Roman" panose="02020603050405020304" pitchFamily="18" charset="0"/>
            </a:endParaRPr>
          </a:p>
          <a:p>
            <a:pPr marL="0" indent="0">
              <a:buNone/>
            </a:pPr>
            <a:r>
              <a:rPr lang="en-US" dirty="0"/>
              <a:t>Part3</a:t>
            </a: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The Kicking Game</a:t>
            </a:r>
          </a:p>
          <a:p>
            <a:pPr marL="0" indent="0">
              <a:buNone/>
            </a:pPr>
            <a:r>
              <a:rPr lang="en-US" dirty="0"/>
              <a:t>Part 4</a:t>
            </a: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Rules and Next Steps</a:t>
            </a:r>
          </a:p>
          <a:p>
            <a:endParaRPr lang="en-CA" sz="1800" b="1" dirty="0">
              <a:ea typeface="Calibri" panose="020F0502020204030204" pitchFamily="34" charset="0"/>
              <a:cs typeface="Times New Roman" panose="02020603050405020304" pitchFamily="18" charset="0"/>
            </a:endParaRPr>
          </a:p>
          <a:p>
            <a:pPr marL="0" indent="0">
              <a:buNone/>
            </a:pPr>
            <a:r>
              <a:rPr lang="en-CA" b="1" dirty="0">
                <a:effectLst/>
                <a:latin typeface="Calibri" panose="020F0502020204030204" pitchFamily="34" charset="0"/>
                <a:ea typeface="Calibri" panose="020F0502020204030204" pitchFamily="34" charset="0"/>
                <a:cs typeface="Times New Roman" panose="02020603050405020304" pitchFamily="18" charset="0"/>
              </a:rPr>
              <a:t>Quiz</a:t>
            </a:r>
          </a:p>
          <a:p>
            <a:endParaRPr lang="en-CA" sz="18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78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B367-C87C-28D8-9A29-09573096E0A9}"/>
              </a:ext>
            </a:extLst>
          </p:cNvPr>
          <p:cNvSpPr>
            <a:spLocks noGrp="1"/>
          </p:cNvSpPr>
          <p:nvPr>
            <p:ph type="title"/>
          </p:nvPr>
        </p:nvSpPr>
        <p:spPr/>
        <p:txBody>
          <a:bodyPr/>
          <a:lstStyle/>
          <a:p>
            <a:r>
              <a:rPr lang="en-US" dirty="0"/>
              <a:t>VIDEOS</a:t>
            </a:r>
            <a:endParaRPr lang="en-CA" dirty="0"/>
          </a:p>
        </p:txBody>
      </p:sp>
      <p:sp>
        <p:nvSpPr>
          <p:cNvPr id="3" name="Content Placeholder 2">
            <a:extLst>
              <a:ext uri="{FF2B5EF4-FFF2-40B4-BE49-F238E27FC236}">
                <a16:creationId xmlns:a16="http://schemas.microsoft.com/office/drawing/2014/main" id="{766957D5-ABE5-3FF9-C5C3-A066765513DA}"/>
              </a:ext>
            </a:extLst>
          </p:cNvPr>
          <p:cNvSpPr>
            <a:spLocks noGrp="1"/>
          </p:cNvSpPr>
          <p:nvPr>
            <p:ph idx="1"/>
          </p:nvPr>
        </p:nvSpPr>
        <p:spPr>
          <a:xfrm>
            <a:off x="838200" y="1524068"/>
            <a:ext cx="10287000" cy="4351338"/>
          </a:xfrm>
        </p:spPr>
        <p:txBody>
          <a:bodyPr>
            <a:normAutofit/>
          </a:bodyPr>
          <a:lstStyle/>
          <a:p>
            <a:pPr>
              <a:buFontTx/>
              <a:buChar char="-"/>
            </a:pPr>
            <a:r>
              <a:rPr lang="en-CA" sz="3600" dirty="0"/>
              <a:t>Stick crew</a:t>
            </a:r>
          </a:p>
          <a:p>
            <a:pPr>
              <a:buFontTx/>
              <a:buChar char="-"/>
            </a:pPr>
            <a:r>
              <a:rPr lang="en-CA" sz="3600" dirty="0"/>
              <a:t>WR check in</a:t>
            </a:r>
          </a:p>
          <a:p>
            <a:pPr>
              <a:buFontTx/>
              <a:buChar char="-"/>
            </a:pPr>
            <a:r>
              <a:rPr lang="en-CA" sz="3600" dirty="0"/>
              <a:t>Free Official pass coverage</a:t>
            </a:r>
          </a:p>
          <a:p>
            <a:pPr>
              <a:buFontTx/>
              <a:buChar char="-"/>
            </a:pPr>
            <a:r>
              <a:rPr lang="en-CA" sz="3600" dirty="0"/>
              <a:t>Run – Forward Progress</a:t>
            </a:r>
          </a:p>
          <a:p>
            <a:pPr>
              <a:buFontTx/>
              <a:buChar char="-"/>
            </a:pPr>
            <a:r>
              <a:rPr lang="en-CA" sz="3600" dirty="0"/>
              <a:t>Official Safety</a:t>
            </a:r>
          </a:p>
          <a:p>
            <a:pPr>
              <a:buFontTx/>
              <a:buChar char="-"/>
            </a:pPr>
            <a:r>
              <a:rPr lang="en-CA" sz="3600" dirty="0"/>
              <a:t>Ball retrieval </a:t>
            </a:r>
          </a:p>
          <a:p>
            <a:pPr marL="0" indent="0">
              <a:buNone/>
            </a:pPr>
            <a:endParaRPr lang="en-CA" sz="3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606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6EF1-FC65-2615-F03F-8E3E994DAF97}"/>
              </a:ext>
            </a:extLst>
          </p:cNvPr>
          <p:cNvSpPr>
            <a:spLocks noGrp="1"/>
          </p:cNvSpPr>
          <p:nvPr>
            <p:ph type="title"/>
          </p:nvPr>
        </p:nvSpPr>
        <p:spPr/>
        <p:txBody>
          <a:bodyPr/>
          <a:lstStyle/>
          <a:p>
            <a:r>
              <a:rPr lang="en-US" dirty="0"/>
              <a:t>Level 1 </a:t>
            </a:r>
            <a:r>
              <a:rPr lang="en-US" dirty="0" err="1"/>
              <a:t>ONLine</a:t>
            </a:r>
            <a:r>
              <a:rPr lang="en-US" dirty="0"/>
              <a:t> Module</a:t>
            </a:r>
          </a:p>
        </p:txBody>
      </p:sp>
      <p:sp>
        <p:nvSpPr>
          <p:cNvPr id="3" name="Text Placeholder 2">
            <a:extLst>
              <a:ext uri="{FF2B5EF4-FFF2-40B4-BE49-F238E27FC236}">
                <a16:creationId xmlns:a16="http://schemas.microsoft.com/office/drawing/2014/main" id="{F20B6A16-F78A-0E1C-3592-F57652CFBC9E}"/>
              </a:ext>
            </a:extLst>
          </p:cNvPr>
          <p:cNvSpPr>
            <a:spLocks noGrp="1"/>
          </p:cNvSpPr>
          <p:nvPr>
            <p:ph type="body" idx="1"/>
          </p:nvPr>
        </p:nvSpPr>
        <p:spPr/>
        <p:txBody>
          <a:bodyPr/>
          <a:lstStyle/>
          <a:p>
            <a:pPr marL="0" indent="0" algn="ctr">
              <a:buNone/>
            </a:pPr>
            <a:r>
              <a:rPr lang="en-US" sz="2400" dirty="0"/>
              <a:t>Introduction to FCOCP and preparing to be a tackle football official </a:t>
            </a:r>
            <a:endParaRPr lang="en-CA" sz="2400" dirty="0"/>
          </a:p>
        </p:txBody>
      </p:sp>
    </p:spTree>
    <p:extLst>
      <p:ext uri="{BB962C8B-B14F-4D97-AF65-F5344CB8AC3E}">
        <p14:creationId xmlns:p14="http://schemas.microsoft.com/office/powerpoint/2010/main" val="92196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dirty="0"/>
              <a:t>Level 1 – online module</a:t>
            </a:r>
            <a:endParaRPr lang="fr-CA" dirty="0"/>
          </a:p>
        </p:txBody>
      </p:sp>
      <p:sp>
        <p:nvSpPr>
          <p:cNvPr id="4" name="Content Placeholder 4">
            <a:extLst>
              <a:ext uri="{FF2B5EF4-FFF2-40B4-BE49-F238E27FC236}">
                <a16:creationId xmlns:a16="http://schemas.microsoft.com/office/drawing/2014/main" id="{D06B0062-EF2D-4CD2-B793-5CDD6B100079}"/>
              </a:ext>
            </a:extLst>
          </p:cNvPr>
          <p:cNvSpPr>
            <a:spLocks noGrp="1"/>
          </p:cNvSpPr>
          <p:nvPr>
            <p:ph idx="1"/>
          </p:nvPr>
        </p:nvSpPr>
        <p:spPr>
          <a:xfrm>
            <a:off x="838200" y="1419226"/>
            <a:ext cx="10515600" cy="4351338"/>
          </a:xfrm>
        </p:spPr>
        <p:txBody>
          <a:bodyPr>
            <a:noAutofit/>
          </a:bodyPr>
          <a:lstStyle/>
          <a:p>
            <a:pPr lvl="0">
              <a:spcAft>
                <a:spcPts val="600"/>
              </a:spcAft>
            </a:pPr>
            <a:r>
              <a:rPr lang="en-US" dirty="0"/>
              <a:t>Level 1 FCOCP</a:t>
            </a:r>
          </a:p>
          <a:p>
            <a:pPr lvl="0">
              <a:spcAft>
                <a:spcPts val="600"/>
              </a:spcAft>
            </a:pPr>
            <a:r>
              <a:rPr lang="en-US" dirty="0"/>
              <a:t>Understanding the Job</a:t>
            </a:r>
          </a:p>
          <a:p>
            <a:pPr lvl="0">
              <a:spcAft>
                <a:spcPts val="600"/>
              </a:spcAft>
            </a:pPr>
            <a:r>
              <a:rPr lang="en-US" dirty="0"/>
              <a:t>Working as a team</a:t>
            </a:r>
          </a:p>
          <a:p>
            <a:pPr lvl="0">
              <a:spcAft>
                <a:spcPts val="600"/>
              </a:spcAft>
            </a:pPr>
            <a:r>
              <a:rPr lang="en-US" dirty="0"/>
              <a:t>Team Zebra – Referee/ Umpire / Line of Scrimmage officials</a:t>
            </a:r>
          </a:p>
          <a:p>
            <a:pPr lvl="0">
              <a:spcAft>
                <a:spcPts val="600"/>
              </a:spcAft>
            </a:pPr>
            <a:r>
              <a:rPr lang="en-US" dirty="0"/>
              <a:t>Qualities of successful new officials</a:t>
            </a:r>
          </a:p>
          <a:p>
            <a:pPr lvl="1">
              <a:spcAft>
                <a:spcPts val="600"/>
              </a:spcAft>
            </a:pPr>
            <a:r>
              <a:rPr lang="en-US" dirty="0"/>
              <a:t>Respectful; Objective; Outward confidence; Hustle; Learner</a:t>
            </a:r>
          </a:p>
          <a:p>
            <a:pPr lvl="0">
              <a:spcAft>
                <a:spcPts val="600"/>
              </a:spcAft>
            </a:pPr>
            <a:r>
              <a:rPr lang="en-US" dirty="0"/>
              <a:t>Looking forward to Facilitated components</a:t>
            </a:r>
          </a:p>
          <a:p>
            <a:pPr lvl="1"/>
            <a:endParaRPr lang="en-US" dirty="0"/>
          </a:p>
          <a:p>
            <a:pPr lvl="0"/>
            <a:endParaRPr lang="en-US" dirty="0"/>
          </a:p>
          <a:p>
            <a:pPr lvl="0"/>
            <a:endParaRPr lang="en-CA" dirty="0"/>
          </a:p>
          <a:p>
            <a:pPr marL="0" indent="0">
              <a:buNone/>
            </a:pPr>
            <a:endParaRPr lang="en-CA" sz="2399" dirty="0"/>
          </a:p>
        </p:txBody>
      </p:sp>
    </p:spTree>
    <p:extLst>
      <p:ext uri="{BB962C8B-B14F-4D97-AF65-F5344CB8AC3E}">
        <p14:creationId xmlns:p14="http://schemas.microsoft.com/office/powerpoint/2010/main" val="194929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3444-7DC9-AD1E-1AE8-426DC05BA91B}"/>
              </a:ext>
            </a:extLst>
          </p:cNvPr>
          <p:cNvSpPr>
            <a:spLocks noGrp="1"/>
          </p:cNvSpPr>
          <p:nvPr>
            <p:ph type="title"/>
          </p:nvPr>
        </p:nvSpPr>
        <p:spPr/>
        <p:txBody>
          <a:bodyPr>
            <a:normAutofit fontScale="90000"/>
          </a:bodyPr>
          <a:lstStyle/>
          <a:p>
            <a:r>
              <a:rPr lang="en-US" dirty="0"/>
              <a:t>Level 1 – first (or another) step in a career</a:t>
            </a:r>
          </a:p>
        </p:txBody>
      </p:sp>
      <p:sp>
        <p:nvSpPr>
          <p:cNvPr id="3" name="Content Placeholder 2">
            <a:extLst>
              <a:ext uri="{FF2B5EF4-FFF2-40B4-BE49-F238E27FC236}">
                <a16:creationId xmlns:a16="http://schemas.microsoft.com/office/drawing/2014/main" id="{05E2F2FE-E640-D334-3D95-8ECB17A54879}"/>
              </a:ext>
            </a:extLst>
          </p:cNvPr>
          <p:cNvSpPr>
            <a:spLocks noGrp="1"/>
          </p:cNvSpPr>
          <p:nvPr>
            <p:ph idx="1"/>
          </p:nvPr>
        </p:nvSpPr>
        <p:spPr/>
        <p:txBody>
          <a:bodyPr/>
          <a:lstStyle/>
          <a:p>
            <a:pPr marL="0" indent="0">
              <a:buNone/>
            </a:pPr>
            <a:r>
              <a:rPr lang="en-US" dirty="0"/>
              <a:t>FCOCP</a:t>
            </a:r>
          </a:p>
        </p:txBody>
      </p:sp>
      <p:pic>
        <p:nvPicPr>
          <p:cNvPr id="1028" name="Picture 4" descr="CFL officials to take NFL fields starting Thursday - CFL.ca">
            <a:extLst>
              <a:ext uri="{FF2B5EF4-FFF2-40B4-BE49-F238E27FC236}">
                <a16:creationId xmlns:a16="http://schemas.microsoft.com/office/drawing/2014/main" id="{A5C9F9FD-8708-FBBE-BBCF-81346F408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158" y="1407648"/>
            <a:ext cx="7883862" cy="444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34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68BF-B88F-1A4A-8BD2-5D3369D04CEC}"/>
              </a:ext>
            </a:extLst>
          </p:cNvPr>
          <p:cNvSpPr>
            <a:spLocks noGrp="1"/>
          </p:cNvSpPr>
          <p:nvPr>
            <p:ph type="title"/>
          </p:nvPr>
        </p:nvSpPr>
        <p:spPr/>
        <p:txBody>
          <a:bodyPr/>
          <a:lstStyle/>
          <a:p>
            <a:r>
              <a:rPr lang="en-US" dirty="0"/>
              <a:t>Understanding the job</a:t>
            </a:r>
          </a:p>
        </p:txBody>
      </p:sp>
      <p:pic>
        <p:nvPicPr>
          <p:cNvPr id="5" name="Content Placeholder 4" descr="A picture containing grass, outdoor, person, sport&#10;&#10;Description automatically generated">
            <a:extLst>
              <a:ext uri="{FF2B5EF4-FFF2-40B4-BE49-F238E27FC236}">
                <a16:creationId xmlns:a16="http://schemas.microsoft.com/office/drawing/2014/main" id="{ACA7E88B-4FF1-FEC5-0AF6-46EDF9AF8A1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17044" y="1400175"/>
            <a:ext cx="6592055" cy="4498144"/>
          </a:xfrm>
        </p:spPr>
      </p:pic>
    </p:spTree>
    <p:extLst>
      <p:ext uri="{BB962C8B-B14F-4D97-AF65-F5344CB8AC3E}">
        <p14:creationId xmlns:p14="http://schemas.microsoft.com/office/powerpoint/2010/main" val="292622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err="1"/>
              <a:t>Working</a:t>
            </a:r>
            <a:r>
              <a:rPr lang="fr-CA" dirty="0"/>
              <a:t> as a team</a:t>
            </a:r>
          </a:p>
        </p:txBody>
      </p:sp>
      <p:sp>
        <p:nvSpPr>
          <p:cNvPr id="4" name="Content Placeholder 4">
            <a:extLst>
              <a:ext uri="{FF2B5EF4-FFF2-40B4-BE49-F238E27FC236}">
                <a16:creationId xmlns:a16="http://schemas.microsoft.com/office/drawing/2014/main" id="{D06B0062-EF2D-4CD2-B793-5CDD6B100079}"/>
              </a:ext>
            </a:extLst>
          </p:cNvPr>
          <p:cNvSpPr>
            <a:spLocks noGrp="1"/>
          </p:cNvSpPr>
          <p:nvPr>
            <p:ph idx="1"/>
          </p:nvPr>
        </p:nvSpPr>
        <p:spPr/>
        <p:txBody>
          <a:bodyPr>
            <a:noAutofit/>
          </a:bodyPr>
          <a:lstStyle/>
          <a:p>
            <a:r>
              <a:rPr lang="en-CA" sz="2399" dirty="0"/>
              <a:t>Communication</a:t>
            </a:r>
          </a:p>
          <a:p>
            <a:r>
              <a:rPr lang="en-CA" sz="2399" dirty="0"/>
              <a:t>Keys</a:t>
            </a:r>
          </a:p>
          <a:p>
            <a:r>
              <a:rPr lang="en-CA" sz="2399" dirty="0"/>
              <a:t>Hustle</a:t>
            </a:r>
          </a:p>
          <a:p>
            <a:pPr marL="0" indent="0">
              <a:buNone/>
            </a:pPr>
            <a:endParaRPr lang="en-CA" sz="2399" dirty="0"/>
          </a:p>
          <a:p>
            <a:pPr marL="0" indent="0">
              <a:buNone/>
            </a:pPr>
            <a:endParaRPr lang="en-CA" sz="2399" dirty="0"/>
          </a:p>
        </p:txBody>
      </p:sp>
      <p:pic>
        <p:nvPicPr>
          <p:cNvPr id="5" name="Picture 4" descr="A group of football players&#10;&#10;Description automatically generated with low confidence">
            <a:extLst>
              <a:ext uri="{FF2B5EF4-FFF2-40B4-BE49-F238E27FC236}">
                <a16:creationId xmlns:a16="http://schemas.microsoft.com/office/drawing/2014/main" id="{77720E7F-BD25-EDB0-F536-C1DECBC59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290" y="1407693"/>
            <a:ext cx="7397201" cy="4489945"/>
          </a:xfrm>
          <a:prstGeom prst="rect">
            <a:avLst/>
          </a:prstGeom>
        </p:spPr>
      </p:pic>
    </p:spTree>
    <p:extLst>
      <p:ext uri="{BB962C8B-B14F-4D97-AF65-F5344CB8AC3E}">
        <p14:creationId xmlns:p14="http://schemas.microsoft.com/office/powerpoint/2010/main" val="409291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2053-5304-8295-5CF2-ED9D5E03D472}"/>
              </a:ext>
            </a:extLst>
          </p:cNvPr>
          <p:cNvSpPr>
            <a:spLocks noGrp="1"/>
          </p:cNvSpPr>
          <p:nvPr>
            <p:ph type="title"/>
          </p:nvPr>
        </p:nvSpPr>
        <p:spPr/>
        <p:txBody>
          <a:bodyPr/>
          <a:lstStyle/>
          <a:p>
            <a:r>
              <a:rPr lang="en-US" dirty="0"/>
              <a:t>Team Zebra</a:t>
            </a:r>
          </a:p>
        </p:txBody>
      </p:sp>
      <p:graphicFrame>
        <p:nvGraphicFramePr>
          <p:cNvPr id="4" name="Google Shape;346;p19">
            <a:extLst>
              <a:ext uri="{FF2B5EF4-FFF2-40B4-BE49-F238E27FC236}">
                <a16:creationId xmlns:a16="http://schemas.microsoft.com/office/drawing/2014/main" id="{121A0270-9D28-7DD4-EEAC-D003A8FCD17F}"/>
              </a:ext>
            </a:extLst>
          </p:cNvPr>
          <p:cNvGraphicFramePr>
            <a:graphicFrameLocks noGrp="1"/>
          </p:cNvGraphicFramePr>
          <p:nvPr>
            <p:ph idx="1"/>
            <p:extLst>
              <p:ext uri="{D42A27DB-BD31-4B8C-83A1-F6EECF244321}">
                <p14:modId xmlns:p14="http://schemas.microsoft.com/office/powerpoint/2010/main" val="702330918"/>
              </p:ext>
            </p:extLst>
          </p:nvPr>
        </p:nvGraphicFramePr>
        <p:xfrm>
          <a:off x="956511" y="1825625"/>
          <a:ext cx="9691436" cy="3850773"/>
        </p:xfrm>
        <a:graphic>
          <a:graphicData uri="http://schemas.openxmlformats.org/drawingml/2006/table">
            <a:tbl>
              <a:tblPr firstRow="1" bandRow="1">
                <a:noFill/>
              </a:tblPr>
              <a:tblGrid>
                <a:gridCol w="3151604">
                  <a:extLst>
                    <a:ext uri="{9D8B030D-6E8A-4147-A177-3AD203B41FA5}">
                      <a16:colId xmlns:a16="http://schemas.microsoft.com/office/drawing/2014/main" val="20000"/>
                    </a:ext>
                  </a:extLst>
                </a:gridCol>
                <a:gridCol w="3269916">
                  <a:extLst>
                    <a:ext uri="{9D8B030D-6E8A-4147-A177-3AD203B41FA5}">
                      <a16:colId xmlns:a16="http://schemas.microsoft.com/office/drawing/2014/main" val="20001"/>
                    </a:ext>
                  </a:extLst>
                </a:gridCol>
                <a:gridCol w="3269916">
                  <a:extLst>
                    <a:ext uri="{9D8B030D-6E8A-4147-A177-3AD203B41FA5}">
                      <a16:colId xmlns:a16="http://schemas.microsoft.com/office/drawing/2014/main" val="20002"/>
                    </a:ext>
                  </a:extLst>
                </a:gridCol>
              </a:tblGrid>
              <a:tr h="572573">
                <a:tc>
                  <a:txBody>
                    <a:bodyPr/>
                    <a:lstStyle/>
                    <a:p>
                      <a:pPr marL="0" marR="0" lvl="0" indent="0" algn="l" rtl="0">
                        <a:spcBef>
                          <a:spcPts val="0"/>
                        </a:spcBef>
                        <a:spcAft>
                          <a:spcPts val="0"/>
                        </a:spcAft>
                        <a:buNone/>
                      </a:pPr>
                      <a:r>
                        <a:rPr lang="en-US" sz="3600" b="1" u="none" strike="noStrike" cap="none" dirty="0">
                          <a:solidFill>
                            <a:schemeClr val="dk1"/>
                          </a:solidFill>
                        </a:rPr>
                        <a:t>Three Officials</a:t>
                      </a:r>
                      <a:endParaRPr sz="3600" b="1" dirty="0"/>
                    </a:p>
                  </a:txBody>
                  <a:tcPr marL="91450" marR="91450" marT="45725" marB="45725"/>
                </a:tc>
                <a:tc>
                  <a:txBody>
                    <a:bodyPr/>
                    <a:lstStyle/>
                    <a:p>
                      <a:pPr marL="0" marR="0" lvl="0" indent="0" algn="l" rtl="0">
                        <a:spcBef>
                          <a:spcPts val="0"/>
                        </a:spcBef>
                        <a:spcAft>
                          <a:spcPts val="0"/>
                        </a:spcAft>
                        <a:buNone/>
                      </a:pPr>
                      <a:r>
                        <a:rPr lang="en-US" sz="3600" b="1" dirty="0">
                          <a:solidFill>
                            <a:schemeClr val="dk1"/>
                          </a:solidFill>
                        </a:rPr>
                        <a:t>Four </a:t>
                      </a:r>
                      <a:r>
                        <a:rPr lang="en-US" sz="3600" b="1" u="none" strike="noStrike" cap="none" dirty="0">
                          <a:solidFill>
                            <a:schemeClr val="dk1"/>
                          </a:solidFill>
                        </a:rPr>
                        <a:t>Officials</a:t>
                      </a:r>
                      <a:endParaRPr sz="3600" b="1" dirty="0"/>
                    </a:p>
                  </a:txBody>
                  <a:tcPr marL="91450" marR="91450" marT="45725" marB="45725"/>
                </a:tc>
                <a:tc>
                  <a:txBody>
                    <a:bodyPr/>
                    <a:lstStyle/>
                    <a:p>
                      <a:pPr marL="0" marR="0" lvl="0" indent="0" algn="l" rtl="0">
                        <a:spcBef>
                          <a:spcPts val="0"/>
                        </a:spcBef>
                        <a:spcAft>
                          <a:spcPts val="0"/>
                        </a:spcAft>
                        <a:buNone/>
                      </a:pPr>
                      <a:r>
                        <a:rPr lang="en-US" sz="3600" b="1" dirty="0">
                          <a:solidFill>
                            <a:schemeClr val="dk1"/>
                          </a:solidFill>
                        </a:rPr>
                        <a:t>Five </a:t>
                      </a:r>
                      <a:r>
                        <a:rPr lang="en-US" sz="3600" b="1" u="none" strike="noStrike" cap="none" dirty="0">
                          <a:solidFill>
                            <a:schemeClr val="dk1"/>
                          </a:solidFill>
                        </a:rPr>
                        <a:t>Officials</a:t>
                      </a:r>
                      <a:endParaRPr sz="3600" b="1" dirty="0"/>
                    </a:p>
                  </a:txBody>
                  <a:tcPr marL="91450" marR="91450" marT="45725" marB="45725"/>
                </a:tc>
                <a:extLst>
                  <a:ext uri="{0D108BD9-81ED-4DB2-BD59-A6C34878D82A}">
                    <a16:rowId xmlns:a16="http://schemas.microsoft.com/office/drawing/2014/main" val="10000"/>
                  </a:ext>
                </a:extLst>
              </a:tr>
              <a:tr h="572573">
                <a:tc>
                  <a:txBody>
                    <a:bodyPr/>
                    <a:lstStyle/>
                    <a:p>
                      <a:pPr marL="0" marR="0" lvl="0" indent="0" algn="l" rtl="0">
                        <a:spcBef>
                          <a:spcPts val="0"/>
                        </a:spcBef>
                        <a:spcAft>
                          <a:spcPts val="0"/>
                        </a:spcAft>
                        <a:buNone/>
                      </a:pPr>
                      <a:r>
                        <a:rPr lang="en-US" sz="3200"/>
                        <a:t>Referee (R)</a:t>
                      </a:r>
                      <a:endParaRPr sz="3200"/>
                    </a:p>
                  </a:txBody>
                  <a:tcPr marL="91450" marR="91450" marT="45725" marB="45725"/>
                </a:tc>
                <a:tc>
                  <a:txBody>
                    <a:bodyPr/>
                    <a:lstStyle/>
                    <a:p>
                      <a:pPr marL="0" marR="0" lvl="0" indent="0" algn="l" rtl="0">
                        <a:spcBef>
                          <a:spcPts val="0"/>
                        </a:spcBef>
                        <a:spcAft>
                          <a:spcPts val="0"/>
                        </a:spcAft>
                        <a:buNone/>
                      </a:pPr>
                      <a:r>
                        <a:rPr lang="en-US" sz="3200"/>
                        <a:t>Referee (R)</a:t>
                      </a:r>
                      <a:endParaRPr sz="3200"/>
                    </a:p>
                  </a:txBody>
                  <a:tcPr marL="91450" marR="91450" marT="45725" marB="45725"/>
                </a:tc>
                <a:tc>
                  <a:txBody>
                    <a:bodyPr/>
                    <a:lstStyle/>
                    <a:p>
                      <a:pPr marL="0" marR="0" lvl="0" indent="0" algn="l" rtl="0">
                        <a:spcBef>
                          <a:spcPts val="0"/>
                        </a:spcBef>
                        <a:spcAft>
                          <a:spcPts val="0"/>
                        </a:spcAft>
                        <a:buNone/>
                      </a:pPr>
                      <a:r>
                        <a:rPr lang="en-US" sz="3200"/>
                        <a:t>Referee (R)</a:t>
                      </a:r>
                      <a:endParaRPr sz="3200"/>
                    </a:p>
                  </a:txBody>
                  <a:tcPr marL="91450" marR="91450" marT="45725" marB="45725"/>
                </a:tc>
                <a:extLst>
                  <a:ext uri="{0D108BD9-81ED-4DB2-BD59-A6C34878D82A}">
                    <a16:rowId xmlns:a16="http://schemas.microsoft.com/office/drawing/2014/main" val="10001"/>
                  </a:ext>
                </a:extLst>
              </a:tr>
              <a:tr h="572573">
                <a:tc>
                  <a:txBody>
                    <a:bodyPr/>
                    <a:lstStyle/>
                    <a:p>
                      <a:pPr marL="0" marR="0" lvl="0" indent="0" algn="l" rtl="0">
                        <a:spcBef>
                          <a:spcPts val="0"/>
                        </a:spcBef>
                        <a:spcAft>
                          <a:spcPts val="0"/>
                        </a:spcAft>
                        <a:buNone/>
                      </a:pPr>
                      <a:r>
                        <a:rPr lang="en-US" sz="3200"/>
                        <a:t>Umpire (U)</a:t>
                      </a:r>
                      <a:endParaRPr sz="3200"/>
                    </a:p>
                  </a:txBody>
                  <a:tcPr marL="91450" marR="91450" marT="45725" marB="45725"/>
                </a:tc>
                <a:tc>
                  <a:txBody>
                    <a:bodyPr/>
                    <a:lstStyle/>
                    <a:p>
                      <a:pPr marL="0" marR="0" lvl="0" indent="0" algn="l" rtl="0">
                        <a:spcBef>
                          <a:spcPts val="0"/>
                        </a:spcBef>
                        <a:spcAft>
                          <a:spcPts val="0"/>
                        </a:spcAft>
                        <a:buNone/>
                      </a:pPr>
                      <a:r>
                        <a:rPr lang="en-US" sz="3200"/>
                        <a:t>Umpire (U)</a:t>
                      </a:r>
                      <a:endParaRPr sz="3200"/>
                    </a:p>
                  </a:txBody>
                  <a:tcPr marL="91450" marR="91450" marT="45725" marB="45725"/>
                </a:tc>
                <a:tc>
                  <a:txBody>
                    <a:bodyPr/>
                    <a:lstStyle/>
                    <a:p>
                      <a:pPr marL="0" marR="0" lvl="0" indent="0" algn="l" rtl="0">
                        <a:spcBef>
                          <a:spcPts val="0"/>
                        </a:spcBef>
                        <a:spcAft>
                          <a:spcPts val="0"/>
                        </a:spcAft>
                        <a:buNone/>
                      </a:pPr>
                      <a:r>
                        <a:rPr lang="en-US" sz="3200"/>
                        <a:t>Umpire (U)</a:t>
                      </a:r>
                      <a:endParaRPr sz="3200"/>
                    </a:p>
                  </a:txBody>
                  <a:tcPr marL="91450" marR="91450" marT="45725" marB="45725"/>
                </a:tc>
                <a:extLst>
                  <a:ext uri="{0D108BD9-81ED-4DB2-BD59-A6C34878D82A}">
                    <a16:rowId xmlns:a16="http://schemas.microsoft.com/office/drawing/2014/main" val="10002"/>
                  </a:ext>
                </a:extLst>
              </a:tr>
              <a:tr h="894163">
                <a:tc>
                  <a:txBody>
                    <a:bodyPr/>
                    <a:lstStyle/>
                    <a:p>
                      <a:pPr marL="0" marR="0" lvl="0" indent="0" algn="l" rtl="0">
                        <a:spcBef>
                          <a:spcPts val="0"/>
                        </a:spcBef>
                        <a:spcAft>
                          <a:spcPts val="0"/>
                        </a:spcAft>
                        <a:buNone/>
                      </a:pPr>
                      <a:r>
                        <a:rPr lang="en-US" sz="3200"/>
                        <a:t>Downs Judge (DJ)</a:t>
                      </a:r>
                      <a:endParaRPr sz="3200"/>
                    </a:p>
                  </a:txBody>
                  <a:tcPr marL="91450" marR="91450" marT="45725" marB="45725"/>
                </a:tc>
                <a:tc>
                  <a:txBody>
                    <a:bodyPr/>
                    <a:lstStyle/>
                    <a:p>
                      <a:pPr marL="0" marR="0" lvl="0" indent="0" algn="l" rtl="0">
                        <a:spcBef>
                          <a:spcPts val="0"/>
                        </a:spcBef>
                        <a:spcAft>
                          <a:spcPts val="0"/>
                        </a:spcAft>
                        <a:buNone/>
                      </a:pPr>
                      <a:r>
                        <a:rPr lang="en-US" sz="3200"/>
                        <a:t>Downs Judge (DJ)</a:t>
                      </a:r>
                      <a:endParaRPr sz="3200"/>
                    </a:p>
                  </a:txBody>
                  <a:tcPr marL="91450" marR="91450" marT="45725" marB="45725"/>
                </a:tc>
                <a:tc>
                  <a:txBody>
                    <a:bodyPr/>
                    <a:lstStyle/>
                    <a:p>
                      <a:pPr marL="0" marR="0" lvl="0" indent="0" algn="l" rtl="0">
                        <a:spcBef>
                          <a:spcPts val="0"/>
                        </a:spcBef>
                        <a:spcAft>
                          <a:spcPts val="0"/>
                        </a:spcAft>
                        <a:buNone/>
                      </a:pPr>
                      <a:r>
                        <a:rPr lang="en-US" sz="3200"/>
                        <a:t>Downs Judge (DJ)</a:t>
                      </a:r>
                      <a:endParaRPr sz="3200"/>
                    </a:p>
                  </a:txBody>
                  <a:tcPr marL="91450" marR="91450" marT="45725" marB="45725"/>
                </a:tc>
                <a:extLst>
                  <a:ext uri="{0D108BD9-81ED-4DB2-BD59-A6C34878D82A}">
                    <a16:rowId xmlns:a16="http://schemas.microsoft.com/office/drawing/2014/main" val="10003"/>
                  </a:ext>
                </a:extLst>
              </a:tr>
              <a:tr h="572573">
                <a:tc>
                  <a:txBody>
                    <a:bodyPr/>
                    <a:lstStyle/>
                    <a:p>
                      <a:pPr marL="0" marR="0" lvl="0" indent="0" algn="l" rtl="0">
                        <a:spcBef>
                          <a:spcPts val="0"/>
                        </a:spcBef>
                        <a:spcAft>
                          <a:spcPts val="0"/>
                        </a:spcAft>
                        <a:buNone/>
                      </a:pPr>
                      <a:endParaRPr sz="3200" dirty="0"/>
                    </a:p>
                  </a:txBody>
                  <a:tcPr marL="91450" marR="91450" marT="45725" marB="45725"/>
                </a:tc>
                <a:tc>
                  <a:txBody>
                    <a:bodyPr/>
                    <a:lstStyle/>
                    <a:p>
                      <a:pPr marL="0" marR="0" lvl="0" indent="0" algn="l" rtl="0">
                        <a:spcBef>
                          <a:spcPts val="0"/>
                        </a:spcBef>
                        <a:spcAft>
                          <a:spcPts val="0"/>
                        </a:spcAft>
                        <a:buNone/>
                      </a:pPr>
                      <a:r>
                        <a:rPr lang="en-US" sz="3200"/>
                        <a:t>Line Judge (LJ)</a:t>
                      </a:r>
                      <a:endParaRPr sz="3200"/>
                    </a:p>
                  </a:txBody>
                  <a:tcPr marL="91450" marR="91450" marT="45725" marB="45725"/>
                </a:tc>
                <a:tc>
                  <a:txBody>
                    <a:bodyPr/>
                    <a:lstStyle/>
                    <a:p>
                      <a:pPr marL="0" marR="0" lvl="0" indent="0" algn="l" rtl="0">
                        <a:spcBef>
                          <a:spcPts val="0"/>
                        </a:spcBef>
                        <a:spcAft>
                          <a:spcPts val="0"/>
                        </a:spcAft>
                        <a:buNone/>
                      </a:pPr>
                      <a:r>
                        <a:rPr lang="en-US" sz="3200"/>
                        <a:t>Line Judge (LJ)</a:t>
                      </a:r>
                      <a:endParaRPr sz="3200"/>
                    </a:p>
                  </a:txBody>
                  <a:tcPr marL="91450" marR="91450" marT="45725" marB="45725"/>
                </a:tc>
                <a:extLst>
                  <a:ext uri="{0D108BD9-81ED-4DB2-BD59-A6C34878D82A}">
                    <a16:rowId xmlns:a16="http://schemas.microsoft.com/office/drawing/2014/main" val="10004"/>
                  </a:ext>
                </a:extLst>
              </a:tr>
              <a:tr h="572573">
                <a:tc>
                  <a:txBody>
                    <a:bodyPr/>
                    <a:lstStyle/>
                    <a:p>
                      <a:pPr marL="0" marR="0" lvl="0" indent="0" algn="l" rtl="0">
                        <a:spcBef>
                          <a:spcPts val="0"/>
                        </a:spcBef>
                        <a:spcAft>
                          <a:spcPts val="0"/>
                        </a:spcAft>
                        <a:buNone/>
                      </a:pPr>
                      <a:endParaRPr sz="3200"/>
                    </a:p>
                  </a:txBody>
                  <a:tcPr marL="91450" marR="91450" marT="45725" marB="45725"/>
                </a:tc>
                <a:tc>
                  <a:txBody>
                    <a:bodyPr/>
                    <a:lstStyle/>
                    <a:p>
                      <a:pPr marL="0" marR="0" lvl="0" indent="0" algn="l" rtl="0">
                        <a:spcBef>
                          <a:spcPts val="0"/>
                        </a:spcBef>
                        <a:spcAft>
                          <a:spcPts val="0"/>
                        </a:spcAft>
                        <a:buNone/>
                      </a:pPr>
                      <a:endParaRPr sz="3200"/>
                    </a:p>
                  </a:txBody>
                  <a:tcPr marL="91450" marR="91450" marT="45725" marB="45725"/>
                </a:tc>
                <a:tc>
                  <a:txBody>
                    <a:bodyPr/>
                    <a:lstStyle/>
                    <a:p>
                      <a:pPr marL="0" marR="0" lvl="0" indent="0" algn="l" rtl="0">
                        <a:spcBef>
                          <a:spcPts val="0"/>
                        </a:spcBef>
                        <a:spcAft>
                          <a:spcPts val="0"/>
                        </a:spcAft>
                        <a:buNone/>
                      </a:pPr>
                      <a:r>
                        <a:rPr lang="en-US" sz="3200" dirty="0"/>
                        <a:t>Back Umpire (BU)</a:t>
                      </a:r>
                      <a:endParaRPr sz="3200" dirty="0"/>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029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DAA0-DCF0-1397-B8B6-CE1CF40FB230}"/>
              </a:ext>
            </a:extLst>
          </p:cNvPr>
          <p:cNvSpPr>
            <a:spLocks noGrp="1"/>
          </p:cNvSpPr>
          <p:nvPr>
            <p:ph type="title"/>
          </p:nvPr>
        </p:nvSpPr>
        <p:spPr/>
        <p:txBody>
          <a:bodyPr/>
          <a:lstStyle/>
          <a:p>
            <a:r>
              <a:rPr lang="en-US" dirty="0"/>
              <a:t>Team Zebra	</a:t>
            </a:r>
          </a:p>
        </p:txBody>
      </p:sp>
      <p:pic>
        <p:nvPicPr>
          <p:cNvPr id="5" name="Content Placeholder 4" descr="A picture containing text, sky, person, outdoor&#10;&#10;Description automatically generated">
            <a:extLst>
              <a:ext uri="{FF2B5EF4-FFF2-40B4-BE49-F238E27FC236}">
                <a16:creationId xmlns:a16="http://schemas.microsoft.com/office/drawing/2014/main" id="{CEDB042D-8D65-3577-492B-7DBD619A23C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26896" y="1558925"/>
            <a:ext cx="6585808" cy="4351338"/>
          </a:xfrm>
        </p:spPr>
      </p:pic>
    </p:spTree>
    <p:extLst>
      <p:ext uri="{BB962C8B-B14F-4D97-AF65-F5344CB8AC3E}">
        <p14:creationId xmlns:p14="http://schemas.microsoft.com/office/powerpoint/2010/main" val="338128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F561-CFD9-B5F6-286D-C76063494302}"/>
              </a:ext>
            </a:extLst>
          </p:cNvPr>
          <p:cNvSpPr>
            <a:spLocks noGrp="1"/>
          </p:cNvSpPr>
          <p:nvPr>
            <p:ph type="title"/>
          </p:nvPr>
        </p:nvSpPr>
        <p:spPr/>
        <p:txBody>
          <a:bodyPr/>
          <a:lstStyle/>
          <a:p>
            <a:r>
              <a:rPr lang="en-US" dirty="0"/>
              <a:t>Referee</a:t>
            </a:r>
          </a:p>
        </p:txBody>
      </p:sp>
      <p:sp>
        <p:nvSpPr>
          <p:cNvPr id="3" name="Content Placeholder 2">
            <a:extLst>
              <a:ext uri="{FF2B5EF4-FFF2-40B4-BE49-F238E27FC236}">
                <a16:creationId xmlns:a16="http://schemas.microsoft.com/office/drawing/2014/main" id="{D10CEA8F-250C-CB3D-C99E-D2B680BE8B7A}"/>
              </a:ext>
            </a:extLst>
          </p:cNvPr>
          <p:cNvSpPr>
            <a:spLocks noGrp="1"/>
          </p:cNvSpPr>
          <p:nvPr>
            <p:ph idx="1"/>
          </p:nvPr>
        </p:nvSpPr>
        <p:spPr>
          <a:xfrm>
            <a:off x="838200" y="1825626"/>
            <a:ext cx="5566900" cy="4351338"/>
          </a:xfrm>
        </p:spPr>
        <p:txBody>
          <a:bodyPr/>
          <a:lstStyle/>
          <a:p>
            <a:pPr marL="0" indent="0">
              <a:buNone/>
            </a:pPr>
            <a:r>
              <a:rPr lang="en-US" dirty="0"/>
              <a:t>Crew Chief</a:t>
            </a:r>
          </a:p>
          <a:p>
            <a:pPr marL="0" indent="0">
              <a:buNone/>
            </a:pPr>
            <a:r>
              <a:rPr lang="en-US" dirty="0"/>
              <a:t>Game operations including downs count, timing, and penalty applications</a:t>
            </a:r>
          </a:p>
          <a:p>
            <a:pPr marL="0" indent="0">
              <a:buNone/>
            </a:pPr>
            <a:r>
              <a:rPr lang="en-US" dirty="0"/>
              <a:t>Counts offense</a:t>
            </a:r>
          </a:p>
          <a:p>
            <a:pPr marL="0" indent="0">
              <a:buNone/>
            </a:pPr>
            <a:r>
              <a:rPr lang="en-US" dirty="0"/>
              <a:t>Quarterback</a:t>
            </a:r>
          </a:p>
          <a:p>
            <a:pPr marL="0" indent="0">
              <a:buNone/>
            </a:pPr>
            <a:r>
              <a:rPr lang="en-US" dirty="0"/>
              <a:t>Play at line of scrimmage</a:t>
            </a:r>
          </a:p>
          <a:p>
            <a:pPr marL="0" indent="0">
              <a:buNone/>
            </a:pPr>
            <a:r>
              <a:rPr lang="en-US" dirty="0"/>
              <a:t>Zone in backfield (to far sideline with 3 officials)</a:t>
            </a:r>
          </a:p>
        </p:txBody>
      </p:sp>
      <p:pic>
        <p:nvPicPr>
          <p:cNvPr id="7" name="Picture 6" descr="A picture containing grass, outdoor, person, player&#10;&#10;Description automatically generated">
            <a:extLst>
              <a:ext uri="{FF2B5EF4-FFF2-40B4-BE49-F238E27FC236}">
                <a16:creationId xmlns:a16="http://schemas.microsoft.com/office/drawing/2014/main" id="{2B7B237A-EE9C-6FF2-46E3-AF8A82152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9091" y="1389648"/>
            <a:ext cx="5484512" cy="4453720"/>
          </a:xfrm>
          <a:prstGeom prst="rect">
            <a:avLst/>
          </a:prstGeom>
        </p:spPr>
      </p:pic>
    </p:spTree>
    <p:extLst>
      <p:ext uri="{BB962C8B-B14F-4D97-AF65-F5344CB8AC3E}">
        <p14:creationId xmlns:p14="http://schemas.microsoft.com/office/powerpoint/2010/main" val="278948861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L New Brand Template" id="{37808E72-7BC4-8C4F-BA7C-9AB6955717AE}" vid="{DB6A5E2B-E38D-5F48-82A1-596EE685209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3983</TotalTime>
  <Words>2090</Words>
  <Application>Microsoft Office PowerPoint</Application>
  <PresentationFormat>Widescreen</PresentationFormat>
  <Paragraphs>228</Paragraphs>
  <Slides>19</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1_Office Theme</vt:lpstr>
      <vt:lpstr>Level 1</vt:lpstr>
      <vt:lpstr>Level 1 ONLine Module</vt:lpstr>
      <vt:lpstr>Level 1 – online module</vt:lpstr>
      <vt:lpstr>Level 1 – first (or another) step in a career</vt:lpstr>
      <vt:lpstr>Understanding the job</vt:lpstr>
      <vt:lpstr>Working as a team</vt:lpstr>
      <vt:lpstr>Team Zebra</vt:lpstr>
      <vt:lpstr>Team Zebra </vt:lpstr>
      <vt:lpstr>Referee</vt:lpstr>
      <vt:lpstr>Umpire</vt:lpstr>
      <vt:lpstr>Line of Scrimmage Officials</vt:lpstr>
      <vt:lpstr>Qualities of successful new officials</vt:lpstr>
      <vt:lpstr>Respectful</vt:lpstr>
      <vt:lpstr>Objective</vt:lpstr>
      <vt:lpstr>confidence</vt:lpstr>
      <vt:lpstr>Hustle</vt:lpstr>
      <vt:lpstr>Learner</vt:lpstr>
      <vt:lpstr>Facilitated Components</vt:lpstr>
      <vt:lpstr>VIDEOS</vt:lpstr>
    </vt:vector>
  </TitlesOfParts>
  <Company>CISSS de l'Outaouais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Philosophical reminders</dc:title>
  <dc:creator>Benoit Major</dc:creator>
  <cp:lastModifiedBy>Henry Chiu</cp:lastModifiedBy>
  <cp:revision>29</cp:revision>
  <dcterms:created xsi:type="dcterms:W3CDTF">2021-08-20T14:26:20Z</dcterms:created>
  <dcterms:modified xsi:type="dcterms:W3CDTF">2024-04-10T00:57:36Z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2021-08-28T13:20:55Z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3384b2cd-2ac9-4e34-8afa-e74b6af88798</vt:lpwstr>
  </property>
  <property fmtid="{D5CDD505-2E9C-101B-9397-08002B2CF9AE}" pid="8" name="MSIP_Label_6a7d8d5d-78e2-4a62-9fcd-016eb5e4c57c_ContentBits">
    <vt:lpwstr>0</vt:lpwstr>
  </property>
</Properties>
</file>