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8" r:id="rId2"/>
    <p:sldId id="308" r:id="rId3"/>
    <p:sldId id="307" r:id="rId4"/>
    <p:sldId id="266" r:id="rId5"/>
    <p:sldId id="261" r:id="rId6"/>
    <p:sldId id="313" r:id="rId7"/>
    <p:sldId id="316" r:id="rId8"/>
    <p:sldId id="317" r:id="rId9"/>
    <p:sldId id="311" r:id="rId10"/>
    <p:sldId id="264" r:id="rId11"/>
    <p:sldId id="268" r:id="rId12"/>
    <p:sldId id="281" r:id="rId13"/>
    <p:sldId id="323" r:id="rId14"/>
    <p:sldId id="267" r:id="rId15"/>
    <p:sldId id="273" r:id="rId16"/>
    <p:sldId id="269" r:id="rId17"/>
    <p:sldId id="275" r:id="rId18"/>
    <p:sldId id="270" r:id="rId19"/>
    <p:sldId id="271" r:id="rId20"/>
    <p:sldId id="278" r:id="rId21"/>
    <p:sldId id="284" r:id="rId22"/>
    <p:sldId id="283" r:id="rId23"/>
    <p:sldId id="279" r:id="rId24"/>
    <p:sldId id="285" r:id="rId25"/>
    <p:sldId id="286" r:id="rId26"/>
    <p:sldId id="272" r:id="rId27"/>
    <p:sldId id="274" r:id="rId28"/>
    <p:sldId id="287" r:id="rId29"/>
    <p:sldId id="288" r:id="rId30"/>
    <p:sldId id="318" r:id="rId31"/>
    <p:sldId id="277" r:id="rId32"/>
    <p:sldId id="312" r:id="rId33"/>
    <p:sldId id="265" r:id="rId34"/>
    <p:sldId id="305" r:id="rId35"/>
    <p:sldId id="322" r:id="rId36"/>
    <p:sldId id="293" r:id="rId37"/>
    <p:sldId id="294" r:id="rId38"/>
    <p:sldId id="290" r:id="rId39"/>
    <p:sldId id="295" r:id="rId40"/>
    <p:sldId id="296" r:id="rId41"/>
    <p:sldId id="297" r:id="rId42"/>
    <p:sldId id="298" r:id="rId43"/>
    <p:sldId id="299" r:id="rId44"/>
    <p:sldId id="300" r:id="rId45"/>
    <p:sldId id="301" r:id="rId46"/>
    <p:sldId id="302" r:id="rId47"/>
    <p:sldId id="303" r:id="rId48"/>
    <p:sldId id="291" r:id="rId49"/>
    <p:sldId id="292" r:id="rId50"/>
    <p:sldId id="319" r:id="rId51"/>
    <p:sldId id="320" r:id="rId52"/>
    <p:sldId id="321" r:id="rId5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63912" autoAdjust="0"/>
  </p:normalViewPr>
  <p:slideViewPr>
    <p:cSldViewPr snapToGrid="0">
      <p:cViewPr varScale="1">
        <p:scale>
          <a:sx n="39" d="100"/>
          <a:sy n="39" d="100"/>
        </p:scale>
        <p:origin x="1668" y="36"/>
      </p:cViewPr>
      <p:guideLst/>
    </p:cSldViewPr>
  </p:slideViewPr>
  <p:outlineViewPr>
    <p:cViewPr>
      <p:scale>
        <a:sx n="33" d="100"/>
        <a:sy n="33" d="100"/>
      </p:scale>
      <p:origin x="0" y="-913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21" d="100"/>
          <a:sy n="121" d="100"/>
        </p:scale>
        <p:origin x="502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80CADD-1429-4ED6-9000-6E62E1BE43CB}" type="datetimeFigureOut">
              <a:rPr lang="fr-CA" smtClean="0"/>
              <a:t>2024-04-18</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55A689-B993-4D17-9E68-78E225C0365F}" type="slidenum">
              <a:rPr lang="fr-CA" smtClean="0"/>
              <a:t>‹#›</a:t>
            </a:fld>
            <a:endParaRPr lang="fr-CA"/>
          </a:p>
        </p:txBody>
      </p:sp>
    </p:spTree>
    <p:extLst>
      <p:ext uri="{BB962C8B-B14F-4D97-AF65-F5344CB8AC3E}">
        <p14:creationId xmlns:p14="http://schemas.microsoft.com/office/powerpoint/2010/main" val="180845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755A689-B993-4D17-9E68-78E225C0365F}" type="slidenum">
              <a:rPr lang="fr-CA" smtClean="0"/>
              <a:t>1</a:t>
            </a:fld>
            <a:endParaRPr lang="fr-CA"/>
          </a:p>
        </p:txBody>
      </p:sp>
    </p:spTree>
    <p:extLst>
      <p:ext uri="{BB962C8B-B14F-4D97-AF65-F5344CB8AC3E}">
        <p14:creationId xmlns:p14="http://schemas.microsoft.com/office/powerpoint/2010/main" val="644731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kern="100" dirty="0">
                <a:latin typeface="Calibri" panose="020F0502020204030204" pitchFamily="34" charset="0"/>
                <a:ea typeface="Calibri" panose="020F0502020204030204" pitchFamily="34" charset="0"/>
                <a:cs typeface="Times New Roman" panose="02020603050405020304" pitchFamily="18" charset="0"/>
              </a:rPr>
              <a:t>What? </a:t>
            </a:r>
          </a:p>
          <a:p>
            <a:pPr>
              <a:lnSpc>
                <a:spcPct val="107000"/>
              </a:lnSpc>
            </a:pPr>
            <a:r>
              <a:rPr lang="en-US" kern="100" dirty="0">
                <a:latin typeface="Calibri" panose="020F0502020204030204" pitchFamily="34" charset="0"/>
                <a:ea typeface="Calibri" panose="020F0502020204030204" pitchFamily="34" charset="0"/>
                <a:cs typeface="Times New Roman" panose="02020603050405020304" pitchFamily="18" charset="0"/>
              </a:rPr>
              <a:t>Check ball and stick placement</a:t>
            </a:r>
            <a:endParaRPr lang="en-CA" kern="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Why?</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To ensure that we have an accurate mark of the Line of Scrimmage and that we are scrimmaging the ball from the correct spot.</a:t>
            </a:r>
          </a:p>
          <a:p>
            <a:pPr marL="0" marR="0">
              <a:lnSpc>
                <a:spcPct val="107000"/>
              </a:lnSpc>
              <a:spcBef>
                <a:spcPts val="0"/>
              </a:spcBef>
              <a:spcAft>
                <a:spcPts val="0"/>
              </a:spcAft>
            </a:pP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kern="100" dirty="0">
                <a:latin typeface="Calibri" panose="020F0502020204030204" pitchFamily="34" charset="0"/>
                <a:ea typeface="Calibri" panose="020F0502020204030204" pitchFamily="34" charset="0"/>
                <a:cs typeface="Times New Roman" panose="02020603050405020304" pitchFamily="18" charset="0"/>
              </a:rPr>
              <a:t>How?</a:t>
            </a:r>
            <a:endParaRPr lang="en-CA" kern="1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front of the ball should be lined up with the down’s marker (or vice versa)</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D755A689-B993-4D17-9E68-78E225C0365F}" type="slidenum">
              <a:rPr lang="fr-CA" smtClean="0"/>
              <a:t>10</a:t>
            </a:fld>
            <a:endParaRPr lang="fr-CA"/>
          </a:p>
        </p:txBody>
      </p:sp>
    </p:spTree>
    <p:extLst>
      <p:ext uri="{BB962C8B-B14F-4D97-AF65-F5344CB8AC3E}">
        <p14:creationId xmlns:p14="http://schemas.microsoft.com/office/powerpoint/2010/main" val="3893987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Why?</a:t>
            </a:r>
          </a:p>
          <a:p>
            <a:pPr marL="0" marR="0">
              <a:lnSpc>
                <a:spcPct val="107000"/>
              </a:lnSpc>
              <a:spcBef>
                <a:spcPts val="0"/>
              </a:spcBef>
              <a:spcAft>
                <a:spcPts val="0"/>
              </a:spcAft>
            </a:pP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All officials need to know the correct down as it influences position and responsibilities.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Use a downs tracker. Signal and communicate down to partner.</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Check down on box as ball is ready for play.  Stop play before snap if there is any doubt.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D755A689-B993-4D17-9E68-78E225C0365F}" type="slidenum">
              <a:rPr lang="fr-CA" smtClean="0"/>
              <a:t>11</a:t>
            </a:fld>
            <a:endParaRPr lang="fr-CA"/>
          </a:p>
        </p:txBody>
      </p:sp>
    </p:spTree>
    <p:extLst>
      <p:ext uri="{BB962C8B-B14F-4D97-AF65-F5344CB8AC3E}">
        <p14:creationId xmlns:p14="http://schemas.microsoft.com/office/powerpoint/2010/main" val="2931675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free and held and the signals used.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Free official will move downfield with receivers at the snap of the ball to cover potential deep passes.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Held official will remain at the line of scrimmage until the ball crosses (in cases where it is an obvious passing down the held official can start moving slowly downfield if receivers have cleared from the backfield and the Line of Scrimmage area)</a:t>
            </a:r>
            <a:endParaRPr lang="en-CA" dirty="0"/>
          </a:p>
          <a:p>
            <a:endParaRPr lang="en-CA" dirty="0"/>
          </a:p>
          <a:p>
            <a:r>
              <a:rPr lang="en-CA" dirty="0"/>
              <a:t>In 3 official system </a:t>
            </a:r>
            <a:r>
              <a:rPr lang="en-CA" dirty="0" err="1"/>
              <a:t>LoS</a:t>
            </a:r>
            <a:r>
              <a:rPr lang="en-CA" dirty="0"/>
              <a:t> official is always “Free” and no signal is required.</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 is diagram of zones to help.</a:t>
            </a:r>
          </a:p>
          <a:p>
            <a:endParaRPr lang="en-CA" dirty="0"/>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To ensure proper coverage in all areas of the field.  Free official (short or boundary side) will release from Line of Scrimmage at snap – with any receivers going downfield.  Held official (Wide or field side) will remain at the </a:t>
            </a:r>
            <a:r>
              <a:rPr lang="en-US" sz="1800" b="1" i="1" kern="100"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until ball crosses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Free official will signal by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Raising downfield arm – parallel to ground and pointing</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Held Official will signal by </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raising backfield arm parallel to ground and pointing</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D755A689-B993-4D17-9E68-78E225C0365F}" type="slidenum">
              <a:rPr lang="fr-CA" smtClean="0"/>
              <a:t>12</a:t>
            </a:fld>
            <a:endParaRPr lang="fr-CA"/>
          </a:p>
        </p:txBody>
      </p:sp>
    </p:spTree>
    <p:extLst>
      <p:ext uri="{BB962C8B-B14F-4D97-AF65-F5344CB8AC3E}">
        <p14:creationId xmlns:p14="http://schemas.microsoft.com/office/powerpoint/2010/main" val="833464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4 official system the official on the Short or Boundary side – the sideline closest to the ball – is the free official.  Therefore, the official on the wide or Field side (Sideline farthest from the ball) is held.</a:t>
            </a:r>
          </a:p>
          <a:p>
            <a:endParaRPr lang="en-US" dirty="0"/>
          </a:p>
          <a:p>
            <a:r>
              <a:rPr lang="en-US" dirty="0"/>
              <a:t>Remember that despite being held that official is still responsible for the entire sideline to the dead ball line.  </a:t>
            </a:r>
            <a:endParaRPr lang="en-CA" dirty="0"/>
          </a:p>
        </p:txBody>
      </p:sp>
      <p:sp>
        <p:nvSpPr>
          <p:cNvPr id="4" name="Slide Number Placeholder 3"/>
          <p:cNvSpPr>
            <a:spLocks noGrp="1"/>
          </p:cNvSpPr>
          <p:nvPr>
            <p:ph type="sldNum" sz="quarter" idx="5"/>
          </p:nvPr>
        </p:nvSpPr>
        <p:spPr/>
        <p:txBody>
          <a:bodyPr/>
          <a:lstStyle/>
          <a:p>
            <a:fld id="{D755A689-B993-4D17-9E68-78E225C0365F}" type="slidenum">
              <a:rPr lang="fr-CA" smtClean="0"/>
              <a:t>13</a:t>
            </a:fld>
            <a:endParaRPr lang="fr-CA"/>
          </a:p>
        </p:txBody>
      </p:sp>
    </p:spTree>
    <p:extLst>
      <p:ext uri="{BB962C8B-B14F-4D97-AF65-F5344CB8AC3E}">
        <p14:creationId xmlns:p14="http://schemas.microsoft.com/office/powerpoint/2010/main" val="557597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a:t>
            </a:r>
            <a:r>
              <a:rPr lang="en-US" b="1" i="1" dirty="0"/>
              <a:t>The sideline officials (Down Judge and Line Judge) shall control the substitutes. As soon as possible after the ball is dead on a play, they shall observe their sidelines for possible substitutes, until Team A breaks its huddle. At this time, they will raise their arms to shoulder level, after which no substitute shall enter the field for any reason – regardless of the number of players a team may have on the field </a:t>
            </a:r>
          </a:p>
          <a:p>
            <a:endParaRPr lang="en-US" b="1" i="1" dirty="0"/>
          </a:p>
          <a:p>
            <a:r>
              <a:rPr lang="en-US" b="1" i="1" dirty="0"/>
              <a:t>Raise “gates” when 2 or more Team “A” Players break huddle until Team “A” is set over ball.</a:t>
            </a:r>
          </a:p>
          <a:p>
            <a:endParaRPr lang="en-US" b="1" i="1" dirty="0"/>
          </a:p>
          <a:p>
            <a:endParaRPr lang="en-CA" dirty="0"/>
          </a:p>
        </p:txBody>
      </p:sp>
      <p:sp>
        <p:nvSpPr>
          <p:cNvPr id="4" name="Slide Number Placeholder 3"/>
          <p:cNvSpPr>
            <a:spLocks noGrp="1"/>
          </p:cNvSpPr>
          <p:nvPr>
            <p:ph type="sldNum" sz="quarter" idx="5"/>
          </p:nvPr>
        </p:nvSpPr>
        <p:spPr/>
        <p:txBody>
          <a:bodyPr/>
          <a:lstStyle/>
          <a:p>
            <a:fld id="{D755A689-B993-4D17-9E68-78E225C0365F}" type="slidenum">
              <a:rPr lang="fr-CA" smtClean="0"/>
              <a:t>14</a:t>
            </a:fld>
            <a:endParaRPr lang="fr-CA"/>
          </a:p>
        </p:txBody>
      </p:sp>
    </p:spTree>
    <p:extLst>
      <p:ext uri="{BB962C8B-B14F-4D97-AF65-F5344CB8AC3E}">
        <p14:creationId xmlns:p14="http://schemas.microsoft.com/office/powerpoint/2010/main" val="3736531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All officials have duty to ensure a team is not playing with more than 12 players on the field.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i="1" dirty="0">
                <a:effectLst/>
                <a:latin typeface="Calibri" panose="020F0502020204030204" pitchFamily="34" charset="0"/>
                <a:ea typeface="Calibri" panose="020F0502020204030204" pitchFamily="34" charset="0"/>
                <a:cs typeface="Times New Roman" panose="02020603050405020304" pitchFamily="18" charset="0"/>
              </a:rPr>
              <a:t>It is also important to know if the offense has fewer than 12 as this may change the requirement for 7 players on the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or an eligible receiver on the end.</a:t>
            </a: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Make certain you know which Team you are to count: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Down Judge = Home Team (Or team on your sideline if benches are on different sides)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Line Judge Visitors (Or team on your sideline if benches are on different sides)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3-Official and 4 officials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Referee Offense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Umpire Defense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5 Official</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Referee Offense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Umpire Offense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CA" sz="1800" b="1" i="1" kern="100" dirty="0">
                <a:effectLst/>
                <a:latin typeface="Calibri" panose="020F0502020204030204" pitchFamily="34" charset="0"/>
                <a:ea typeface="Calibri" panose="020F0502020204030204" pitchFamily="34" charset="0"/>
                <a:cs typeface="Times New Roman" panose="02020603050405020304" pitchFamily="18" charset="0"/>
              </a:rPr>
              <a:t>Back Judge Defense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3-Official </a:t>
            </a:r>
          </a:p>
          <a:p>
            <a:r>
              <a:rPr lang="en-US" dirty="0"/>
              <a:t>Referee Offense </a:t>
            </a:r>
          </a:p>
          <a:p>
            <a:r>
              <a:rPr lang="en-US" dirty="0"/>
              <a:t>Umpire Defense </a:t>
            </a:r>
          </a:p>
          <a:p>
            <a:r>
              <a:rPr lang="en-US" dirty="0"/>
              <a:t>Down Judge Home Team (Or team on your sideline if benches are on different sides)</a:t>
            </a:r>
          </a:p>
          <a:p>
            <a:endParaRPr lang="en-US" dirty="0"/>
          </a:p>
          <a:p>
            <a:r>
              <a:rPr lang="en-US" dirty="0"/>
              <a:t>4-Official </a:t>
            </a:r>
          </a:p>
          <a:p>
            <a:r>
              <a:rPr lang="en-US" dirty="0"/>
              <a:t>Referee Offense </a:t>
            </a:r>
          </a:p>
          <a:p>
            <a:r>
              <a:rPr lang="en-US" dirty="0"/>
              <a:t>Umpire Defense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Down Judge Home Team (Or team on your sideline if benches are on different sides)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Line Judge Visitors (Or team on your sideline if benches are on different sides)</a:t>
            </a:r>
          </a:p>
          <a:p>
            <a:endParaRPr lang="en-US" dirty="0"/>
          </a:p>
          <a:p>
            <a:r>
              <a:rPr lang="en-US" dirty="0"/>
              <a:t>5 Official</a:t>
            </a:r>
          </a:p>
          <a:p>
            <a:r>
              <a:rPr lang="en-US" dirty="0"/>
              <a:t>Referee Offense </a:t>
            </a:r>
          </a:p>
          <a:p>
            <a:r>
              <a:rPr lang="en-US" dirty="0"/>
              <a:t>Umpire Offense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Down Judge Home Team (Or team on your sideline if benches are on different sides)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Line Judge Visitors  (Or team on your sideline if benches are on different sides)</a:t>
            </a:r>
          </a:p>
          <a:p>
            <a:r>
              <a:rPr lang="en-CA" dirty="0"/>
              <a:t>Back Judge Defense</a:t>
            </a:r>
          </a:p>
        </p:txBody>
      </p:sp>
      <p:sp>
        <p:nvSpPr>
          <p:cNvPr id="4" name="Slide Number Placeholder 3"/>
          <p:cNvSpPr>
            <a:spLocks noGrp="1"/>
          </p:cNvSpPr>
          <p:nvPr>
            <p:ph type="sldNum" sz="quarter" idx="5"/>
          </p:nvPr>
        </p:nvSpPr>
        <p:spPr/>
        <p:txBody>
          <a:bodyPr/>
          <a:lstStyle/>
          <a:p>
            <a:fld id="{D755A689-B993-4D17-9E68-78E225C0365F}" type="slidenum">
              <a:rPr lang="fr-CA" smtClean="0"/>
              <a:t>15</a:t>
            </a:fld>
            <a:endParaRPr lang="fr-CA"/>
          </a:p>
        </p:txBody>
      </p:sp>
    </p:spTree>
    <p:extLst>
      <p:ext uri="{BB962C8B-B14F-4D97-AF65-F5344CB8AC3E}">
        <p14:creationId xmlns:p14="http://schemas.microsoft.com/office/powerpoint/2010/main" val="3130183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The Line of Scrimmage Officials have the best view of the line of scrimmage and ability to see if a player is on their side of the line or out of the neutral zone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b="1"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b="1"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Pre snap – Ensure that Offense have 7 players on the line</a:t>
            </a:r>
            <a:r>
              <a:rPr lang="en-CA" sz="1800" b="1" i="1" kern="100" dirty="0">
                <a:effectLst/>
                <a:latin typeface="Calibri" panose="020F0502020204030204" pitchFamily="34" charset="0"/>
                <a:ea typeface="Calibri" panose="020F0502020204030204" pitchFamily="34" charset="0"/>
                <a:cs typeface="Times New Roman" panose="02020603050405020304" pitchFamily="18" charset="0"/>
              </a:rPr>
              <a:t> (this includes the receive at each end – next slide)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CA" sz="1800" b="1" i="1" kern="100" dirty="0">
                <a:effectLst/>
                <a:latin typeface="Calibri" panose="020F0502020204030204" pitchFamily="34" charset="0"/>
                <a:ea typeface="Calibri" panose="020F0502020204030204" pitchFamily="34" charset="0"/>
                <a:cs typeface="Times New Roman" panose="02020603050405020304" pitchFamily="18" charset="0"/>
              </a:rPr>
              <a:t>All offensive line players are behind the ball and within 1 yard of the </a:t>
            </a:r>
            <a:r>
              <a:rPr lang="en-CA" sz="1800" b="1" i="1" kern="100" dirty="0" err="1">
                <a:effectLst/>
                <a:latin typeface="Calibri" panose="020F0502020204030204" pitchFamily="34" charset="0"/>
                <a:ea typeface="Calibri" panose="020F0502020204030204" pitchFamily="34" charset="0"/>
                <a:cs typeface="Times New Roman" panose="02020603050405020304" pitchFamily="18" charset="0"/>
              </a:rPr>
              <a:t>LoS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CA" sz="1800" b="1" i="1" kern="100" dirty="0">
                <a:effectLst/>
                <a:latin typeface="Calibri" panose="020F0502020204030204" pitchFamily="34" charset="0"/>
                <a:ea typeface="Calibri" panose="020F0502020204030204" pitchFamily="34" charset="0"/>
                <a:cs typeface="Times New Roman" panose="02020603050405020304" pitchFamily="18" charset="0"/>
              </a:rPr>
              <a:t>Defensive players have all parts of body (including head) at least 1 yard away from </a:t>
            </a:r>
            <a:r>
              <a:rPr lang="en-CA" sz="1800" b="1" i="1" kern="100" dirty="0" err="1">
                <a:effectLst/>
                <a:latin typeface="Calibri" panose="020F0502020204030204" pitchFamily="34" charset="0"/>
                <a:ea typeface="Calibri" panose="020F0502020204030204" pitchFamily="34" charset="0"/>
                <a:cs typeface="Times New Roman" panose="02020603050405020304" pitchFamily="18" charset="0"/>
              </a:rPr>
              <a:t>LoS</a:t>
            </a:r>
            <a:endParaRPr lang="en-CA" sz="1800" b="1"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CA" sz="1800" b="1"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Stance – back foot on </a:t>
            </a:r>
            <a:r>
              <a:rPr lang="en-US" sz="1800" b="1" i="1" kern="100"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downfield foot 1 yard away = neutral zone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Use voice to have players move back – communicate with umpire if there are continuing issues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755A689-B993-4D17-9E68-78E225C0365F}" type="slidenum">
              <a:rPr lang="fr-CA" smtClean="0"/>
              <a:t>16</a:t>
            </a:fld>
            <a:endParaRPr lang="fr-CA"/>
          </a:p>
        </p:txBody>
      </p:sp>
    </p:spTree>
    <p:extLst>
      <p:ext uri="{BB962C8B-B14F-4D97-AF65-F5344CB8AC3E}">
        <p14:creationId xmlns:p14="http://schemas.microsoft.com/office/powerpoint/2010/main" val="3526471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Watch receiver #13 moving to top of screen and official (Line Judge).  He checks in with LJ and LJ responds by pointing and verbalizing – “You’re on”</a:t>
            </a:r>
          </a:p>
          <a:p>
            <a:endParaRPr lang="en-CA" dirty="0"/>
          </a:p>
          <a:p>
            <a:endParaRPr lang="en-CA" dirty="0"/>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The Line of Scrimmage Officials have the best view of the line of scrimmage and ability to see if a player is on their side of the line or out of the neutral zone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Receivers often line up close to </a:t>
            </a:r>
            <a:r>
              <a:rPr lang="en-US" sz="1800" b="1" i="1" kern="100"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officials and can respond to communication</a:t>
            </a:r>
          </a:p>
          <a:p>
            <a:pPr marL="0" marR="0">
              <a:lnSpc>
                <a:spcPct val="107000"/>
              </a:lnSpc>
              <a:spcBef>
                <a:spcPts val="0"/>
              </a:spcBef>
              <a:spcAft>
                <a:spcPts val="0"/>
              </a:spcAft>
            </a:pPr>
            <a:endParaRPr lang="en-US" sz="1800" b="1"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Stance – back foot on </a:t>
            </a:r>
            <a:r>
              <a:rPr lang="en-US" sz="1800" b="1" i="1" kern="100"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Receiver knows where it is. – if receiver checks – answer with – “You are on the line” or You are off the line”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755A689-B993-4D17-9E68-78E225C0365F}" type="slidenum">
              <a:rPr lang="fr-CA" smtClean="0"/>
              <a:t>17</a:t>
            </a:fld>
            <a:endParaRPr lang="fr-CA"/>
          </a:p>
        </p:txBody>
      </p:sp>
    </p:spTree>
    <p:extLst>
      <p:ext uri="{BB962C8B-B14F-4D97-AF65-F5344CB8AC3E}">
        <p14:creationId xmlns:p14="http://schemas.microsoft.com/office/powerpoint/2010/main" val="2686086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Again the </a:t>
            </a:r>
            <a:r>
              <a:rPr lang="en-US" sz="1800" b="1" i="1" kern="100"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officials have the best view of the Line and any movement into the neutral zone.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Action of </a:t>
            </a:r>
            <a:r>
              <a:rPr lang="en-US" sz="1800" b="1" i="1" kern="100" dirty="0" err="1">
                <a:effectLst/>
                <a:latin typeface="Calibri" panose="020F0502020204030204" pitchFamily="34" charset="0"/>
                <a:ea typeface="Calibri" panose="020F0502020204030204" pitchFamily="34" charset="0"/>
                <a:cs typeface="Times New Roman" panose="02020603050405020304" pitchFamily="18" charset="0"/>
              </a:rPr>
              <a:t>centre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Rotating or placing the hand beneath the ball is allowed, but the </a:t>
            </a:r>
            <a:r>
              <a:rPr lang="en-US" sz="1800" b="1" i="1" kern="100" dirty="0" err="1">
                <a:effectLst/>
                <a:latin typeface="Calibri" panose="020F0502020204030204" pitchFamily="34" charset="0"/>
                <a:ea typeface="Calibri" panose="020F0502020204030204" pitchFamily="34" charset="0"/>
                <a:cs typeface="Times New Roman" panose="02020603050405020304" pitchFamily="18" charset="0"/>
              </a:rPr>
              <a:t>centre</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shall not intentionally move the ball as if to snap it, so as to draw opponents’ offside.  The </a:t>
            </a:r>
            <a:r>
              <a:rPr lang="en-US" sz="1800" b="1" i="1" kern="100" dirty="0" err="1">
                <a:effectLst/>
                <a:latin typeface="Calibri" panose="020F0502020204030204" pitchFamily="34" charset="0"/>
                <a:ea typeface="Calibri" panose="020F0502020204030204" pitchFamily="34" charset="0"/>
                <a:cs typeface="Times New Roman" panose="02020603050405020304" pitchFamily="18" charset="0"/>
              </a:rPr>
              <a:t>centre</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may not move the ball forward while adjusting it for grip.</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All Offense Line Players, including the Centre, must become stationary and remain motionless for at least one second immediately prior to the snap of the ball.</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No player of either team shall encroach on the neutral zone until the ball is snapped, except that the head, arms and hands of the </a:t>
            </a:r>
            <a:r>
              <a:rPr lang="en-US" sz="1800" b="1" i="1" kern="100" dirty="0" err="1">
                <a:effectLst/>
                <a:latin typeface="Calibri" panose="020F0502020204030204" pitchFamily="34" charset="0"/>
                <a:ea typeface="Calibri" panose="020F0502020204030204" pitchFamily="34" charset="0"/>
                <a:cs typeface="Times New Roman" panose="02020603050405020304" pitchFamily="18" charset="0"/>
              </a:rPr>
              <a:t>centre</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may be in advance of the line of scrimmage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Be aware of ball placement and any movement by the </a:t>
            </a:r>
            <a:r>
              <a:rPr lang="en-US" sz="1800" b="1" i="1" kern="100" dirty="0" err="1">
                <a:effectLst/>
                <a:latin typeface="Calibri" panose="020F0502020204030204" pitchFamily="34" charset="0"/>
                <a:ea typeface="Calibri" panose="020F0502020204030204" pitchFamily="34" charset="0"/>
                <a:cs typeface="Times New Roman" panose="02020603050405020304" pitchFamily="18" charset="0"/>
              </a:rPr>
              <a:t>centrte</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Whistle play dead if ball is moved forward.  1</a:t>
            </a:r>
            <a:r>
              <a:rPr lang="en-US" sz="1800" b="1" i="1" kern="1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time is warning.  2</a:t>
            </a:r>
            <a:r>
              <a:rPr lang="en-US" sz="1800" b="1" i="1" kern="1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time is flag.</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CA" sz="1800" b="1" i="1" kern="100" dirty="0">
                <a:effectLst/>
                <a:latin typeface="Calibri" panose="020F0502020204030204" pitchFamily="34" charset="0"/>
                <a:ea typeface="Calibri" panose="020F0502020204030204" pitchFamily="34" charset="0"/>
                <a:cs typeface="Times New Roman" panose="02020603050405020304" pitchFamily="18" charset="0"/>
              </a:rPr>
              <a:t>If a defense player goes offside, and breaks the plane of the line of scrimmage, before the ball is snapped, the officials shall stop the play immediately,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CA" sz="1800" b="1" i="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CA" sz="1800" b="1" i="1" kern="100" dirty="0">
                <a:effectLst/>
                <a:latin typeface="Calibri" panose="020F0502020204030204" pitchFamily="34" charset="0"/>
                <a:ea typeface="Calibri" panose="020F0502020204030204" pitchFamily="34" charset="0"/>
                <a:cs typeface="Times New Roman" panose="02020603050405020304" pitchFamily="18" charset="0"/>
              </a:rPr>
              <a:t>If an offense player goes offside, and passes the neutral zone, before the ball is snapped, the officials shall stop the play immediately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If an offense line player moves after assuming their 3 or 4 point stance or makes a motion to draw the defense offside - </a:t>
            </a:r>
            <a:r>
              <a:rPr lang="en-CA" sz="1800" b="1" i="1" kern="100" dirty="0">
                <a:effectLst/>
                <a:latin typeface="Calibri" panose="020F0502020204030204" pitchFamily="34" charset="0"/>
                <a:ea typeface="Calibri" panose="020F0502020204030204" pitchFamily="34" charset="0"/>
                <a:cs typeface="Times New Roman" panose="02020603050405020304" pitchFamily="18" charset="0"/>
              </a:rPr>
              <a:t>officials shall stop the play immediately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755A689-B993-4D17-9E68-78E225C0365F}" type="slidenum">
              <a:rPr lang="fr-CA" smtClean="0"/>
              <a:t>18</a:t>
            </a:fld>
            <a:endParaRPr lang="fr-CA"/>
          </a:p>
        </p:txBody>
      </p:sp>
    </p:spTree>
    <p:extLst>
      <p:ext uri="{BB962C8B-B14F-4D97-AF65-F5344CB8AC3E}">
        <p14:creationId xmlns:p14="http://schemas.microsoft.com/office/powerpoint/2010/main" val="2013985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To ensure effective coverage to playing field is divided and officials are responsible for action in their zone first and any adjacent zones if no action is happening in their area.</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Use soft eyes to determine where the ball is – only focusing on the ball and ball carrier when opponents are close.  At other times look for contact between other players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D755A689-B993-4D17-9E68-78E225C0365F}" type="slidenum">
              <a:rPr lang="fr-CA" smtClean="0"/>
              <a:t>19</a:t>
            </a:fld>
            <a:endParaRPr lang="fr-CA"/>
          </a:p>
        </p:txBody>
      </p:sp>
    </p:spTree>
    <p:extLst>
      <p:ext uri="{BB962C8B-B14F-4D97-AF65-F5344CB8AC3E}">
        <p14:creationId xmlns:p14="http://schemas.microsoft.com/office/powerpoint/2010/main" val="2698560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755A689-B993-4D17-9E68-78E225C0365F}" type="slidenum">
              <a:rPr lang="fr-CA" smtClean="0"/>
              <a:t>2</a:t>
            </a:fld>
            <a:endParaRPr lang="fr-CA"/>
          </a:p>
        </p:txBody>
      </p:sp>
    </p:spTree>
    <p:extLst>
      <p:ext uri="{BB962C8B-B14F-4D97-AF65-F5344CB8AC3E}">
        <p14:creationId xmlns:p14="http://schemas.microsoft.com/office/powerpoint/2010/main" val="1250473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755A689-B993-4D17-9E68-78E225C0365F}" type="slidenum">
              <a:rPr lang="fr-CA" smtClean="0"/>
              <a:t>20</a:t>
            </a:fld>
            <a:endParaRPr lang="fr-CA"/>
          </a:p>
        </p:txBody>
      </p:sp>
    </p:spTree>
    <p:extLst>
      <p:ext uri="{BB962C8B-B14F-4D97-AF65-F5344CB8AC3E}">
        <p14:creationId xmlns:p14="http://schemas.microsoft.com/office/powerpoint/2010/main" val="1690721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decisions the Line of Scrimmage officials will need to make.</a:t>
            </a:r>
          </a:p>
          <a:p>
            <a:endParaRPr lang="en-US" dirty="0"/>
          </a:p>
          <a:p>
            <a:r>
              <a:rPr lang="en-US" dirty="0"/>
              <a:t>Complete</a:t>
            </a:r>
          </a:p>
          <a:p>
            <a:r>
              <a:rPr lang="en-US" dirty="0"/>
              <a:t>Incomplete – out of bounds - ground</a:t>
            </a:r>
          </a:p>
          <a:p>
            <a:r>
              <a:rPr lang="en-US" dirty="0"/>
              <a:t>Interception</a:t>
            </a:r>
          </a:p>
          <a:p>
            <a:r>
              <a:rPr lang="en-US" dirty="0"/>
              <a:t>Interference – Offense / defense</a:t>
            </a:r>
          </a:p>
          <a:p>
            <a:r>
              <a:rPr lang="en-US" dirty="0"/>
              <a:t>Illegal Contact - defense</a:t>
            </a:r>
          </a:p>
          <a:p>
            <a:r>
              <a:rPr lang="en-US" dirty="0"/>
              <a:t>Illegal block downfield – offense </a:t>
            </a:r>
          </a:p>
          <a:p>
            <a:r>
              <a:rPr lang="en-US" dirty="0"/>
              <a:t>Screen pass</a:t>
            </a:r>
          </a:p>
          <a:p>
            <a:endParaRPr lang="en-CA" dirty="0"/>
          </a:p>
        </p:txBody>
      </p:sp>
      <p:sp>
        <p:nvSpPr>
          <p:cNvPr id="4" name="Slide Number Placeholder 3"/>
          <p:cNvSpPr>
            <a:spLocks noGrp="1"/>
          </p:cNvSpPr>
          <p:nvPr>
            <p:ph type="sldNum" sz="quarter" idx="5"/>
          </p:nvPr>
        </p:nvSpPr>
        <p:spPr/>
        <p:txBody>
          <a:bodyPr/>
          <a:lstStyle/>
          <a:p>
            <a:fld id="{D755A689-B993-4D17-9E68-78E225C0365F}" type="slidenum">
              <a:rPr lang="fr-CA" smtClean="0"/>
              <a:t>21</a:t>
            </a:fld>
            <a:endParaRPr lang="fr-CA"/>
          </a:p>
        </p:txBody>
      </p:sp>
    </p:spTree>
    <p:extLst>
      <p:ext uri="{BB962C8B-B14F-4D97-AF65-F5344CB8AC3E}">
        <p14:creationId xmlns:p14="http://schemas.microsoft.com/office/powerpoint/2010/main" val="90340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free official moving quickly downfield on a pass.</a:t>
            </a:r>
            <a:endParaRPr lang="en-CA" dirty="0"/>
          </a:p>
        </p:txBody>
      </p:sp>
      <p:sp>
        <p:nvSpPr>
          <p:cNvPr id="4" name="Slide Number Placeholder 3"/>
          <p:cNvSpPr>
            <a:spLocks noGrp="1"/>
          </p:cNvSpPr>
          <p:nvPr>
            <p:ph type="sldNum" sz="quarter" idx="5"/>
          </p:nvPr>
        </p:nvSpPr>
        <p:spPr/>
        <p:txBody>
          <a:bodyPr/>
          <a:lstStyle/>
          <a:p>
            <a:fld id="{D755A689-B993-4D17-9E68-78E225C0365F}" type="slidenum">
              <a:rPr lang="fr-CA" smtClean="0"/>
              <a:t>22</a:t>
            </a:fld>
            <a:endParaRPr lang="fr-CA"/>
          </a:p>
        </p:txBody>
      </p:sp>
    </p:spTree>
    <p:extLst>
      <p:ext uri="{BB962C8B-B14F-4D97-AF65-F5344CB8AC3E}">
        <p14:creationId xmlns:p14="http://schemas.microsoft.com/office/powerpoint/2010/main" val="1978085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Line of Scrimmage officials are responsible for the entire sideline from dead ball line to dead ball line.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Use the out of bounds area  as your space – ensure sidelines are clear of substitutes and coaches before the play begins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Watch for players moving out of bounds and returning to the field</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D755A689-B993-4D17-9E68-78E225C0365F}" type="slidenum">
              <a:rPr lang="fr-CA" smtClean="0"/>
              <a:t>23</a:t>
            </a:fld>
            <a:endParaRPr lang="fr-CA"/>
          </a:p>
        </p:txBody>
      </p:sp>
    </p:spTree>
    <p:extLst>
      <p:ext uri="{BB962C8B-B14F-4D97-AF65-F5344CB8AC3E}">
        <p14:creationId xmlns:p14="http://schemas.microsoft.com/office/powerpoint/2010/main" val="1646100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Article 1 – Definition </a:t>
            </a:r>
          </a:p>
          <a:p>
            <a:r>
              <a:rPr lang="en-US" dirty="0"/>
              <a:t>The ball is out of bounds when: </a:t>
            </a:r>
          </a:p>
          <a:p>
            <a:pPr marL="228600" indent="-228600">
              <a:buAutoNum type="alphaLcParenR"/>
            </a:pPr>
            <a:r>
              <a:rPr lang="en-US" dirty="0"/>
              <a:t>It touches any boundary line, or the ground or any object on or beyond these lines, including an official, any player or substitute. </a:t>
            </a:r>
          </a:p>
          <a:p>
            <a:pPr marL="228600" indent="-228600">
              <a:buAutoNum type="alphaLcParenR"/>
            </a:pPr>
            <a:r>
              <a:rPr lang="en-US" dirty="0"/>
              <a:t>A player in possession of the ball touches any boundary line, or the ground or any object beyond these lines, except a field official or another player who is out of bounds, while the ball carrier is fully in bounds</a:t>
            </a:r>
          </a:p>
        </p:txBody>
      </p:sp>
      <p:sp>
        <p:nvSpPr>
          <p:cNvPr id="4" name="Slide Number Placeholder 3"/>
          <p:cNvSpPr>
            <a:spLocks noGrp="1"/>
          </p:cNvSpPr>
          <p:nvPr>
            <p:ph type="sldNum" sz="quarter" idx="5"/>
          </p:nvPr>
        </p:nvSpPr>
        <p:spPr/>
        <p:txBody>
          <a:bodyPr/>
          <a:lstStyle/>
          <a:p>
            <a:fld id="{D755A689-B993-4D17-9E68-78E225C0365F}" type="slidenum">
              <a:rPr lang="fr-CA" smtClean="0"/>
              <a:t>24</a:t>
            </a:fld>
            <a:endParaRPr lang="fr-CA"/>
          </a:p>
        </p:txBody>
      </p:sp>
    </p:spTree>
    <p:extLst>
      <p:ext uri="{BB962C8B-B14F-4D97-AF65-F5344CB8AC3E}">
        <p14:creationId xmlns:p14="http://schemas.microsoft.com/office/powerpoint/2010/main" val="3900830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 of bounds because of contact with opponent, missed block or tackle, or who slides out of bounds on a slippery field</a:t>
            </a:r>
          </a:p>
          <a:p>
            <a:endParaRPr lang="en-US" dirty="0"/>
          </a:p>
        </p:txBody>
      </p:sp>
      <p:sp>
        <p:nvSpPr>
          <p:cNvPr id="4" name="Slide Number Placeholder 3"/>
          <p:cNvSpPr>
            <a:spLocks noGrp="1"/>
          </p:cNvSpPr>
          <p:nvPr>
            <p:ph type="sldNum" sz="quarter" idx="5"/>
          </p:nvPr>
        </p:nvSpPr>
        <p:spPr/>
        <p:txBody>
          <a:bodyPr/>
          <a:lstStyle/>
          <a:p>
            <a:fld id="{D755A689-B993-4D17-9E68-78E225C0365F}" type="slidenum">
              <a:rPr lang="fr-CA" smtClean="0"/>
              <a:t>25</a:t>
            </a:fld>
            <a:endParaRPr lang="fr-CA"/>
          </a:p>
        </p:txBody>
      </p:sp>
    </p:spTree>
    <p:extLst>
      <p:ext uri="{BB962C8B-B14F-4D97-AF65-F5344CB8AC3E}">
        <p14:creationId xmlns:p14="http://schemas.microsoft.com/office/powerpoint/2010/main" val="2040969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The official who sees the ball go dead – blows the whistle and has the “spot” of the ball.  This is where the front of the ball is at the moment it went dead.  The Line of Scrimmage officials will have many of the spots because they have the outside in view and their zones cover most of the field.</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b="1"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b="1"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How</a:t>
            </a: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Kill the play with the whistle when it is dead.  When players have cleared, mark the spot : m</a:t>
            </a:r>
            <a:r>
              <a:rPr lang="en-CA" sz="1800" b="1" i="1" kern="100" dirty="0">
                <a:effectLst/>
                <a:latin typeface="Calibri" panose="020F0502020204030204" pitchFamily="34" charset="0"/>
                <a:ea typeface="Calibri" panose="020F0502020204030204" pitchFamily="34" charset="0"/>
                <a:cs typeface="Times New Roman" panose="02020603050405020304" pitchFamily="18" charset="0"/>
              </a:rPr>
              <a:t>ark forward point of advance with out-thrust foot, with toe in line with forward point of ball, facing in the direction of the defending Team’s Goal Line.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If it is close to a possible first down move into a location near where the ball went dead.  If the ball is dead out of bounds mark the spot on the sideline.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D755A689-B993-4D17-9E68-78E225C0365F}" type="slidenum">
              <a:rPr lang="fr-CA" smtClean="0"/>
              <a:t>26</a:t>
            </a:fld>
            <a:endParaRPr lang="fr-CA"/>
          </a:p>
        </p:txBody>
      </p:sp>
    </p:spTree>
    <p:extLst>
      <p:ext uri="{BB962C8B-B14F-4D97-AF65-F5344CB8AC3E}">
        <p14:creationId xmlns:p14="http://schemas.microsoft.com/office/powerpoint/2010/main" val="2613895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demonstrating forward progress</a:t>
            </a:r>
          </a:p>
          <a:p>
            <a:endParaRPr lang="en-US" dirty="0"/>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The ball is dead when t</a:t>
            </a:r>
            <a:r>
              <a:rPr lang="en-CA" sz="1800" b="1" i="1" kern="100" dirty="0">
                <a:effectLst/>
                <a:latin typeface="Calibri" panose="020F0502020204030204" pitchFamily="34" charset="0"/>
                <a:ea typeface="Calibri" panose="020F0502020204030204" pitchFamily="34" charset="0"/>
                <a:cs typeface="Times New Roman" panose="02020603050405020304" pitchFamily="18" charset="0"/>
              </a:rPr>
              <a:t>he ball carrier is tackled, held and the forward progress has been halted.</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If a ball carrier is stopped by an opponent and remains in the grasp, whistle the play dead and make the spot of furthest progress.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r>
              <a:rPr lang="en-US" dirty="0"/>
              <a:t>Consider a ball carrier running into a group of players, stopping then running back toward own goal line before being tackled.  Is the forward progress given?</a:t>
            </a:r>
            <a:endParaRPr lang="en-CA" dirty="0"/>
          </a:p>
        </p:txBody>
      </p:sp>
      <p:sp>
        <p:nvSpPr>
          <p:cNvPr id="4" name="Slide Number Placeholder 3"/>
          <p:cNvSpPr>
            <a:spLocks noGrp="1"/>
          </p:cNvSpPr>
          <p:nvPr>
            <p:ph type="sldNum" sz="quarter" idx="5"/>
          </p:nvPr>
        </p:nvSpPr>
        <p:spPr/>
        <p:txBody>
          <a:bodyPr/>
          <a:lstStyle/>
          <a:p>
            <a:fld id="{D755A689-B993-4D17-9E68-78E225C0365F}" type="slidenum">
              <a:rPr lang="fr-CA" smtClean="0"/>
              <a:t>27</a:t>
            </a:fld>
            <a:endParaRPr lang="fr-CA"/>
          </a:p>
        </p:txBody>
      </p:sp>
    </p:spTree>
    <p:extLst>
      <p:ext uri="{BB962C8B-B14F-4D97-AF65-F5344CB8AC3E}">
        <p14:creationId xmlns:p14="http://schemas.microsoft.com/office/powerpoint/2010/main" val="4265702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755A689-B993-4D17-9E68-78E225C0365F}" type="slidenum">
              <a:rPr lang="fr-CA" smtClean="0"/>
              <a:t>28</a:t>
            </a:fld>
            <a:endParaRPr lang="fr-CA"/>
          </a:p>
        </p:txBody>
      </p:sp>
    </p:spTree>
    <p:extLst>
      <p:ext uri="{BB962C8B-B14F-4D97-AF65-F5344CB8AC3E}">
        <p14:creationId xmlns:p14="http://schemas.microsoft.com/office/powerpoint/2010/main" val="2727407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When points are involved, it is critical that officials place themselves in a position to make a call.</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Hustle to proper position to make calls.  Signal touchdown but thrusting both arms above your head and blowing the whistle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D755A689-B993-4D17-9E68-78E225C0365F}" type="slidenum">
              <a:rPr lang="fr-CA" smtClean="0"/>
              <a:t>29</a:t>
            </a:fld>
            <a:endParaRPr lang="fr-CA"/>
          </a:p>
        </p:txBody>
      </p:sp>
    </p:spTree>
    <p:extLst>
      <p:ext uri="{BB962C8B-B14F-4D97-AF65-F5344CB8AC3E}">
        <p14:creationId xmlns:p14="http://schemas.microsoft.com/office/powerpoint/2010/main" val="4196548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755A689-B993-4D17-9E68-78E225C0365F}" type="slidenum">
              <a:rPr lang="fr-CA" smtClean="0"/>
              <a:t>3</a:t>
            </a:fld>
            <a:endParaRPr lang="fr-CA"/>
          </a:p>
        </p:txBody>
      </p:sp>
    </p:spTree>
    <p:extLst>
      <p:ext uri="{BB962C8B-B14F-4D97-AF65-F5344CB8AC3E}">
        <p14:creationId xmlns:p14="http://schemas.microsoft.com/office/powerpoint/2010/main" val="1523132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Officials must be always vigilant on the field as players from opposing continue to be in close proximity to each other.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Move quickly to the dead ball spot or to a safe location near group of players in your zone.  Use your voice – encouraging players to get back to huddle of bench.  Make them aware of your presence and talk them into good </a:t>
            </a:r>
            <a:r>
              <a:rPr lang="en-US" sz="1800" b="1" i="1" kern="100" dirty="0" err="1">
                <a:effectLst/>
                <a:latin typeface="Calibri" panose="020F0502020204030204" pitchFamily="34" charset="0"/>
                <a:ea typeface="Calibri" panose="020F0502020204030204" pitchFamily="34" charset="0"/>
                <a:cs typeface="Times New Roman" panose="02020603050405020304" pitchFamily="18" charset="0"/>
              </a:rPr>
              <a:t>behaviour</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D755A689-B993-4D17-9E68-78E225C0365F}" type="slidenum">
              <a:rPr lang="fr-CA" smtClean="0"/>
              <a:t>30</a:t>
            </a:fld>
            <a:endParaRPr lang="fr-CA"/>
          </a:p>
        </p:txBody>
      </p:sp>
    </p:spTree>
    <p:extLst>
      <p:ext uri="{BB962C8B-B14F-4D97-AF65-F5344CB8AC3E}">
        <p14:creationId xmlns:p14="http://schemas.microsoft.com/office/powerpoint/2010/main" val="67311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The line of scrimmage officials are positioned on the sideline and thus are the coaches connection with the officials.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Answer questions if you know the factual answer – never speculate or comment on a call by another official.  If you do not have the answer let the coach know you will check and get back.  At the next appropriate time – get the required information and let the coach know.</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If the coach requests a conference with the referee, ask the reason or question.  If you have the answer let the coach know, otherwise, speak with the referee to make them aware of the request.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D755A689-B993-4D17-9E68-78E225C0365F}" type="slidenum">
              <a:rPr lang="fr-CA" smtClean="0"/>
              <a:t>31</a:t>
            </a:fld>
            <a:endParaRPr lang="fr-CA"/>
          </a:p>
        </p:txBody>
      </p:sp>
    </p:spTree>
    <p:extLst>
      <p:ext uri="{BB962C8B-B14F-4D97-AF65-F5344CB8AC3E}">
        <p14:creationId xmlns:p14="http://schemas.microsoft.com/office/powerpoint/2010/main" val="2948169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755A689-B993-4D17-9E68-78E225C0365F}" type="slidenum">
              <a:rPr lang="fr-CA" smtClean="0"/>
              <a:t>32</a:t>
            </a:fld>
            <a:endParaRPr lang="fr-CA"/>
          </a:p>
        </p:txBody>
      </p:sp>
    </p:spTree>
    <p:extLst>
      <p:ext uri="{BB962C8B-B14F-4D97-AF65-F5344CB8AC3E}">
        <p14:creationId xmlns:p14="http://schemas.microsoft.com/office/powerpoint/2010/main" val="434022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a:t>Downsman</a:t>
            </a:r>
            <a:r>
              <a:rPr lang="en-US" i="1" dirty="0"/>
              <a:t>: </a:t>
            </a:r>
          </a:p>
          <a:p>
            <a:r>
              <a:rPr lang="en-US" i="1" dirty="0"/>
              <a:t>Only on the signal from the Referee and the Head Linesman will the </a:t>
            </a:r>
            <a:r>
              <a:rPr lang="en-US" i="1" dirty="0" err="1"/>
              <a:t>Downsman</a:t>
            </a:r>
            <a:r>
              <a:rPr lang="en-US" i="1" dirty="0"/>
              <a:t> change the location of the </a:t>
            </a:r>
            <a:r>
              <a:rPr lang="en-US" i="1" dirty="0" err="1"/>
              <a:t>downsbox</a:t>
            </a:r>
            <a:r>
              <a:rPr lang="en-US" i="1" dirty="0"/>
              <a:t> and/or the number of the next down. If the </a:t>
            </a:r>
            <a:r>
              <a:rPr lang="en-US" i="1" dirty="0" err="1"/>
              <a:t>Downsman</a:t>
            </a:r>
            <a:r>
              <a:rPr lang="en-US" i="1" dirty="0"/>
              <a:t> does not agree with the number of the down </a:t>
            </a:r>
            <a:r>
              <a:rPr lang="en-US" i="1" dirty="0" err="1"/>
              <a:t>signalled</a:t>
            </a:r>
            <a:r>
              <a:rPr lang="en-US" i="1" dirty="0"/>
              <a:t> by the Referee and/or the Head Linesman, he/she will immediately report it to the Referee or Head Linesmen before the ball is next put into play. If the </a:t>
            </a:r>
            <a:r>
              <a:rPr lang="en-US" i="1" dirty="0" err="1"/>
              <a:t>Downsman</a:t>
            </a:r>
            <a:r>
              <a:rPr lang="en-US" i="1" dirty="0"/>
              <a:t> sees a penalty fag down, he/she must not move the </a:t>
            </a:r>
            <a:r>
              <a:rPr lang="en-US" i="1" dirty="0" err="1"/>
              <a:t>downsbox</a:t>
            </a:r>
            <a:r>
              <a:rPr lang="en-US" i="1" dirty="0"/>
              <a:t> or let the sticks move, even if the Referee and/or the Head Linesman have inadvertently </a:t>
            </a:r>
            <a:r>
              <a:rPr lang="en-US" i="1" dirty="0" err="1"/>
              <a:t>signalled</a:t>
            </a:r>
            <a:r>
              <a:rPr lang="en-US" i="1" dirty="0"/>
              <a:t> them to be moved through not having seen the </a:t>
            </a:r>
            <a:r>
              <a:rPr lang="en-US" i="1"/>
              <a:t>penalty fag</a:t>
            </a:r>
            <a:r>
              <a:rPr lang="en-US" i="1" dirty="0"/>
              <a:t>. </a:t>
            </a:r>
          </a:p>
          <a:p>
            <a:r>
              <a:rPr lang="en-US" i="1" dirty="0"/>
              <a:t>Stickmen: The Stickmen will move the sticks on signal from the Referee and the Head Linesman. If a Stickman should see a penalty fag down, he/she should caution the others on the sideline not to move</a:t>
            </a:r>
            <a:endParaRPr lang="en-CA" i="1" dirty="0"/>
          </a:p>
        </p:txBody>
      </p:sp>
      <p:sp>
        <p:nvSpPr>
          <p:cNvPr id="4" name="Slide Number Placeholder 3"/>
          <p:cNvSpPr>
            <a:spLocks noGrp="1"/>
          </p:cNvSpPr>
          <p:nvPr>
            <p:ph type="sldNum" sz="quarter" idx="5"/>
          </p:nvPr>
        </p:nvSpPr>
        <p:spPr/>
        <p:txBody>
          <a:bodyPr/>
          <a:lstStyle/>
          <a:p>
            <a:fld id="{D755A689-B993-4D17-9E68-78E225C0365F}" type="slidenum">
              <a:rPr lang="fr-CA" smtClean="0"/>
              <a:t>33</a:t>
            </a:fld>
            <a:endParaRPr lang="fr-CA"/>
          </a:p>
        </p:txBody>
      </p:sp>
    </p:spTree>
    <p:extLst>
      <p:ext uri="{BB962C8B-B14F-4D97-AF65-F5344CB8AC3E}">
        <p14:creationId xmlns:p14="http://schemas.microsoft.com/office/powerpoint/2010/main" val="14794547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755A689-B993-4D17-9E68-78E225C0365F}" type="slidenum">
              <a:rPr lang="fr-CA" smtClean="0"/>
              <a:t>34</a:t>
            </a:fld>
            <a:endParaRPr lang="fr-CA"/>
          </a:p>
        </p:txBody>
      </p:sp>
    </p:spTree>
    <p:extLst>
      <p:ext uri="{BB962C8B-B14F-4D97-AF65-F5344CB8AC3E}">
        <p14:creationId xmlns:p14="http://schemas.microsoft.com/office/powerpoint/2010/main" val="4257152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with association how games are assigned (most use online scheduling programs)</a:t>
            </a:r>
          </a:p>
          <a:p>
            <a:r>
              <a:rPr lang="en-US" dirty="0"/>
              <a:t>Ensure your availability is always correct and includes all days for the scheduling period (e.g. month, season,..)  </a:t>
            </a:r>
          </a:p>
          <a:p>
            <a:r>
              <a:rPr lang="en-CA" dirty="0"/>
              <a:t>You can indicate times available (if not all day) make sure you account for travel time)</a:t>
            </a:r>
          </a:p>
          <a:p>
            <a:r>
              <a:rPr lang="en-CA" dirty="0"/>
              <a:t>Set alerts – either have the system message / email you or check frequently (at least every day)</a:t>
            </a:r>
          </a:p>
          <a:p>
            <a:endParaRPr lang="en-CA" dirty="0"/>
          </a:p>
          <a:p>
            <a:r>
              <a:rPr lang="en-CA" dirty="0"/>
              <a:t>Accept assignments promptly</a:t>
            </a:r>
          </a:p>
        </p:txBody>
      </p:sp>
      <p:sp>
        <p:nvSpPr>
          <p:cNvPr id="4" name="Slide Number Placeholder 3"/>
          <p:cNvSpPr>
            <a:spLocks noGrp="1"/>
          </p:cNvSpPr>
          <p:nvPr>
            <p:ph type="sldNum" sz="quarter" idx="5"/>
          </p:nvPr>
        </p:nvSpPr>
        <p:spPr/>
        <p:txBody>
          <a:bodyPr/>
          <a:lstStyle/>
          <a:p>
            <a:fld id="{D755A689-B993-4D17-9E68-78E225C0365F}" type="slidenum">
              <a:rPr lang="fr-CA" smtClean="0"/>
              <a:t>35</a:t>
            </a:fld>
            <a:endParaRPr lang="fr-CA"/>
          </a:p>
        </p:txBody>
      </p:sp>
    </p:spTree>
    <p:extLst>
      <p:ext uri="{BB962C8B-B14F-4D97-AF65-F5344CB8AC3E}">
        <p14:creationId xmlns:p14="http://schemas.microsoft.com/office/powerpoint/2010/main" val="1020437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07000"/>
              </a:lnSpc>
              <a:spcBef>
                <a:spcPts val="0"/>
              </a:spcBef>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When?  </a:t>
            </a:r>
            <a:endParaRPr lang="en-C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Date / time </a:t>
            </a:r>
            <a:endParaRPr lang="en-C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How early do I need to be there?</a:t>
            </a:r>
            <a:endParaRPr lang="en-C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Where</a:t>
            </a:r>
            <a:endParaRPr lang="en-C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Facilities?</a:t>
            </a:r>
            <a:endParaRPr lang="en-C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Traffic?</a:t>
            </a:r>
            <a:endParaRPr lang="en-C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Weather?</a:t>
            </a:r>
            <a:endParaRPr lang="en-C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Who?</a:t>
            </a:r>
            <a:endParaRPr lang="en-C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Age of players?</a:t>
            </a:r>
            <a:endParaRPr lang="en-C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Crew size and members?</a:t>
            </a:r>
            <a:endParaRPr lang="en-CA" sz="1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i="1" dirty="0"/>
              <a:t>Provide examples of league variations a new official in your area may encounter – focus only on those that impact the Line of Scrimmage official.</a:t>
            </a:r>
          </a:p>
          <a:p>
            <a:r>
              <a:rPr lang="en-US" i="1" dirty="0"/>
              <a:t>e.g. 9v9, 4 timeouts per game</a:t>
            </a:r>
          </a:p>
        </p:txBody>
      </p:sp>
      <p:sp>
        <p:nvSpPr>
          <p:cNvPr id="4" name="Slide Number Placeholder 3"/>
          <p:cNvSpPr>
            <a:spLocks noGrp="1"/>
          </p:cNvSpPr>
          <p:nvPr>
            <p:ph type="sldNum" sz="quarter" idx="5"/>
          </p:nvPr>
        </p:nvSpPr>
        <p:spPr/>
        <p:txBody>
          <a:bodyPr/>
          <a:lstStyle/>
          <a:p>
            <a:fld id="{D755A689-B993-4D17-9E68-78E225C0365F}" type="slidenum">
              <a:rPr lang="fr-CA" smtClean="0"/>
              <a:t>36</a:t>
            </a:fld>
            <a:endParaRPr lang="fr-CA"/>
          </a:p>
        </p:txBody>
      </p:sp>
    </p:spTree>
    <p:extLst>
      <p:ext uri="{BB962C8B-B14F-4D97-AF65-F5344CB8AC3E}">
        <p14:creationId xmlns:p14="http://schemas.microsoft.com/office/powerpoint/2010/main" val="3986138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a:t>
            </a:r>
          </a:p>
          <a:p>
            <a:r>
              <a:rPr lang="en-US" dirty="0"/>
              <a:t>Time</a:t>
            </a:r>
          </a:p>
          <a:p>
            <a:r>
              <a:rPr lang="en-US" dirty="0"/>
              <a:t>Age </a:t>
            </a:r>
          </a:p>
          <a:p>
            <a:r>
              <a:rPr lang="en-US" dirty="0"/>
              <a:t>Crew size</a:t>
            </a:r>
          </a:p>
          <a:p>
            <a:r>
              <a:rPr lang="en-US" dirty="0"/>
              <a:t>Crew members</a:t>
            </a:r>
          </a:p>
          <a:p>
            <a:endParaRPr lang="en-US" dirty="0"/>
          </a:p>
          <a:p>
            <a:endParaRPr lang="en-US" dirty="0"/>
          </a:p>
        </p:txBody>
      </p:sp>
      <p:sp>
        <p:nvSpPr>
          <p:cNvPr id="4" name="Slide Number Placeholder 3"/>
          <p:cNvSpPr>
            <a:spLocks noGrp="1"/>
          </p:cNvSpPr>
          <p:nvPr>
            <p:ph type="sldNum" sz="quarter" idx="5"/>
          </p:nvPr>
        </p:nvSpPr>
        <p:spPr/>
        <p:txBody>
          <a:bodyPr/>
          <a:lstStyle/>
          <a:p>
            <a:fld id="{D755A689-B993-4D17-9E68-78E225C0365F}" type="slidenum">
              <a:rPr lang="fr-CA" smtClean="0"/>
              <a:t>37</a:t>
            </a:fld>
            <a:endParaRPr lang="fr-CA"/>
          </a:p>
        </p:txBody>
      </p:sp>
    </p:spTree>
    <p:extLst>
      <p:ext uri="{BB962C8B-B14F-4D97-AF65-F5344CB8AC3E}">
        <p14:creationId xmlns:p14="http://schemas.microsoft.com/office/powerpoint/2010/main" val="7450755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2924503" cy="3600450"/>
          </a:xfrm>
        </p:spPr>
        <p:txBody>
          <a:bodyPr/>
          <a:lstStyle/>
          <a:p>
            <a:pPr marL="742950" lvl="1" indent="-285750" algn="l" rtl="0">
              <a:spcBef>
                <a:spcPts val="480"/>
              </a:spcBef>
              <a:spcAft>
                <a:spcPts val="0"/>
              </a:spcAft>
              <a:buClr>
                <a:schemeClr val="dk1"/>
              </a:buClr>
              <a:buSzPts val="2400"/>
              <a:buFont typeface="Arial"/>
              <a:buChar char="–"/>
            </a:pPr>
            <a:r>
              <a:rPr lang="en-US" sz="1200" dirty="0"/>
              <a:t>Hat </a:t>
            </a:r>
          </a:p>
          <a:p>
            <a:pPr marL="742950" lvl="1" indent="-285750" algn="l" rtl="0">
              <a:spcBef>
                <a:spcPts val="480"/>
              </a:spcBef>
              <a:spcAft>
                <a:spcPts val="0"/>
              </a:spcAft>
              <a:buClr>
                <a:schemeClr val="dk1"/>
              </a:buClr>
              <a:buSzPts val="2400"/>
              <a:buFont typeface="Arial"/>
              <a:buChar char="–"/>
            </a:pPr>
            <a:r>
              <a:rPr lang="en-US" sz="1200" dirty="0"/>
              <a:t>Jersey – long and short sleeve</a:t>
            </a:r>
          </a:p>
          <a:p>
            <a:pPr marL="742950" lvl="1" indent="-285750" algn="l" rtl="0">
              <a:spcBef>
                <a:spcPts val="480"/>
              </a:spcBef>
              <a:spcAft>
                <a:spcPts val="0"/>
              </a:spcAft>
              <a:buClr>
                <a:schemeClr val="dk1"/>
              </a:buClr>
              <a:buSzPts val="2400"/>
              <a:buFont typeface="Arial"/>
              <a:buChar char="–"/>
            </a:pPr>
            <a:r>
              <a:rPr lang="en-US" dirty="0"/>
              <a:t>Undershirt (if desired (Black))</a:t>
            </a:r>
          </a:p>
          <a:p>
            <a:pPr marL="742950" lvl="1" indent="-285750" algn="l" rtl="0">
              <a:spcBef>
                <a:spcPts val="480"/>
              </a:spcBef>
              <a:spcAft>
                <a:spcPts val="0"/>
              </a:spcAft>
              <a:buClr>
                <a:schemeClr val="dk1"/>
              </a:buClr>
              <a:buSzPts val="2400"/>
              <a:buFont typeface="Arial"/>
              <a:buChar char="–"/>
            </a:pPr>
            <a:r>
              <a:rPr lang="en-US" sz="1200" dirty="0"/>
              <a:t>Pants – with stripe</a:t>
            </a:r>
          </a:p>
          <a:p>
            <a:pPr marL="742950" lvl="1" indent="-285750" algn="l" rtl="0">
              <a:spcBef>
                <a:spcPts val="480"/>
              </a:spcBef>
              <a:spcAft>
                <a:spcPts val="0"/>
              </a:spcAft>
              <a:buSzPts val="2400"/>
              <a:buChar char="–"/>
            </a:pPr>
            <a:r>
              <a:rPr lang="en-US" sz="1200" dirty="0"/>
              <a:t>Belt - black</a:t>
            </a:r>
          </a:p>
          <a:p>
            <a:pPr marL="742950" lvl="1" indent="-285750">
              <a:spcBef>
                <a:spcPts val="480"/>
              </a:spcBef>
              <a:buClr>
                <a:schemeClr val="dk1"/>
              </a:buClr>
              <a:buSzPts val="2400"/>
              <a:buFont typeface="Arial"/>
              <a:buChar char="–"/>
            </a:pPr>
            <a:r>
              <a:rPr lang="en-US" dirty="0"/>
              <a:t>Black socks</a:t>
            </a:r>
          </a:p>
          <a:p>
            <a:pPr marL="742950" lvl="1" indent="-285750">
              <a:spcBef>
                <a:spcPts val="480"/>
              </a:spcBef>
              <a:buClr>
                <a:schemeClr val="dk1"/>
              </a:buClr>
              <a:buSzPts val="2400"/>
              <a:buFont typeface="Arial"/>
              <a:buChar char="–"/>
            </a:pPr>
            <a:r>
              <a:rPr lang="en-US" dirty="0"/>
              <a:t>Black (primarily) shoes</a:t>
            </a:r>
          </a:p>
          <a:p>
            <a:pPr marL="742950" lvl="1" indent="-285750">
              <a:spcBef>
                <a:spcPts val="480"/>
              </a:spcBef>
              <a:buClr>
                <a:schemeClr val="dk1"/>
              </a:buClr>
              <a:buSzPts val="2400"/>
              <a:buFont typeface="Arial"/>
              <a:buChar char="–"/>
            </a:pPr>
            <a:r>
              <a:rPr lang="en-US" dirty="0"/>
              <a:t>Black laces</a:t>
            </a:r>
          </a:p>
          <a:p>
            <a:pPr marL="742950" lvl="1" indent="-285750">
              <a:spcBef>
                <a:spcPts val="480"/>
              </a:spcBef>
              <a:buClr>
                <a:schemeClr val="dk1"/>
              </a:buClr>
              <a:buSzPts val="2400"/>
              <a:buFont typeface="Arial"/>
              <a:buChar char="–"/>
            </a:pPr>
            <a:endParaRPr lang="en-US" dirty="0"/>
          </a:p>
          <a:p>
            <a:pPr marL="742950" lvl="1" indent="-285750" algn="l" rtl="0">
              <a:spcBef>
                <a:spcPts val="480"/>
              </a:spcBef>
              <a:spcAft>
                <a:spcPts val="0"/>
              </a:spcAft>
              <a:buClr>
                <a:schemeClr val="dk1"/>
              </a:buClr>
              <a:buSzPts val="2400"/>
              <a:buFont typeface="Arial"/>
              <a:buChar char="–"/>
            </a:pPr>
            <a:r>
              <a:rPr lang="en-US" sz="1200" dirty="0"/>
              <a:t>Local FOA requirements:</a:t>
            </a:r>
          </a:p>
          <a:p>
            <a:pPr marL="742950" lvl="1" indent="-285750" algn="l" rtl="0">
              <a:spcBef>
                <a:spcPts val="480"/>
              </a:spcBef>
              <a:spcAft>
                <a:spcPts val="0"/>
              </a:spcAft>
              <a:buClr>
                <a:schemeClr val="dk1"/>
              </a:buClr>
              <a:buSzPts val="2400"/>
              <a:buFont typeface="Arial"/>
              <a:buChar char="–"/>
            </a:pPr>
            <a:r>
              <a:rPr lang="en-US" dirty="0"/>
              <a:t>Toque</a:t>
            </a:r>
          </a:p>
          <a:p>
            <a:pPr marL="742950" lvl="1" indent="-285750" algn="l" rtl="0">
              <a:spcBef>
                <a:spcPts val="480"/>
              </a:spcBef>
              <a:spcAft>
                <a:spcPts val="0"/>
              </a:spcAft>
              <a:buClr>
                <a:schemeClr val="dk1"/>
              </a:buClr>
              <a:buSzPts val="2400"/>
              <a:buFont typeface="Arial"/>
              <a:buChar char="–"/>
            </a:pPr>
            <a:r>
              <a:rPr lang="en-US" dirty="0"/>
              <a:t>Crest</a:t>
            </a:r>
          </a:p>
          <a:p>
            <a:pPr marL="742950" lvl="1" indent="-285750" algn="l" rtl="0">
              <a:spcBef>
                <a:spcPts val="480"/>
              </a:spcBef>
              <a:spcAft>
                <a:spcPts val="0"/>
              </a:spcAft>
              <a:buClr>
                <a:schemeClr val="dk1"/>
              </a:buClr>
              <a:buSzPts val="2400"/>
              <a:buFont typeface="Arial"/>
              <a:buChar char="–"/>
            </a:pPr>
            <a:r>
              <a:rPr lang="en-US" sz="1200" dirty="0"/>
              <a:t>Number </a:t>
            </a:r>
          </a:p>
          <a:p>
            <a:pPr marL="742950" lvl="1" indent="-285750" algn="l" rtl="0">
              <a:spcBef>
                <a:spcPts val="480"/>
              </a:spcBef>
              <a:spcAft>
                <a:spcPts val="0"/>
              </a:spcAft>
              <a:buClr>
                <a:schemeClr val="dk1"/>
              </a:buClr>
              <a:buSzPts val="2400"/>
              <a:buFont typeface="Arial"/>
              <a:buChar char="–"/>
            </a:pPr>
            <a:r>
              <a:rPr lang="en-US" dirty="0"/>
              <a:t>Shorts</a:t>
            </a:r>
            <a:endParaRPr lang="en-US" sz="1200" dirty="0"/>
          </a:p>
          <a:p>
            <a:endParaRPr lang="en-US" dirty="0"/>
          </a:p>
        </p:txBody>
      </p:sp>
      <p:sp>
        <p:nvSpPr>
          <p:cNvPr id="4" name="Slide Number Placeholder 3"/>
          <p:cNvSpPr>
            <a:spLocks noGrp="1"/>
          </p:cNvSpPr>
          <p:nvPr>
            <p:ph type="sldNum" sz="quarter" idx="5"/>
          </p:nvPr>
        </p:nvSpPr>
        <p:spPr/>
        <p:txBody>
          <a:bodyPr/>
          <a:lstStyle/>
          <a:p>
            <a:fld id="{D755A689-B993-4D17-9E68-78E225C0365F}" type="slidenum">
              <a:rPr lang="fr-CA" smtClean="0"/>
              <a:t>38</a:t>
            </a:fld>
            <a:endParaRPr lang="fr-CA"/>
          </a:p>
        </p:txBody>
      </p:sp>
      <p:sp>
        <p:nvSpPr>
          <p:cNvPr id="6" name="Notes Placeholder 2">
            <a:extLst>
              <a:ext uri="{FF2B5EF4-FFF2-40B4-BE49-F238E27FC236}">
                <a16:creationId xmlns:a16="http://schemas.microsoft.com/office/drawing/2014/main" id="{75A55341-9DFA-F508-FADA-616FDE88BC54}"/>
              </a:ext>
            </a:extLst>
          </p:cNvPr>
          <p:cNvSpPr txBox="1">
            <a:spLocks/>
          </p:cNvSpPr>
          <p:nvPr/>
        </p:nvSpPr>
        <p:spPr>
          <a:xfrm>
            <a:off x="3610303" y="4413031"/>
            <a:ext cx="2561897"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742950" lvl="1" indent="-285750">
              <a:spcBef>
                <a:spcPts val="480"/>
              </a:spcBef>
              <a:buClr>
                <a:schemeClr val="dk1"/>
              </a:buClr>
              <a:buSzPts val="2400"/>
              <a:buFont typeface="Arial"/>
              <a:buChar char="–"/>
            </a:pPr>
            <a:r>
              <a:rPr lang="en-US" dirty="0"/>
              <a:t>Orange Flag</a:t>
            </a:r>
          </a:p>
          <a:p>
            <a:pPr marL="742950" lvl="1" indent="-285750">
              <a:spcBef>
                <a:spcPts val="480"/>
              </a:spcBef>
              <a:buClr>
                <a:schemeClr val="dk1"/>
              </a:buClr>
              <a:buSzPts val="2400"/>
              <a:buFont typeface="Arial"/>
              <a:buChar char="–"/>
            </a:pPr>
            <a:r>
              <a:rPr lang="en-US" dirty="0"/>
              <a:t>Whistle – Fox 40 recommended</a:t>
            </a:r>
          </a:p>
          <a:p>
            <a:pPr marL="742950" lvl="1" indent="-285750">
              <a:spcBef>
                <a:spcPts val="480"/>
              </a:spcBef>
              <a:buClr>
                <a:schemeClr val="dk1"/>
              </a:buClr>
              <a:buSzPts val="2400"/>
              <a:buFont typeface="Arial"/>
              <a:buChar char="–"/>
            </a:pPr>
            <a:r>
              <a:rPr lang="en-US" dirty="0"/>
              <a:t>Penalty tracker / pencil</a:t>
            </a:r>
          </a:p>
          <a:p>
            <a:r>
              <a:rPr lang="en-US" dirty="0"/>
              <a:t>Optional:</a:t>
            </a:r>
          </a:p>
          <a:p>
            <a:r>
              <a:rPr lang="en-US" dirty="0"/>
              <a:t>Downs counter</a:t>
            </a:r>
          </a:p>
          <a:p>
            <a:r>
              <a:rPr lang="en-US" dirty="0"/>
              <a:t>Clip</a:t>
            </a:r>
          </a:p>
          <a:p>
            <a:endParaRPr lang="en-US" dirty="0"/>
          </a:p>
        </p:txBody>
      </p:sp>
    </p:spTree>
    <p:extLst>
      <p:ext uri="{BB962C8B-B14F-4D97-AF65-F5344CB8AC3E}">
        <p14:creationId xmlns:p14="http://schemas.microsoft.com/office/powerpoint/2010/main" val="14263112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755A689-B993-4D17-9E68-78E225C0365F}" type="slidenum">
              <a:rPr lang="fr-CA" smtClean="0"/>
              <a:t>39</a:t>
            </a:fld>
            <a:endParaRPr lang="fr-CA"/>
          </a:p>
        </p:txBody>
      </p:sp>
    </p:spTree>
    <p:extLst>
      <p:ext uri="{BB962C8B-B14F-4D97-AF65-F5344CB8AC3E}">
        <p14:creationId xmlns:p14="http://schemas.microsoft.com/office/powerpoint/2010/main" val="1805462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Arrange in order of distance travelled</a:t>
            </a:r>
          </a:p>
          <a:p>
            <a:r>
              <a:rPr lang="en-US" dirty="0"/>
              <a:t>Create 3 groups?</a:t>
            </a:r>
          </a:p>
          <a:p>
            <a:endParaRPr lang="en-US" dirty="0"/>
          </a:p>
        </p:txBody>
      </p:sp>
      <p:sp>
        <p:nvSpPr>
          <p:cNvPr id="4" name="Slide Number Placeholder 3"/>
          <p:cNvSpPr>
            <a:spLocks noGrp="1"/>
          </p:cNvSpPr>
          <p:nvPr>
            <p:ph type="sldNum" sz="quarter" idx="5"/>
          </p:nvPr>
        </p:nvSpPr>
        <p:spPr/>
        <p:txBody>
          <a:bodyPr/>
          <a:lstStyle/>
          <a:p>
            <a:fld id="{D755A689-B993-4D17-9E68-78E225C0365F}" type="slidenum">
              <a:rPr lang="fr-CA" smtClean="0"/>
              <a:t>4</a:t>
            </a:fld>
            <a:endParaRPr lang="fr-CA"/>
          </a:p>
        </p:txBody>
      </p:sp>
    </p:spTree>
    <p:extLst>
      <p:ext uri="{BB962C8B-B14F-4D97-AF65-F5344CB8AC3E}">
        <p14:creationId xmlns:p14="http://schemas.microsoft.com/office/powerpoint/2010/main" val="18343645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30200" algn="l" rtl="0">
              <a:lnSpc>
                <a:spcPct val="90000"/>
              </a:lnSpc>
              <a:spcBef>
                <a:spcPts val="0"/>
              </a:spcBef>
              <a:spcAft>
                <a:spcPts val="0"/>
              </a:spcAft>
              <a:buClr>
                <a:srgbClr val="000000"/>
              </a:buClr>
              <a:buSzPts val="2200"/>
              <a:buFont typeface="Arial"/>
              <a:buChar char="•"/>
            </a:pPr>
            <a:r>
              <a:rPr lang="en-US" sz="1200" dirty="0">
                <a:solidFill>
                  <a:srgbClr val="000000"/>
                </a:solidFill>
              </a:rPr>
              <a:t>Note benches</a:t>
            </a:r>
          </a:p>
          <a:p>
            <a:pPr marL="800100" lvl="1" indent="-330200" algn="l" rtl="0">
              <a:lnSpc>
                <a:spcPct val="90000"/>
              </a:lnSpc>
              <a:spcBef>
                <a:spcPts val="0"/>
              </a:spcBef>
              <a:spcAft>
                <a:spcPts val="0"/>
              </a:spcAft>
              <a:buClr>
                <a:srgbClr val="000000"/>
              </a:buClr>
              <a:buSzPts val="2200"/>
              <a:buFont typeface="Arial"/>
              <a:buChar char="•"/>
            </a:pPr>
            <a:r>
              <a:rPr lang="en-US" sz="1200" dirty="0">
                <a:solidFill>
                  <a:srgbClr val="000000"/>
                </a:solidFill>
              </a:rPr>
              <a:t>What side of field? (if on opposite sides this will mean the </a:t>
            </a:r>
            <a:r>
              <a:rPr lang="en-US" sz="1200" dirty="0" err="1">
                <a:solidFill>
                  <a:srgbClr val="000000"/>
                </a:solidFill>
              </a:rPr>
              <a:t>downsbox</a:t>
            </a:r>
            <a:r>
              <a:rPr lang="en-US" sz="1200" dirty="0">
                <a:solidFill>
                  <a:srgbClr val="000000"/>
                </a:solidFill>
              </a:rPr>
              <a:t> and yard markers will start on the Home team side and switch at half time.)</a:t>
            </a:r>
          </a:p>
          <a:p>
            <a:pPr marL="800100" lvl="1" indent="-330200" algn="l" rtl="0">
              <a:lnSpc>
                <a:spcPct val="90000"/>
              </a:lnSpc>
              <a:spcBef>
                <a:spcPts val="0"/>
              </a:spcBef>
              <a:spcAft>
                <a:spcPts val="0"/>
              </a:spcAft>
              <a:buClr>
                <a:srgbClr val="000000"/>
              </a:buClr>
              <a:buSzPts val="2200"/>
              <a:buFont typeface="Arial"/>
              <a:buChar char="•"/>
            </a:pPr>
            <a:r>
              <a:rPr lang="en-US" sz="1200" dirty="0">
                <a:solidFill>
                  <a:srgbClr val="000000"/>
                </a:solidFill>
              </a:rPr>
              <a:t>Ensure all physical items (e.g. benches, coolers, tents) are placed at least 5 yards away from the sideline</a:t>
            </a:r>
          </a:p>
          <a:p>
            <a:pPr marL="800100" lvl="1" indent="-330200" algn="l" rtl="0">
              <a:lnSpc>
                <a:spcPct val="90000"/>
              </a:lnSpc>
              <a:spcBef>
                <a:spcPts val="0"/>
              </a:spcBef>
              <a:spcAft>
                <a:spcPts val="0"/>
              </a:spcAft>
              <a:buClr>
                <a:srgbClr val="000000"/>
              </a:buClr>
              <a:buSzPts val="2200"/>
              <a:buFont typeface="Arial"/>
              <a:buChar char="•"/>
            </a:pPr>
            <a:r>
              <a:rPr lang="en-US" sz="1200" dirty="0">
                <a:solidFill>
                  <a:srgbClr val="000000"/>
                </a:solidFill>
              </a:rPr>
              <a:t>Are there lines or a track that can designate the area for players so that they do not crowd the sideline?</a:t>
            </a:r>
            <a:endParaRPr lang="en-US" sz="1600" dirty="0"/>
          </a:p>
          <a:p>
            <a:pPr marL="342900" lvl="0" indent="-330200" algn="l" rtl="0">
              <a:lnSpc>
                <a:spcPct val="90000"/>
              </a:lnSpc>
              <a:spcBef>
                <a:spcPts val="480"/>
              </a:spcBef>
              <a:spcAft>
                <a:spcPts val="0"/>
              </a:spcAft>
              <a:buClr>
                <a:srgbClr val="000000"/>
              </a:buClr>
              <a:buSzPts val="2200"/>
              <a:buFont typeface="Arial"/>
              <a:buChar char="•"/>
            </a:pPr>
            <a:r>
              <a:rPr lang="en-US" sz="1200" dirty="0">
                <a:solidFill>
                  <a:srgbClr val="000000"/>
                </a:solidFill>
              </a:rPr>
              <a:t>Field Markings</a:t>
            </a:r>
          </a:p>
          <a:p>
            <a:pPr marL="800100" lvl="1" indent="-330200" algn="l" rtl="0">
              <a:lnSpc>
                <a:spcPct val="90000"/>
              </a:lnSpc>
              <a:spcBef>
                <a:spcPts val="480"/>
              </a:spcBef>
              <a:spcAft>
                <a:spcPts val="0"/>
              </a:spcAft>
              <a:buClr>
                <a:srgbClr val="000000"/>
              </a:buClr>
              <a:buSzPts val="2200"/>
              <a:buFont typeface="Arial"/>
              <a:buChar char="•"/>
            </a:pPr>
            <a:r>
              <a:rPr lang="en-US" sz="1200" dirty="0">
                <a:solidFill>
                  <a:srgbClr val="000000"/>
                </a:solidFill>
              </a:rPr>
              <a:t>Are yard stripes every 5 yards?  10 Yards? </a:t>
            </a:r>
          </a:p>
          <a:p>
            <a:pPr marL="800100" lvl="1" indent="-330200" algn="l" rtl="0">
              <a:lnSpc>
                <a:spcPct val="90000"/>
              </a:lnSpc>
              <a:spcBef>
                <a:spcPts val="480"/>
              </a:spcBef>
              <a:spcAft>
                <a:spcPts val="0"/>
              </a:spcAft>
              <a:buClr>
                <a:srgbClr val="000000"/>
              </a:buClr>
              <a:buSzPts val="2200"/>
              <a:buFont typeface="Arial"/>
              <a:buChar char="•"/>
            </a:pPr>
            <a:r>
              <a:rPr lang="en-US" sz="1200" dirty="0">
                <a:solidFill>
                  <a:srgbClr val="000000"/>
                </a:solidFill>
              </a:rPr>
              <a:t>Hash marks 24 yards in from each sideline – if no marks discuss with Umpire re: ball placement.</a:t>
            </a:r>
          </a:p>
          <a:p>
            <a:pPr marL="800100" marR="0" lvl="1" indent="-330200" algn="l" defTabSz="914400" rtl="0" eaLnBrk="1" fontAlgn="auto" latinLnBrk="0" hangingPunct="1">
              <a:lnSpc>
                <a:spcPct val="90000"/>
              </a:lnSpc>
              <a:spcBef>
                <a:spcPts val="480"/>
              </a:spcBef>
              <a:spcAft>
                <a:spcPts val="0"/>
              </a:spcAft>
              <a:buClr>
                <a:srgbClr val="000000"/>
              </a:buClr>
              <a:buSzPts val="2200"/>
              <a:buFont typeface="Arial"/>
              <a:buChar char="•"/>
              <a:tabLst/>
              <a:defRPr/>
            </a:pPr>
            <a:r>
              <a:rPr lang="en-US" sz="1200" dirty="0">
                <a:solidFill>
                  <a:srgbClr val="000000"/>
                </a:solidFill>
              </a:rPr>
              <a:t>How are major lines marked? – </a:t>
            </a:r>
          </a:p>
          <a:p>
            <a:pPr marL="1257300" marR="0" lvl="2" indent="-330200" algn="l" defTabSz="914400" rtl="0" eaLnBrk="1" fontAlgn="auto" latinLnBrk="0" hangingPunct="1">
              <a:lnSpc>
                <a:spcPct val="90000"/>
              </a:lnSpc>
              <a:spcBef>
                <a:spcPts val="480"/>
              </a:spcBef>
              <a:spcAft>
                <a:spcPts val="0"/>
              </a:spcAft>
              <a:buClr>
                <a:srgbClr val="000000"/>
              </a:buClr>
              <a:buSzPts val="2200"/>
              <a:buFont typeface="Arial"/>
              <a:buChar char="•"/>
              <a:tabLst/>
              <a:defRPr/>
            </a:pPr>
            <a:r>
              <a:rPr lang="en-US" sz="1200" dirty="0">
                <a:solidFill>
                  <a:srgbClr val="000000"/>
                </a:solidFill>
              </a:rPr>
              <a:t>Sidelines – is there a wide stripe or other line for coaches and others to stay behind? </a:t>
            </a:r>
          </a:p>
          <a:p>
            <a:pPr marL="1257300" marR="0" lvl="2" indent="-330200" algn="l" defTabSz="914400" rtl="0" eaLnBrk="1" fontAlgn="auto" latinLnBrk="0" hangingPunct="1">
              <a:lnSpc>
                <a:spcPct val="90000"/>
              </a:lnSpc>
              <a:spcBef>
                <a:spcPts val="480"/>
              </a:spcBef>
              <a:spcAft>
                <a:spcPts val="0"/>
              </a:spcAft>
              <a:buClr>
                <a:srgbClr val="000000"/>
              </a:buClr>
              <a:buSzPts val="2200"/>
              <a:buFont typeface="Arial"/>
              <a:buChar char="•"/>
              <a:tabLst/>
              <a:defRPr/>
            </a:pPr>
            <a:r>
              <a:rPr lang="en-US" sz="1200" dirty="0">
                <a:solidFill>
                  <a:srgbClr val="000000"/>
                </a:solidFill>
              </a:rPr>
              <a:t>Goal line – Football vs. Soccer </a:t>
            </a:r>
          </a:p>
          <a:p>
            <a:pPr marL="1257300" marR="0" lvl="2" indent="-330200" algn="l" defTabSz="914400" rtl="0" eaLnBrk="1" fontAlgn="auto" latinLnBrk="0" hangingPunct="1">
              <a:lnSpc>
                <a:spcPct val="90000"/>
              </a:lnSpc>
              <a:spcBef>
                <a:spcPts val="480"/>
              </a:spcBef>
              <a:spcAft>
                <a:spcPts val="0"/>
              </a:spcAft>
              <a:buClr>
                <a:srgbClr val="000000"/>
              </a:buClr>
              <a:buSzPts val="2200"/>
              <a:buFont typeface="Arial"/>
              <a:buChar char="•"/>
              <a:tabLst/>
              <a:defRPr/>
            </a:pPr>
            <a:r>
              <a:rPr lang="en-US" sz="1200" dirty="0">
                <a:solidFill>
                  <a:srgbClr val="000000"/>
                </a:solidFill>
              </a:rPr>
              <a:t>Dead ball line is 20 yards back from the goal line.  If there is a track, is dead ball line clearly marked inside?</a:t>
            </a:r>
          </a:p>
          <a:p>
            <a:pPr marL="1257300" lvl="2" indent="-330200" algn="l" rtl="0">
              <a:lnSpc>
                <a:spcPct val="90000"/>
              </a:lnSpc>
              <a:spcBef>
                <a:spcPts val="480"/>
              </a:spcBef>
              <a:spcAft>
                <a:spcPts val="0"/>
              </a:spcAft>
              <a:buClr>
                <a:srgbClr val="000000"/>
              </a:buClr>
              <a:buSzPts val="2200"/>
              <a:buFont typeface="Arial"/>
              <a:buChar char="•"/>
            </a:pPr>
            <a:r>
              <a:rPr lang="en-US" sz="1200" dirty="0">
                <a:solidFill>
                  <a:srgbClr val="000000"/>
                </a:solidFill>
              </a:rPr>
              <a:t>Are 35 Yard line and 45 Yard line distinct – for easy set up after scores</a:t>
            </a:r>
          </a:p>
          <a:p>
            <a:pPr marL="342900" lvl="0" indent="-330200" algn="l" rtl="0">
              <a:lnSpc>
                <a:spcPct val="90000"/>
              </a:lnSpc>
              <a:spcBef>
                <a:spcPts val="480"/>
              </a:spcBef>
              <a:spcAft>
                <a:spcPts val="0"/>
              </a:spcAft>
              <a:buClr>
                <a:srgbClr val="000000"/>
              </a:buClr>
              <a:buSzPts val="2200"/>
              <a:buFont typeface="Arial"/>
              <a:buChar char="•"/>
            </a:pPr>
            <a:r>
              <a:rPr lang="en-US" sz="1200" dirty="0">
                <a:solidFill>
                  <a:srgbClr val="000000"/>
                </a:solidFill>
              </a:rPr>
              <a:t>Goal posts</a:t>
            </a:r>
          </a:p>
          <a:p>
            <a:pPr marL="800100" lvl="1" indent="-330200" algn="l" rtl="0">
              <a:lnSpc>
                <a:spcPct val="90000"/>
              </a:lnSpc>
              <a:spcBef>
                <a:spcPts val="480"/>
              </a:spcBef>
              <a:spcAft>
                <a:spcPts val="0"/>
              </a:spcAft>
              <a:buClr>
                <a:srgbClr val="000000"/>
              </a:buClr>
              <a:buSzPts val="2200"/>
              <a:buFont typeface="Arial"/>
              <a:buChar char="•"/>
            </a:pPr>
            <a:r>
              <a:rPr lang="en-US" sz="1200" dirty="0">
                <a:solidFill>
                  <a:srgbClr val="000000"/>
                </a:solidFill>
              </a:rPr>
              <a:t>padding (Game CAN NOT START without)</a:t>
            </a:r>
          </a:p>
          <a:p>
            <a:pPr marL="800100" lvl="1" indent="-330200" algn="l" rtl="0">
              <a:lnSpc>
                <a:spcPct val="90000"/>
              </a:lnSpc>
              <a:spcBef>
                <a:spcPts val="480"/>
              </a:spcBef>
              <a:spcAft>
                <a:spcPts val="0"/>
              </a:spcAft>
              <a:buClr>
                <a:srgbClr val="000000"/>
              </a:buClr>
              <a:buSzPts val="2200"/>
              <a:buFont typeface="Arial"/>
              <a:buChar char="•"/>
            </a:pPr>
            <a:r>
              <a:rPr lang="en-US" sz="1200" dirty="0">
                <a:solidFill>
                  <a:srgbClr val="000000"/>
                </a:solidFill>
              </a:rPr>
              <a:t>Alignment – cross bar parallel to goal line</a:t>
            </a:r>
            <a:endParaRPr lang="en-US" sz="1600" dirty="0"/>
          </a:p>
          <a:p>
            <a:pPr marL="342900" lvl="0" indent="-330200" algn="l" rtl="0">
              <a:lnSpc>
                <a:spcPct val="90000"/>
              </a:lnSpc>
              <a:spcBef>
                <a:spcPts val="480"/>
              </a:spcBef>
              <a:spcAft>
                <a:spcPts val="0"/>
              </a:spcAft>
              <a:buClr>
                <a:srgbClr val="000000"/>
              </a:buClr>
              <a:buSzPts val="2200"/>
              <a:buFont typeface="Arial"/>
              <a:buChar char="•"/>
            </a:pPr>
            <a:r>
              <a:rPr lang="en-US" sz="1200" dirty="0">
                <a:solidFill>
                  <a:srgbClr val="000000"/>
                </a:solidFill>
              </a:rPr>
              <a:t>Flexible markers are located at the intersections of the goal line and sidelines and the end zone sideline and dead ball line</a:t>
            </a:r>
            <a:endParaRPr lang="en-US" sz="1600" dirty="0"/>
          </a:p>
          <a:p>
            <a:pPr marL="342900" lvl="0" indent="-330200" algn="l" rtl="0">
              <a:lnSpc>
                <a:spcPct val="90000"/>
              </a:lnSpc>
              <a:spcBef>
                <a:spcPts val="480"/>
              </a:spcBef>
              <a:spcAft>
                <a:spcPts val="0"/>
              </a:spcAft>
              <a:buClr>
                <a:srgbClr val="000000"/>
              </a:buClr>
              <a:buSzPts val="2200"/>
              <a:buFont typeface="Arial"/>
              <a:buChar char="•"/>
            </a:pPr>
            <a:r>
              <a:rPr lang="en-US" sz="1200" dirty="0">
                <a:solidFill>
                  <a:srgbClr val="000000"/>
                </a:solidFill>
              </a:rPr>
              <a:t>Fields with a track around them, the deadline should be marked at least one foot inside the curb</a:t>
            </a:r>
            <a:endParaRPr lang="en-US" sz="1600" dirty="0"/>
          </a:p>
          <a:p>
            <a:pPr marL="342900" lvl="0" indent="-330200" algn="l" rtl="0">
              <a:lnSpc>
                <a:spcPct val="90000"/>
              </a:lnSpc>
              <a:spcBef>
                <a:spcPts val="480"/>
              </a:spcBef>
              <a:spcAft>
                <a:spcPts val="0"/>
              </a:spcAft>
              <a:buClr>
                <a:srgbClr val="000000"/>
              </a:buClr>
              <a:buSzPts val="2200"/>
              <a:buFont typeface="Arial"/>
              <a:buChar char="•"/>
            </a:pPr>
            <a:r>
              <a:rPr lang="en-US" sz="1200" dirty="0">
                <a:solidFill>
                  <a:srgbClr val="000000"/>
                </a:solidFill>
              </a:rPr>
              <a:t>Side lines are marked and clearly visible</a:t>
            </a:r>
            <a:endParaRPr lang="en-US" sz="1600" dirty="0"/>
          </a:p>
          <a:p>
            <a:endParaRPr lang="en-US" dirty="0"/>
          </a:p>
          <a:p>
            <a:endParaRPr lang="en-US" dirty="0"/>
          </a:p>
          <a:p>
            <a:r>
              <a:rPr lang="en-US" dirty="0"/>
              <a:t>Field is clear of debris and </a:t>
            </a:r>
            <a:r>
              <a:rPr lang="en-US" dirty="0" err="1"/>
              <a:t>obstructionns</a:t>
            </a:r>
            <a:r>
              <a:rPr lang="en-US" dirty="0"/>
              <a:t> – all equipment is placed well into the out of bounds area</a:t>
            </a:r>
          </a:p>
          <a:p>
            <a:r>
              <a:rPr lang="en-US" dirty="0"/>
              <a:t>Are  there any puddles or “dips” that may impact play/ ball placement/ safety?</a:t>
            </a:r>
          </a:p>
        </p:txBody>
      </p:sp>
      <p:sp>
        <p:nvSpPr>
          <p:cNvPr id="4" name="Slide Number Placeholder 3"/>
          <p:cNvSpPr>
            <a:spLocks noGrp="1"/>
          </p:cNvSpPr>
          <p:nvPr>
            <p:ph type="sldNum" sz="quarter" idx="5"/>
          </p:nvPr>
        </p:nvSpPr>
        <p:spPr/>
        <p:txBody>
          <a:bodyPr/>
          <a:lstStyle/>
          <a:p>
            <a:fld id="{D755A689-B993-4D17-9E68-78E225C0365F}" type="slidenum">
              <a:rPr lang="fr-CA" smtClean="0"/>
              <a:t>40</a:t>
            </a:fld>
            <a:endParaRPr lang="fr-CA"/>
          </a:p>
        </p:txBody>
      </p:sp>
    </p:spTree>
    <p:extLst>
      <p:ext uri="{BB962C8B-B14F-4D97-AF65-F5344CB8AC3E}">
        <p14:creationId xmlns:p14="http://schemas.microsoft.com/office/powerpoint/2010/main" val="22318448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US" sz="1200" dirty="0">
                <a:solidFill>
                  <a:srgbClr val="000000"/>
                </a:solidFill>
              </a:rPr>
              <a:t>The following equipment is mandatory and shall be worn by all players. It shall be designed and manufactured by a professional manufacturer, and shall not be altered in any way which will decrease the protection of the player.</a:t>
            </a:r>
            <a:r>
              <a:rPr lang="en-US" sz="1200" dirty="0"/>
              <a:t>  The responsibility to ensure each player is properly equipped rests on the Head Coach.</a:t>
            </a:r>
          </a:p>
          <a:p>
            <a:pPr marL="0" lvl="0" indent="0" algn="l" rtl="0">
              <a:spcBef>
                <a:spcPts val="0"/>
              </a:spcBef>
              <a:spcAft>
                <a:spcPts val="0"/>
              </a:spcAft>
              <a:buClr>
                <a:srgbClr val="000000"/>
              </a:buClr>
              <a:buSzPts val="2000"/>
              <a:buFont typeface="Arial"/>
              <a:buNone/>
            </a:pPr>
            <a:endParaRPr lang="en-US" dirty="0"/>
          </a:p>
          <a:p>
            <a:pPr marL="342900" lvl="0" indent="-342900" algn="l" rtl="0">
              <a:spcBef>
                <a:spcPts val="0"/>
              </a:spcBef>
              <a:spcAft>
                <a:spcPts val="0"/>
              </a:spcAft>
              <a:buClr>
                <a:srgbClr val="000000"/>
              </a:buClr>
              <a:buSzPts val="1800"/>
              <a:buFont typeface="Arial"/>
              <a:buChar char="•"/>
            </a:pPr>
            <a:r>
              <a:rPr lang="en-US" sz="1100" b="1" dirty="0"/>
              <a:t>Knee protection </a:t>
            </a:r>
            <a:r>
              <a:rPr lang="en-US" sz="1100" dirty="0"/>
              <a:t>in the form of soft padding entirely captured within a continuous material or knee protection specifically designed for and insertable in football pants. Knee protection cannot include any strap featuring a buckle, Velcro, clip, or strap that could become unfastened during play </a:t>
            </a:r>
            <a:endParaRPr lang="en-US" dirty="0"/>
          </a:p>
          <a:p>
            <a:pPr marL="342900" lvl="0" indent="-342900" algn="l" rtl="0">
              <a:spcBef>
                <a:spcPts val="0"/>
              </a:spcBef>
              <a:spcAft>
                <a:spcPts val="0"/>
              </a:spcAft>
              <a:buClr>
                <a:srgbClr val="000000"/>
              </a:buClr>
              <a:buSzPts val="1800"/>
              <a:buFont typeface="Arial"/>
              <a:buChar char="•"/>
            </a:pPr>
            <a:r>
              <a:rPr lang="en-US" sz="1100" dirty="0">
                <a:solidFill>
                  <a:srgbClr val="000000"/>
                </a:solidFill>
              </a:rPr>
              <a:t>Thigh guards.</a:t>
            </a:r>
            <a:endParaRPr lang="en-US" dirty="0"/>
          </a:p>
          <a:p>
            <a:pPr marL="342900" lvl="0" indent="-342900" algn="l" rtl="0">
              <a:spcBef>
                <a:spcPts val="0"/>
              </a:spcBef>
              <a:spcAft>
                <a:spcPts val="0"/>
              </a:spcAft>
              <a:buClr>
                <a:srgbClr val="000000"/>
              </a:buClr>
              <a:buSzPts val="1800"/>
              <a:buFont typeface="Arial"/>
              <a:buChar char="•"/>
            </a:pPr>
            <a:r>
              <a:rPr lang="en-US" sz="1100" dirty="0">
                <a:solidFill>
                  <a:srgbClr val="000000"/>
                </a:solidFill>
              </a:rPr>
              <a:t>Hip pads with tailbone protector.</a:t>
            </a:r>
            <a:endParaRPr lang="en-US" dirty="0"/>
          </a:p>
          <a:p>
            <a:pPr marL="342900" lvl="0" indent="-342900" algn="l" rtl="0">
              <a:spcBef>
                <a:spcPts val="0"/>
              </a:spcBef>
              <a:spcAft>
                <a:spcPts val="0"/>
              </a:spcAft>
              <a:buClr>
                <a:srgbClr val="000000"/>
              </a:buClr>
              <a:buSzPts val="1800"/>
              <a:buFont typeface="Arial"/>
              <a:buChar char="•"/>
            </a:pPr>
            <a:r>
              <a:rPr lang="en-US" sz="1100" dirty="0">
                <a:solidFill>
                  <a:srgbClr val="000000"/>
                </a:solidFill>
              </a:rPr>
              <a:t>Shoulder pads.</a:t>
            </a:r>
          </a:p>
          <a:p>
            <a:pPr marL="342900" lvl="0" indent="-342900" algn="l" rtl="0">
              <a:spcBef>
                <a:spcPts val="0"/>
              </a:spcBef>
              <a:spcAft>
                <a:spcPts val="0"/>
              </a:spcAft>
              <a:buClr>
                <a:srgbClr val="000000"/>
              </a:buClr>
              <a:buSzPts val="1800"/>
              <a:buFont typeface="Arial"/>
              <a:buChar char="•"/>
            </a:pPr>
            <a:r>
              <a:rPr lang="en-US" sz="1100" b="1" dirty="0">
                <a:solidFill>
                  <a:srgbClr val="000000"/>
                </a:solidFill>
              </a:rPr>
              <a:t>Helmet with regulation face mask</a:t>
            </a:r>
            <a:endParaRPr lang="en-US" b="1" dirty="0"/>
          </a:p>
          <a:p>
            <a:pPr marL="342900" marR="0" lvl="0" indent="-34290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lang="en-US" sz="1100" b="1" dirty="0">
                <a:solidFill>
                  <a:srgbClr val="000000"/>
                </a:solidFill>
              </a:rPr>
              <a:t>No tinted visors (no communication devices)</a:t>
            </a:r>
          </a:p>
          <a:p>
            <a:pPr marL="342900" lvl="0" indent="-342900" algn="l" rtl="0">
              <a:spcBef>
                <a:spcPts val="0"/>
              </a:spcBef>
              <a:spcAft>
                <a:spcPts val="0"/>
              </a:spcAft>
              <a:buClr>
                <a:srgbClr val="000000"/>
              </a:buClr>
              <a:buSzPts val="1800"/>
              <a:buFont typeface="Arial"/>
              <a:buChar char="•"/>
            </a:pPr>
            <a:r>
              <a:rPr lang="en-US" sz="1100" dirty="0">
                <a:solidFill>
                  <a:srgbClr val="000000"/>
                </a:solidFill>
              </a:rPr>
              <a:t>Mouth guard, protecting the teeth and lips</a:t>
            </a:r>
          </a:p>
          <a:p>
            <a:pPr marL="342900" lvl="0" indent="-342900" algn="l" rtl="0">
              <a:spcBef>
                <a:spcPts val="0"/>
              </a:spcBef>
              <a:spcAft>
                <a:spcPts val="0"/>
              </a:spcAft>
              <a:buClr>
                <a:srgbClr val="000000"/>
              </a:buClr>
              <a:buSzPts val="1800"/>
              <a:buFont typeface="Arial"/>
              <a:buChar char="•"/>
            </a:pPr>
            <a:r>
              <a:rPr lang="en-US" sz="1100" b="1" dirty="0">
                <a:solidFill>
                  <a:srgbClr val="000000"/>
                </a:solidFill>
              </a:rPr>
              <a:t>Shoes </a:t>
            </a:r>
            <a:r>
              <a:rPr lang="en-US" sz="1100" dirty="0">
                <a:solidFill>
                  <a:srgbClr val="000000"/>
                </a:solidFill>
              </a:rPr>
              <a:t>which meet specifications </a:t>
            </a:r>
            <a:endParaRPr lang="en-US" dirty="0"/>
          </a:p>
          <a:p>
            <a:pPr marL="342900" lvl="0" indent="-342900" algn="l" rtl="0">
              <a:spcBef>
                <a:spcPts val="0"/>
              </a:spcBef>
              <a:spcAft>
                <a:spcPts val="0"/>
              </a:spcAft>
              <a:buClr>
                <a:srgbClr val="000000"/>
              </a:buClr>
              <a:buSzPts val="1800"/>
              <a:buFont typeface="Arial"/>
              <a:buChar char="•"/>
            </a:pPr>
            <a:r>
              <a:rPr lang="en-US" sz="1100" b="1" dirty="0">
                <a:solidFill>
                  <a:srgbClr val="000000"/>
                </a:solidFill>
              </a:rPr>
              <a:t>Check for casts, taping (and braces)</a:t>
            </a:r>
          </a:p>
          <a:p>
            <a:pPr marL="342900" lvl="0" indent="-342900" algn="l" rtl="0">
              <a:spcBef>
                <a:spcPts val="0"/>
              </a:spcBef>
              <a:spcAft>
                <a:spcPts val="0"/>
              </a:spcAft>
              <a:buClr>
                <a:srgbClr val="000000"/>
              </a:buClr>
              <a:buSzPts val="1800"/>
              <a:buFont typeface="Arial"/>
              <a:buChar char="•"/>
            </a:pPr>
            <a:r>
              <a:rPr lang="en-US" sz="1100" dirty="0">
                <a:solidFill>
                  <a:srgbClr val="000000"/>
                </a:solidFill>
              </a:rPr>
              <a:t>Uniform is worn as required by the league</a:t>
            </a:r>
          </a:p>
          <a:p>
            <a:pPr marL="342900" lvl="0" indent="-342900" algn="l" rtl="0">
              <a:spcBef>
                <a:spcPts val="0"/>
              </a:spcBef>
              <a:spcAft>
                <a:spcPts val="0"/>
              </a:spcAft>
              <a:buClr>
                <a:srgbClr val="000000"/>
              </a:buClr>
              <a:buSzPts val="1800"/>
              <a:buFont typeface="Arial"/>
              <a:buChar char="•"/>
            </a:pPr>
            <a:endParaRPr lang="en-US" sz="1100" dirty="0">
              <a:solidFill>
                <a:srgbClr val="000000"/>
              </a:solidFill>
            </a:endParaRPr>
          </a:p>
          <a:p>
            <a:pPr marL="0" lvl="0" indent="0" algn="l" rtl="0">
              <a:spcBef>
                <a:spcPts val="0"/>
              </a:spcBef>
              <a:spcAft>
                <a:spcPts val="0"/>
              </a:spcAft>
              <a:buClr>
                <a:srgbClr val="000000"/>
              </a:buClr>
              <a:buSzPts val="1800"/>
              <a:buFont typeface="Arial"/>
              <a:buNone/>
            </a:pPr>
            <a:r>
              <a:rPr lang="en-US" sz="1100" dirty="0">
                <a:solidFill>
                  <a:srgbClr val="000000"/>
                </a:solidFill>
              </a:rPr>
              <a:t>Also:</a:t>
            </a:r>
          </a:p>
          <a:p>
            <a:pPr marL="0" lvl="0" indent="0" algn="l" rtl="0">
              <a:spcBef>
                <a:spcPts val="0"/>
              </a:spcBef>
              <a:spcAft>
                <a:spcPts val="0"/>
              </a:spcAft>
              <a:buClr>
                <a:srgbClr val="000000"/>
              </a:buClr>
              <a:buSzPts val="1800"/>
              <a:buFont typeface="Arial"/>
              <a:buNone/>
            </a:pPr>
            <a:r>
              <a:rPr lang="en-US" sz="1100" b="1" dirty="0">
                <a:solidFill>
                  <a:srgbClr val="000000"/>
                </a:solidFill>
              </a:rPr>
              <a:t>Knotted jerseys</a:t>
            </a:r>
          </a:p>
          <a:p>
            <a:pPr marL="342900" lvl="0" indent="-342900" algn="l" rtl="0">
              <a:spcBef>
                <a:spcPts val="0"/>
              </a:spcBef>
              <a:spcAft>
                <a:spcPts val="0"/>
              </a:spcAft>
              <a:buClr>
                <a:srgbClr val="000000"/>
              </a:buClr>
              <a:buSzPts val="1800"/>
              <a:buFont typeface="Arial"/>
              <a:buChar char="•"/>
            </a:pPr>
            <a:endParaRPr lang="en-US" sz="1100" dirty="0">
              <a:solidFill>
                <a:srgbClr val="000000"/>
              </a:solidFill>
            </a:endParaRPr>
          </a:p>
          <a:p>
            <a:pPr marL="342900" lvl="0" indent="-342900" algn="l" rtl="0">
              <a:spcBef>
                <a:spcPts val="0"/>
              </a:spcBef>
              <a:spcAft>
                <a:spcPts val="0"/>
              </a:spcAft>
              <a:buClr>
                <a:srgbClr val="000000"/>
              </a:buClr>
              <a:buSzPts val="1800"/>
              <a:buFont typeface="Arial"/>
              <a:buChar char="•"/>
            </a:pPr>
            <a:endParaRPr lang="en-US" sz="1100" dirty="0">
              <a:solidFill>
                <a:srgbClr val="000000"/>
              </a:solidFill>
            </a:endParaRPr>
          </a:p>
          <a:p>
            <a:pPr marL="342900" lvl="0" indent="-342900" algn="l" rtl="0">
              <a:spcBef>
                <a:spcPts val="0"/>
              </a:spcBef>
              <a:spcAft>
                <a:spcPts val="0"/>
              </a:spcAft>
              <a:buClr>
                <a:srgbClr val="000000"/>
              </a:buClr>
              <a:buSzPts val="1800"/>
              <a:buFont typeface="Arial"/>
              <a:buChar char="•"/>
            </a:pPr>
            <a:endParaRPr lang="en-US" dirty="0"/>
          </a:p>
          <a:p>
            <a:pPr marL="342900" lvl="0" indent="-215900" algn="l" rtl="0">
              <a:spcBef>
                <a:spcPts val="400"/>
              </a:spcBef>
              <a:spcAft>
                <a:spcPts val="0"/>
              </a:spcAft>
              <a:buClr>
                <a:schemeClr val="dk1"/>
              </a:buClr>
              <a:buSzPts val="2000"/>
              <a:buFont typeface="Arial"/>
              <a:buNone/>
            </a:pPr>
            <a:endParaRPr lang="en-US" sz="1200" dirty="0"/>
          </a:p>
          <a:p>
            <a:pPr marL="342900" lvl="0" indent="-215900" algn="l" rtl="0">
              <a:spcBef>
                <a:spcPts val="400"/>
              </a:spcBef>
              <a:spcAft>
                <a:spcPts val="0"/>
              </a:spcAft>
              <a:buClr>
                <a:schemeClr val="dk1"/>
              </a:buClr>
              <a:buSzPts val="2000"/>
              <a:buFont typeface="Arial"/>
              <a:buNone/>
            </a:pPr>
            <a:endParaRPr lang="en-US" sz="1200" dirty="0"/>
          </a:p>
          <a:p>
            <a:r>
              <a:rPr lang="en-US" dirty="0"/>
              <a:t>Discuss how to handle situations with a player not wearing a mouthguard </a:t>
            </a:r>
          </a:p>
        </p:txBody>
      </p:sp>
      <p:sp>
        <p:nvSpPr>
          <p:cNvPr id="4" name="Slide Number Placeholder 3"/>
          <p:cNvSpPr>
            <a:spLocks noGrp="1"/>
          </p:cNvSpPr>
          <p:nvPr>
            <p:ph type="sldNum" sz="quarter" idx="5"/>
          </p:nvPr>
        </p:nvSpPr>
        <p:spPr/>
        <p:txBody>
          <a:bodyPr/>
          <a:lstStyle/>
          <a:p>
            <a:fld id="{D755A689-B993-4D17-9E68-78E225C0365F}" type="slidenum">
              <a:rPr lang="fr-CA" smtClean="0"/>
              <a:t>41</a:t>
            </a:fld>
            <a:endParaRPr lang="fr-CA"/>
          </a:p>
        </p:txBody>
      </p:sp>
    </p:spTree>
    <p:extLst>
      <p:ext uri="{BB962C8B-B14F-4D97-AF65-F5344CB8AC3E}">
        <p14:creationId xmlns:p14="http://schemas.microsoft.com/office/powerpoint/2010/main" val="3115423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Instructions:</a:t>
            </a:r>
          </a:p>
          <a:p>
            <a:pPr marL="0" marR="0">
              <a:lnSpc>
                <a:spcPct val="107000"/>
              </a:lnSpc>
              <a:spcBef>
                <a:spcPts val="0"/>
              </a:spcBef>
              <a:spcAft>
                <a:spcPts val="800"/>
              </a:spcAft>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You are part of the official crew – thank you</a:t>
            </a:r>
          </a:p>
          <a:p>
            <a:pPr marL="0" marR="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It does mean you must remain impartial so : No discussion or opinions with Players, Coaches, fans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Downs Box</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Set at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forward point of ball on all plays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(DJ should make spot with toe of forward foot.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Do not move or change down until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clear signal from Referee or DJ</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Talk on every down what is the down and confirm on the box.</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Goal and Converts- Downs box only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Flag on the play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DO NOT MOVE UNTIL SIGNALED BY THE REFEREE.</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Field Goals – </a:t>
            </a:r>
            <a:r>
              <a:rPr lang="en-US" sz="1800" b="1" i="1" u="none" kern="100" dirty="0">
                <a:effectLst/>
                <a:latin typeface="Calibri" panose="020F0502020204030204" pitchFamily="34" charset="0"/>
                <a:ea typeface="Calibri" panose="020F0502020204030204" pitchFamily="34" charset="0"/>
                <a:cs typeface="Times New Roman" panose="02020603050405020304" pitchFamily="18" charset="0"/>
              </a:rPr>
              <a:t>on all field goals discuss with DJ yard line of </a:t>
            </a:r>
            <a:r>
              <a:rPr lang="en-US" sz="1800" b="1" i="1" u="none" kern="100" dirty="0" err="1">
                <a:effectLst/>
                <a:latin typeface="Calibri" panose="020F0502020204030204" pitchFamily="34" charset="0"/>
                <a:ea typeface="Calibri" panose="020F0502020204030204" pitchFamily="34" charset="0"/>
                <a:cs typeface="Times New Roman" panose="02020603050405020304" pitchFamily="18" charset="0"/>
              </a:rPr>
              <a:t>LoS</a:t>
            </a:r>
            <a:endParaRPr lang="en-CA" sz="1800" b="1" i="1" u="none"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play gets tight to your sideline and you are in jeopardy of being injured drop stick (to stands side) and back out.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Sticks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Do not move until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1st Down is signaled by Referee or DJ</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1</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down and 10 – Rear stick is at same spot as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Downsbox</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Keep chain tight –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rear stick person uses foot to hold post while other crew member tightens</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Keep the sticks vertical look professional.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Flag on the play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DO NOT MOVE UNTIL SIGNALED BY THE REFEREE.</a:t>
            </a:r>
            <a:r>
              <a:rPr lang="en-US" sz="1800" dirty="0">
                <a:effectLst/>
                <a:latin typeface="Calibri" panose="020F0502020204030204" pitchFamily="34" charset="0"/>
                <a:ea typeface="Calibri" panose="020F0502020204030204" pitchFamily="34" charset="0"/>
                <a:cs typeface="Times New Roman" panose="02020603050405020304" pitchFamily="18" charset="0"/>
              </a:rPr>
              <a:t> Sometimes the flag may end up out of bounds you see a flag, stay there, even if the Referee has signaled you to move.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Quarter time wait for DJ to direct moving the chains to the opposite end of the field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play gets tight to your sideline and you are in jeopardy of being injured Drop sticks (to stands side) and back out.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Use the entire white sideline.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Hustle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 Alert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The Downs Judge must provide support for the stick crew following each play.</a:t>
            </a:r>
            <a:endParaRPr lang="en-CA" sz="18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CA" sz="1800" i="1" kern="100" dirty="0">
                <a:effectLst/>
                <a:latin typeface="Calibri" panose="020F0502020204030204" pitchFamily="34" charset="0"/>
                <a:ea typeface="Calibri" panose="020F0502020204030204" pitchFamily="34" charset="0"/>
                <a:cs typeface="Times New Roman" panose="02020603050405020304" pitchFamily="18" charset="0"/>
              </a:rPr>
              <a:t>On first down, go to sideline and set the spot for </a:t>
            </a:r>
            <a:r>
              <a:rPr lang="en-CA" sz="1800" i="1" kern="100" dirty="0" err="1">
                <a:effectLst/>
                <a:latin typeface="Calibri" panose="020F0502020204030204" pitchFamily="34" charset="0"/>
                <a:ea typeface="Calibri" panose="020F0502020204030204" pitchFamily="34" charset="0"/>
                <a:cs typeface="Times New Roman" panose="02020603050405020304" pitchFamily="18" charset="0"/>
              </a:rPr>
              <a:t>downsbox</a:t>
            </a:r>
            <a:r>
              <a:rPr lang="en-CA" sz="1800" i="1"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mj-lt"/>
              <a:buAutoNum type="arabicPeriod"/>
            </a:pPr>
            <a:r>
              <a:rPr lang="en-CA" sz="1800" i="1" kern="100" dirty="0">
                <a:effectLst/>
                <a:latin typeface="Calibri" panose="020F0502020204030204" pitchFamily="34" charset="0"/>
                <a:ea typeface="Calibri" panose="020F0502020204030204" pitchFamily="34" charset="0"/>
                <a:cs typeface="Times New Roman" panose="02020603050405020304" pitchFamily="18" charset="0"/>
              </a:rPr>
              <a:t>Stickmen set the rear stick at same spot. </a:t>
            </a:r>
          </a:p>
          <a:p>
            <a:pPr marL="342900" marR="0" lvl="0" indent="-342900">
              <a:lnSpc>
                <a:spcPct val="107000"/>
              </a:lnSpc>
              <a:spcBef>
                <a:spcPts val="0"/>
              </a:spcBef>
              <a:spcAft>
                <a:spcPts val="800"/>
              </a:spcAft>
              <a:buFont typeface="+mj-lt"/>
              <a:buAutoNum type="arabicPeriod"/>
            </a:pPr>
            <a:r>
              <a:rPr lang="en-CA" sz="1800" i="1" kern="100" dirty="0">
                <a:effectLst/>
                <a:latin typeface="Calibri" panose="020F0502020204030204" pitchFamily="34" charset="0"/>
                <a:ea typeface="Calibri" panose="020F0502020204030204" pitchFamily="34" charset="0"/>
                <a:cs typeface="Times New Roman" panose="02020603050405020304" pitchFamily="18" charset="0"/>
              </a:rPr>
              <a:t>For each down change, turn and signal new down to </a:t>
            </a:r>
            <a:r>
              <a:rPr lang="en-CA" sz="1800" i="1" kern="100" dirty="0" err="1">
                <a:effectLst/>
                <a:latin typeface="Calibri" panose="020F0502020204030204" pitchFamily="34" charset="0"/>
                <a:ea typeface="Calibri" panose="020F0502020204030204" pitchFamily="34" charset="0"/>
                <a:cs typeface="Times New Roman" panose="02020603050405020304" pitchFamily="18" charset="0"/>
              </a:rPr>
              <a:t>downsbox</a:t>
            </a:r>
            <a:r>
              <a:rPr lang="en-CA" sz="1800" i="1" kern="100" dirty="0">
                <a:effectLst/>
                <a:latin typeface="Calibri" panose="020F0502020204030204" pitchFamily="34" charset="0"/>
                <a:ea typeface="Calibri" panose="020F0502020204030204" pitchFamily="34" charset="0"/>
                <a:cs typeface="Times New Roman" panose="02020603050405020304" pitchFamily="18" charset="0"/>
              </a:rPr>
              <a:t> attendant, and from the field, indicate the correct place. Ensure that down is changed.</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half time inform the crew when to return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the game – help store the sticks and thank the crew</a:t>
            </a:r>
          </a:p>
          <a:p>
            <a:pPr marL="0" marR="0">
              <a:lnSpc>
                <a:spcPct val="107000"/>
              </a:lnSpc>
              <a:spcBef>
                <a:spcPts val="0"/>
              </a:spcBef>
              <a:spcAft>
                <a:spcPts val="800"/>
              </a:spcAft>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Measurements:</a:t>
            </a:r>
          </a:p>
          <a:p>
            <a:pPr marL="457200" marR="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Down Judge go to sideline. </a:t>
            </a:r>
          </a:p>
          <a:p>
            <a:pPr marL="457200" marR="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Ensure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downsbox</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remain at previous line of scrimmage.</a:t>
            </a:r>
          </a:p>
          <a:p>
            <a:pPr marL="457200" marR="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Check clip is placed correctly on back of the yard stripe closest to the rear stick.</a:t>
            </a:r>
          </a:p>
          <a:p>
            <a:pPr marL="457200" marR="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Take position marking the front stick spot.</a:t>
            </a:r>
          </a:p>
          <a:p>
            <a:pPr marL="457200" marR="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Have rear stick attendant pick up clip.</a:t>
            </a:r>
          </a:p>
          <a:p>
            <a:pPr marL="457200" marR="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Both stick attendants bring sticks, clip and chain in for measure.</a:t>
            </a:r>
          </a:p>
          <a:p>
            <a:pPr marL="457200" marR="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If first down is made –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downsbox</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moves to spot and rear stick sets up there</a:t>
            </a:r>
          </a:p>
          <a:p>
            <a:pPr marL="457200" marR="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If distance in not gained – front stick sets up at your spot and chain is pulled tight.  The clip should be returned to back of the yard stripe closest to the rear stick.</a:t>
            </a:r>
          </a:p>
          <a:p>
            <a:pPr marL="0" marR="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At the end of first and third quarters:</a:t>
            </a:r>
          </a:p>
          <a:p>
            <a:pPr marL="0" marR="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If it is a new set of downs: check ball location and set sticks as 1</a:t>
            </a:r>
            <a:r>
              <a:rPr lang="en-CA" sz="1800" kern="1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and 10 from the location on the opposite end of the field.</a:t>
            </a:r>
          </a:p>
          <a:p>
            <a:pPr marL="0" marR="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If not a new 1</a:t>
            </a:r>
            <a:r>
              <a:rPr lang="en-CA" sz="1800" kern="1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and 10 then:</a:t>
            </a:r>
          </a:p>
          <a:p>
            <a:pPr marL="0" marR="0" indent="45720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Check correct down, and approximate distance to go.</a:t>
            </a:r>
          </a:p>
          <a:p>
            <a:pPr marL="0" marR="0" indent="45720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Check the yard stripe on which the clip is placed.</a:t>
            </a:r>
          </a:p>
          <a:p>
            <a:pPr marL="0" marR="0" indent="45720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Ensure clip is at the back edge of the line.</a:t>
            </a:r>
          </a:p>
          <a:p>
            <a:pPr marL="0" marR="0" indent="45720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Reverse the position of the Stickmen.</a:t>
            </a:r>
          </a:p>
          <a:p>
            <a:pPr marL="0" marR="0" indent="45720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Move to the identical yard stripe at the opposite end of the field.</a:t>
            </a:r>
          </a:p>
          <a:p>
            <a:pPr marL="0" marR="0" indent="45720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Place clip on the back of the correct yard stripe.</a:t>
            </a:r>
          </a:p>
          <a:p>
            <a:pPr marL="0" marR="0" indent="45720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Reset the sticks.</a:t>
            </a:r>
          </a:p>
          <a:p>
            <a:pPr marL="0" marR="0" indent="45720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Recheck the down and distance for accurate placement</a:t>
            </a:r>
          </a:p>
        </p:txBody>
      </p:sp>
      <p:sp>
        <p:nvSpPr>
          <p:cNvPr id="4" name="Slide Number Placeholder 3"/>
          <p:cNvSpPr>
            <a:spLocks noGrp="1"/>
          </p:cNvSpPr>
          <p:nvPr>
            <p:ph type="sldNum" sz="quarter" idx="5"/>
          </p:nvPr>
        </p:nvSpPr>
        <p:spPr/>
        <p:txBody>
          <a:bodyPr/>
          <a:lstStyle/>
          <a:p>
            <a:fld id="{D755A689-B993-4D17-9E68-78E225C0365F}" type="slidenum">
              <a:rPr lang="fr-CA" smtClean="0"/>
              <a:t>42</a:t>
            </a:fld>
            <a:endParaRPr lang="fr-CA"/>
          </a:p>
        </p:txBody>
      </p:sp>
    </p:spTree>
    <p:extLst>
      <p:ext uri="{BB962C8B-B14F-4D97-AF65-F5344CB8AC3E}">
        <p14:creationId xmlns:p14="http://schemas.microsoft.com/office/powerpoint/2010/main" val="19013991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a:t>
            </a:r>
            <a:endParaRPr lang="en-CA" dirty="0"/>
          </a:p>
        </p:txBody>
      </p:sp>
      <p:sp>
        <p:nvSpPr>
          <p:cNvPr id="4" name="Slide Number Placeholder 3"/>
          <p:cNvSpPr>
            <a:spLocks noGrp="1"/>
          </p:cNvSpPr>
          <p:nvPr>
            <p:ph type="sldNum" sz="quarter" idx="5"/>
          </p:nvPr>
        </p:nvSpPr>
        <p:spPr/>
        <p:txBody>
          <a:bodyPr/>
          <a:lstStyle/>
          <a:p>
            <a:fld id="{D755A689-B993-4D17-9E68-78E225C0365F}" type="slidenum">
              <a:rPr lang="fr-CA" smtClean="0"/>
              <a:t>43</a:t>
            </a:fld>
            <a:endParaRPr lang="fr-CA"/>
          </a:p>
        </p:txBody>
      </p:sp>
    </p:spTree>
    <p:extLst>
      <p:ext uri="{BB962C8B-B14F-4D97-AF65-F5344CB8AC3E}">
        <p14:creationId xmlns:p14="http://schemas.microsoft.com/office/powerpoint/2010/main" val="17682597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could this be prevented?  What instructions are provided to the stick crew - </a:t>
            </a:r>
            <a:endParaRPr lang="en-CA" dirty="0"/>
          </a:p>
        </p:txBody>
      </p:sp>
      <p:sp>
        <p:nvSpPr>
          <p:cNvPr id="4" name="Slide Number Placeholder 3"/>
          <p:cNvSpPr>
            <a:spLocks noGrp="1"/>
          </p:cNvSpPr>
          <p:nvPr>
            <p:ph type="sldNum" sz="quarter" idx="5"/>
          </p:nvPr>
        </p:nvSpPr>
        <p:spPr/>
        <p:txBody>
          <a:bodyPr/>
          <a:lstStyle/>
          <a:p>
            <a:fld id="{D755A689-B993-4D17-9E68-78E225C0365F}" type="slidenum">
              <a:rPr lang="fr-CA" smtClean="0"/>
              <a:t>44</a:t>
            </a:fld>
            <a:endParaRPr lang="fr-CA"/>
          </a:p>
        </p:txBody>
      </p:sp>
    </p:spTree>
    <p:extLst>
      <p:ext uri="{BB962C8B-B14F-4D97-AF65-F5344CB8AC3E}">
        <p14:creationId xmlns:p14="http://schemas.microsoft.com/office/powerpoint/2010/main" val="6985905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80000"/>
              </a:lnSpc>
              <a:spcBef>
                <a:spcPts val="0"/>
              </a:spcBef>
              <a:spcAft>
                <a:spcPts val="0"/>
              </a:spcAft>
              <a:buClr>
                <a:srgbClr val="000000"/>
              </a:buClr>
              <a:buSzPts val="2400"/>
              <a:buFont typeface="Arial"/>
              <a:buNone/>
            </a:pPr>
            <a:r>
              <a:rPr lang="en-US" sz="1200" dirty="0">
                <a:solidFill>
                  <a:srgbClr val="000000"/>
                </a:solidFill>
              </a:rPr>
              <a:t>About 5 minutes prior to start of the game</a:t>
            </a:r>
            <a:endParaRPr lang="en-US" dirty="0"/>
          </a:p>
          <a:p>
            <a:pPr marL="342900" lvl="0" indent="-342900" algn="l" rtl="0">
              <a:lnSpc>
                <a:spcPct val="80000"/>
              </a:lnSpc>
              <a:spcBef>
                <a:spcPts val="480"/>
              </a:spcBef>
              <a:spcAft>
                <a:spcPts val="0"/>
              </a:spcAft>
              <a:buClr>
                <a:srgbClr val="000000"/>
              </a:buClr>
              <a:buSzPts val="2400"/>
              <a:buFont typeface="Arial"/>
              <a:buChar char="•"/>
            </a:pPr>
            <a:r>
              <a:rPr lang="en-US" sz="1200" dirty="0">
                <a:solidFill>
                  <a:srgbClr val="000000"/>
                </a:solidFill>
              </a:rPr>
              <a:t>The Downs Judge will </a:t>
            </a:r>
            <a:r>
              <a:rPr lang="en-US" sz="1200" b="1" i="1" dirty="0">
                <a:solidFill>
                  <a:srgbClr val="000000"/>
                </a:solidFill>
              </a:rPr>
              <a:t>confirm Yard Stick crew is in place and have been instructed</a:t>
            </a:r>
            <a:endParaRPr lang="en-US" b="1" i="1" dirty="0"/>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Down Judge, Line Judge (and Back Umpire) will report </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field conditions and player equipment concerns</a:t>
            </a:r>
            <a:endParaRPr lang="en-CA" sz="1800" b="1" i="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80000"/>
              </a:lnSpc>
              <a:spcBef>
                <a:spcPts val="480"/>
              </a:spcBef>
              <a:spcAft>
                <a:spcPts val="0"/>
              </a:spcAft>
              <a:buClr>
                <a:srgbClr val="000000"/>
              </a:buClr>
              <a:buSzPts val="2400"/>
              <a:buFont typeface="Arial"/>
              <a:buChar char="•"/>
            </a:pPr>
            <a:r>
              <a:rPr lang="en-US" sz="1200" dirty="0">
                <a:solidFill>
                  <a:srgbClr val="000000"/>
                </a:solidFill>
              </a:rPr>
              <a:t>The Umpire will review </a:t>
            </a:r>
            <a:r>
              <a:rPr lang="en-US" sz="1200" b="1" i="1" dirty="0">
                <a:solidFill>
                  <a:srgbClr val="000000"/>
                </a:solidFill>
              </a:rPr>
              <a:t>special plays or numbering problems</a:t>
            </a:r>
            <a:r>
              <a:rPr lang="en-US" sz="1200" dirty="0">
                <a:solidFill>
                  <a:srgbClr val="000000"/>
                </a:solidFill>
              </a:rPr>
              <a:t>.</a:t>
            </a:r>
            <a:endParaRPr lang="en-US" dirty="0"/>
          </a:p>
          <a:p>
            <a:pPr marL="342900" lvl="0" indent="-342900" algn="l" rtl="0">
              <a:lnSpc>
                <a:spcPct val="80000"/>
              </a:lnSpc>
              <a:spcBef>
                <a:spcPts val="480"/>
              </a:spcBef>
              <a:spcAft>
                <a:spcPts val="0"/>
              </a:spcAft>
              <a:buClr>
                <a:srgbClr val="000000"/>
              </a:buClr>
              <a:buSzPts val="2400"/>
              <a:buFont typeface="Arial"/>
              <a:buChar char="•"/>
            </a:pPr>
            <a:r>
              <a:rPr lang="en-US" sz="1200" dirty="0">
                <a:solidFill>
                  <a:srgbClr val="000000"/>
                </a:solidFill>
              </a:rPr>
              <a:t>The Umpire will provide numbers of captains, kicker punter and holders </a:t>
            </a:r>
            <a:endParaRPr lang="en-US" dirty="0"/>
          </a:p>
          <a:p>
            <a:pPr marL="342900" lvl="0" indent="-342900" algn="l" rtl="0">
              <a:lnSpc>
                <a:spcPct val="80000"/>
              </a:lnSpc>
              <a:spcBef>
                <a:spcPts val="480"/>
              </a:spcBef>
              <a:spcAft>
                <a:spcPts val="0"/>
              </a:spcAft>
              <a:buClr>
                <a:srgbClr val="000000"/>
              </a:buClr>
              <a:buSzPts val="2400"/>
              <a:buFont typeface="Arial"/>
              <a:buChar char="•"/>
            </a:pPr>
            <a:r>
              <a:rPr lang="en-US" sz="1200" dirty="0">
                <a:solidFill>
                  <a:srgbClr val="000000"/>
                </a:solidFill>
              </a:rPr>
              <a:t>The Referee will provide information regarding team </a:t>
            </a:r>
            <a:r>
              <a:rPr lang="en-US" sz="1200" b="1" i="1" dirty="0">
                <a:solidFill>
                  <a:srgbClr val="000000"/>
                </a:solidFill>
              </a:rPr>
              <a:t>concerns or special plays</a:t>
            </a:r>
            <a:endParaRPr lang="en-US" b="1" i="1" dirty="0"/>
          </a:p>
          <a:p>
            <a:pPr marL="342900" lvl="0" indent="-342900" algn="l" rtl="0">
              <a:lnSpc>
                <a:spcPct val="80000"/>
              </a:lnSpc>
              <a:spcBef>
                <a:spcPts val="480"/>
              </a:spcBef>
              <a:spcAft>
                <a:spcPts val="0"/>
              </a:spcAft>
              <a:buClr>
                <a:srgbClr val="000000"/>
              </a:buClr>
              <a:buSzPts val="2400"/>
              <a:buFont typeface="Arial"/>
              <a:buChar char="•"/>
            </a:pPr>
            <a:r>
              <a:rPr lang="en-US" sz="1200" dirty="0">
                <a:solidFill>
                  <a:srgbClr val="000000"/>
                </a:solidFill>
              </a:rPr>
              <a:t>Crew gets ready for pregame protocol with captains</a:t>
            </a:r>
            <a:endParaRPr lang="en-US" dirty="0"/>
          </a:p>
        </p:txBody>
      </p:sp>
      <p:sp>
        <p:nvSpPr>
          <p:cNvPr id="4" name="Slide Number Placeholder 3"/>
          <p:cNvSpPr>
            <a:spLocks noGrp="1"/>
          </p:cNvSpPr>
          <p:nvPr>
            <p:ph type="sldNum" sz="quarter" idx="5"/>
          </p:nvPr>
        </p:nvSpPr>
        <p:spPr/>
        <p:txBody>
          <a:bodyPr/>
          <a:lstStyle/>
          <a:p>
            <a:fld id="{D755A689-B993-4D17-9E68-78E225C0365F}" type="slidenum">
              <a:rPr lang="fr-CA" smtClean="0"/>
              <a:t>45</a:t>
            </a:fld>
            <a:endParaRPr lang="fr-CA"/>
          </a:p>
        </p:txBody>
      </p:sp>
    </p:spTree>
    <p:extLst>
      <p:ext uri="{BB962C8B-B14F-4D97-AF65-F5344CB8AC3E}">
        <p14:creationId xmlns:p14="http://schemas.microsoft.com/office/powerpoint/2010/main" val="36608942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kicking? who can block?</a:t>
            </a:r>
          </a:p>
          <a:p>
            <a:r>
              <a:rPr lang="en-US" dirty="0"/>
              <a:t>Where?</a:t>
            </a:r>
          </a:p>
          <a:p>
            <a:r>
              <a:rPr lang="en-US" dirty="0"/>
              <a:t>Wind?</a:t>
            </a:r>
          </a:p>
          <a:p>
            <a:r>
              <a:rPr lang="en-US" dirty="0"/>
              <a:t>Endzone?</a:t>
            </a:r>
          </a:p>
          <a:p>
            <a:r>
              <a:rPr lang="en-US" dirty="0"/>
              <a:t>Count</a:t>
            </a:r>
          </a:p>
          <a:p>
            <a:r>
              <a:rPr lang="en-US" dirty="0"/>
              <a:t>Sidelines</a:t>
            </a:r>
          </a:p>
          <a:p>
            <a:r>
              <a:rPr lang="en-US" dirty="0"/>
              <a:t>Players ready</a:t>
            </a:r>
          </a:p>
          <a:p>
            <a:r>
              <a:rPr lang="en-US" dirty="0"/>
              <a:t>Arm – look at ref – once acknowledged – point </a:t>
            </a:r>
          </a:p>
        </p:txBody>
      </p:sp>
      <p:sp>
        <p:nvSpPr>
          <p:cNvPr id="4" name="Slide Number Placeholder 3"/>
          <p:cNvSpPr>
            <a:spLocks noGrp="1"/>
          </p:cNvSpPr>
          <p:nvPr>
            <p:ph type="sldNum" sz="quarter" idx="5"/>
          </p:nvPr>
        </p:nvSpPr>
        <p:spPr/>
        <p:txBody>
          <a:bodyPr/>
          <a:lstStyle/>
          <a:p>
            <a:fld id="{D755A689-B993-4D17-9E68-78E225C0365F}" type="slidenum">
              <a:rPr lang="fr-CA" smtClean="0"/>
              <a:t>46</a:t>
            </a:fld>
            <a:endParaRPr lang="fr-CA"/>
          </a:p>
        </p:txBody>
      </p:sp>
    </p:spTree>
    <p:extLst>
      <p:ext uri="{BB962C8B-B14F-4D97-AF65-F5344CB8AC3E}">
        <p14:creationId xmlns:p14="http://schemas.microsoft.com/office/powerpoint/2010/main" val="6689859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gn="l" rtl="0">
              <a:spcBef>
                <a:spcPts val="560"/>
              </a:spcBef>
              <a:spcAft>
                <a:spcPts val="0"/>
              </a:spcAft>
              <a:buClr>
                <a:schemeClr val="dk1"/>
              </a:buClr>
              <a:buSzPts val="2800"/>
              <a:buFont typeface="Arial"/>
              <a:buChar char="–"/>
            </a:pPr>
            <a:r>
              <a:rPr lang="en-US" dirty="0"/>
              <a:t>Use to indicate </a:t>
            </a:r>
            <a:r>
              <a:rPr lang="en-US" b="1" i="1" dirty="0"/>
              <a:t>foul</a:t>
            </a:r>
          </a:p>
          <a:p>
            <a:pPr marL="742950" lvl="1" indent="-285750" algn="l" rtl="0">
              <a:spcBef>
                <a:spcPts val="560"/>
              </a:spcBef>
              <a:spcAft>
                <a:spcPts val="0"/>
              </a:spcAft>
              <a:buClr>
                <a:schemeClr val="dk1"/>
              </a:buClr>
              <a:buSzPts val="2800"/>
              <a:buFont typeface="Arial"/>
              <a:buChar char="–"/>
            </a:pPr>
            <a:r>
              <a:rPr lang="en-US" dirty="0"/>
              <a:t>Throw flag in air or </a:t>
            </a:r>
            <a:r>
              <a:rPr lang="en-US" b="1" i="1" dirty="0"/>
              <a:t>to place ball held when the foul occurred</a:t>
            </a:r>
          </a:p>
          <a:p>
            <a:pPr marL="742950" marR="0" lvl="1" indent="-285750" algn="l" defTabSz="914400" rtl="0" eaLnBrk="1" fontAlgn="auto" latinLnBrk="0" hangingPunct="1">
              <a:lnSpc>
                <a:spcPct val="100000"/>
              </a:lnSpc>
              <a:spcBef>
                <a:spcPts val="560"/>
              </a:spcBef>
              <a:spcAft>
                <a:spcPts val="0"/>
              </a:spcAft>
              <a:buClr>
                <a:schemeClr val="dk1"/>
              </a:buClr>
              <a:buSzPts val="2800"/>
              <a:buFont typeface="Arial"/>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is it thrown in the air?</a:t>
            </a:r>
          </a:p>
          <a:p>
            <a:pPr marL="742950" marR="0" lvl="1" indent="-285750" algn="l" defTabSz="914400" rtl="0" eaLnBrk="1" fontAlgn="auto" latinLnBrk="0" hangingPunct="1">
              <a:lnSpc>
                <a:spcPct val="100000"/>
              </a:lnSpc>
              <a:spcBef>
                <a:spcPts val="560"/>
              </a:spcBef>
              <a:spcAft>
                <a:spcPts val="0"/>
              </a:spcAft>
              <a:buClr>
                <a:schemeClr val="dk1"/>
              </a:buClr>
              <a:buSzPts val="2800"/>
              <a:buFont typeface="Arial"/>
              <a:buChar char="–"/>
              <a:tabLst/>
              <a:defRPr/>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Before first down gained.  Dead ball fouls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gn="l" defTabSz="914400" rtl="0" eaLnBrk="1" fontAlgn="auto" latinLnBrk="0" hangingPunct="1">
              <a:lnSpc>
                <a:spcPct val="100000"/>
              </a:lnSpc>
              <a:spcBef>
                <a:spcPts val="560"/>
              </a:spcBef>
              <a:spcAft>
                <a:spcPts val="0"/>
              </a:spcAft>
              <a:buClr>
                <a:schemeClr val="dk1"/>
              </a:buClr>
              <a:buSzPts val="2800"/>
              <a:buFont typeface="Arial"/>
              <a:buChar char="–"/>
              <a:tabLst/>
              <a:defRPr/>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l" rtl="0">
              <a:spcBef>
                <a:spcPts val="560"/>
              </a:spcBef>
              <a:spcAft>
                <a:spcPts val="0"/>
              </a:spcAft>
              <a:buClr>
                <a:schemeClr val="dk1"/>
              </a:buClr>
              <a:buSzPts val="2800"/>
              <a:buFont typeface="Arial"/>
              <a:buChar char="–"/>
            </a:pPr>
            <a:r>
              <a:rPr lang="en-US" dirty="0"/>
              <a:t>When to the place ball held?</a:t>
            </a:r>
          </a:p>
          <a:p>
            <a:pPr marL="742950" lvl="1" indent="-285750" algn="l" rtl="0">
              <a:spcBef>
                <a:spcPts val="560"/>
              </a:spcBef>
              <a:spcAft>
                <a:spcPts val="0"/>
              </a:spcAft>
              <a:buClr>
                <a:schemeClr val="dk1"/>
              </a:buClr>
              <a:buSzPts val="2800"/>
              <a:buFont typeface="Arial"/>
              <a:buChar char="–"/>
            </a:pPr>
            <a:r>
              <a:rPr lang="en-US" b="1" i="1" dirty="0"/>
              <a:t>After change of possession</a:t>
            </a:r>
          </a:p>
          <a:p>
            <a:pPr marL="742950" lvl="1" indent="-285750" algn="l" rtl="0">
              <a:spcBef>
                <a:spcPts val="560"/>
              </a:spcBef>
              <a:spcAft>
                <a:spcPts val="0"/>
              </a:spcAft>
              <a:buClr>
                <a:schemeClr val="dk1"/>
              </a:buClr>
              <a:buSzPts val="2800"/>
              <a:buFont typeface="Arial"/>
              <a:buChar char="–"/>
            </a:pPr>
            <a:r>
              <a:rPr lang="en-US" b="1" i="1" dirty="0"/>
              <a:t>After first down gained</a:t>
            </a:r>
          </a:p>
          <a:p>
            <a:pPr marL="742950" lvl="1" indent="-285750" algn="l" rtl="0">
              <a:spcBef>
                <a:spcPts val="560"/>
              </a:spcBef>
              <a:spcAft>
                <a:spcPts val="0"/>
              </a:spcAft>
              <a:buClr>
                <a:schemeClr val="dk1"/>
              </a:buClr>
              <a:buSzPts val="2800"/>
              <a:buFont typeface="Arial"/>
              <a:buChar char="–"/>
            </a:pPr>
            <a:r>
              <a:rPr lang="en-US" b="1" i="1" dirty="0"/>
              <a:t>Any Pass interference or loose ball interference</a:t>
            </a:r>
          </a:p>
          <a:p>
            <a:pPr marL="742950" lvl="1" indent="-285750" algn="l" rtl="0">
              <a:spcBef>
                <a:spcPts val="560"/>
              </a:spcBef>
              <a:spcAft>
                <a:spcPts val="0"/>
              </a:spcAft>
              <a:buClr>
                <a:schemeClr val="dk1"/>
              </a:buClr>
              <a:buSzPts val="2800"/>
              <a:buFont typeface="Arial"/>
              <a:buChar char="–"/>
            </a:pPr>
            <a:endParaRPr lang="en-US" dirty="0"/>
          </a:p>
          <a:p>
            <a:pPr marL="742950" lvl="1" indent="-285750" algn="l" rtl="0">
              <a:spcBef>
                <a:spcPts val="560"/>
              </a:spcBef>
              <a:spcAft>
                <a:spcPts val="0"/>
              </a:spcAft>
              <a:buClr>
                <a:schemeClr val="dk1"/>
              </a:buClr>
              <a:buSzPts val="2800"/>
              <a:buFont typeface="Arial"/>
              <a:buChar char="–"/>
            </a:pPr>
            <a:endParaRPr lang="en-US" dirty="0"/>
          </a:p>
          <a:p>
            <a:pPr marL="742950" lvl="1" indent="-285750" algn="l" rtl="0">
              <a:spcBef>
                <a:spcPts val="560"/>
              </a:spcBef>
              <a:spcAft>
                <a:spcPts val="0"/>
              </a:spcAft>
              <a:buClr>
                <a:schemeClr val="dk1"/>
              </a:buClr>
              <a:buSzPts val="2800"/>
              <a:buFont typeface="Arial"/>
              <a:buChar char="–"/>
            </a:pPr>
            <a:r>
              <a:rPr lang="en-US" dirty="0"/>
              <a:t>No whistle until play is dead</a:t>
            </a:r>
          </a:p>
          <a:p>
            <a:endParaRPr lang="en-US" dirty="0"/>
          </a:p>
        </p:txBody>
      </p:sp>
      <p:sp>
        <p:nvSpPr>
          <p:cNvPr id="4" name="Slide Number Placeholder 3"/>
          <p:cNvSpPr>
            <a:spLocks noGrp="1"/>
          </p:cNvSpPr>
          <p:nvPr>
            <p:ph type="sldNum" sz="quarter" idx="5"/>
          </p:nvPr>
        </p:nvSpPr>
        <p:spPr/>
        <p:txBody>
          <a:bodyPr/>
          <a:lstStyle/>
          <a:p>
            <a:fld id="{D755A689-B993-4D17-9E68-78E225C0365F}" type="slidenum">
              <a:rPr lang="fr-CA" smtClean="0"/>
              <a:t>48</a:t>
            </a:fld>
            <a:endParaRPr lang="fr-CA"/>
          </a:p>
        </p:txBody>
      </p:sp>
    </p:spTree>
    <p:extLst>
      <p:ext uri="{BB962C8B-B14F-4D97-AF65-F5344CB8AC3E}">
        <p14:creationId xmlns:p14="http://schemas.microsoft.com/office/powerpoint/2010/main" val="36804895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gn="l" rtl="0">
              <a:spcBef>
                <a:spcPts val="560"/>
              </a:spcBef>
              <a:spcAft>
                <a:spcPts val="0"/>
              </a:spcAft>
              <a:buClr>
                <a:schemeClr val="dk1"/>
              </a:buClr>
              <a:buSzPts val="2800"/>
              <a:buFont typeface="Arial"/>
              <a:buChar char="–"/>
            </a:pPr>
            <a:r>
              <a:rPr lang="en-US" dirty="0"/>
              <a:t>Stops play</a:t>
            </a:r>
          </a:p>
          <a:p>
            <a:pPr marL="742950" lvl="1" indent="-285750" algn="l" rtl="0">
              <a:spcBef>
                <a:spcPts val="560"/>
              </a:spcBef>
              <a:spcAft>
                <a:spcPts val="0"/>
              </a:spcAft>
              <a:buClr>
                <a:schemeClr val="dk1"/>
              </a:buClr>
              <a:buSzPts val="2800"/>
              <a:buFont typeface="Arial"/>
              <a:buChar char="–"/>
            </a:pPr>
            <a:r>
              <a:rPr lang="en-US" dirty="0"/>
              <a:t>Quick loud and sharp</a:t>
            </a:r>
          </a:p>
          <a:p>
            <a:pPr marL="742950" lvl="1" indent="-285750" algn="l" rtl="0">
              <a:spcBef>
                <a:spcPts val="560"/>
              </a:spcBef>
              <a:spcAft>
                <a:spcPts val="0"/>
              </a:spcAft>
              <a:buClr>
                <a:schemeClr val="dk1"/>
              </a:buClr>
              <a:buSzPts val="2800"/>
              <a:buFont typeface="Arial"/>
              <a:buChar char="–"/>
            </a:pPr>
            <a:r>
              <a:rPr lang="en-US" dirty="0"/>
              <a:t>Only use when you see ball become dead</a:t>
            </a:r>
          </a:p>
          <a:p>
            <a:pPr marL="742950" marR="0" lvl="1" indent="-285750" algn="l" defTabSz="914400" rtl="0" eaLnBrk="1" fontAlgn="auto" latinLnBrk="0" hangingPunct="1">
              <a:lnSpc>
                <a:spcPct val="100000"/>
              </a:lnSpc>
              <a:spcBef>
                <a:spcPts val="560"/>
              </a:spcBef>
              <a:spcAft>
                <a:spcPts val="0"/>
              </a:spcAft>
              <a:buClr>
                <a:schemeClr val="dk1"/>
              </a:buClr>
              <a:buSzPts val="2800"/>
              <a:buFont typeface="Arial"/>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you have the whistle you also have the spot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l" rtl="0">
              <a:spcBef>
                <a:spcPts val="560"/>
              </a:spcBef>
              <a:spcAft>
                <a:spcPts val="0"/>
              </a:spcAft>
              <a:buClr>
                <a:schemeClr val="dk1"/>
              </a:buClr>
              <a:buSzPts val="2800"/>
              <a:buFont typeface="Arial"/>
              <a:buChar char="–"/>
            </a:pPr>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Practice!  New officials tend to be too soft on the whistle.  Blow it loudly and help the sound for 1-2 seconds.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r>
              <a:rPr lang="en-US" b="1" i="1" dirty="0"/>
              <a:t>What type of whistle?</a:t>
            </a:r>
          </a:p>
          <a:p>
            <a:r>
              <a:rPr lang="en-US" b="1" i="1" dirty="0"/>
              <a:t>Finger grip</a:t>
            </a:r>
          </a:p>
          <a:p>
            <a:r>
              <a:rPr lang="en-US" b="1" i="1" dirty="0"/>
              <a:t>Lanyard – if so where?</a:t>
            </a:r>
          </a:p>
        </p:txBody>
      </p:sp>
      <p:sp>
        <p:nvSpPr>
          <p:cNvPr id="4" name="Slide Number Placeholder 3"/>
          <p:cNvSpPr>
            <a:spLocks noGrp="1"/>
          </p:cNvSpPr>
          <p:nvPr>
            <p:ph type="sldNum" sz="quarter" idx="5"/>
          </p:nvPr>
        </p:nvSpPr>
        <p:spPr/>
        <p:txBody>
          <a:bodyPr/>
          <a:lstStyle/>
          <a:p>
            <a:fld id="{D755A689-B993-4D17-9E68-78E225C0365F}" type="slidenum">
              <a:rPr lang="fr-CA" smtClean="0"/>
              <a:t>49</a:t>
            </a:fld>
            <a:endParaRPr lang="fr-CA"/>
          </a:p>
        </p:txBody>
      </p:sp>
    </p:spTree>
    <p:extLst>
      <p:ext uri="{BB962C8B-B14F-4D97-AF65-F5344CB8AC3E}">
        <p14:creationId xmlns:p14="http://schemas.microsoft.com/office/powerpoint/2010/main" val="2624586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755A689-B993-4D17-9E68-78E225C0365F}" type="slidenum">
              <a:rPr lang="fr-CA" smtClean="0"/>
              <a:t>50</a:t>
            </a:fld>
            <a:endParaRPr lang="fr-CA"/>
          </a:p>
        </p:txBody>
      </p:sp>
    </p:spTree>
    <p:extLst>
      <p:ext uri="{BB962C8B-B14F-4D97-AF65-F5344CB8AC3E}">
        <p14:creationId xmlns:p14="http://schemas.microsoft.com/office/powerpoint/2010/main" val="3669149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755A689-B993-4D17-9E68-78E225C0365F}" type="slidenum">
              <a:rPr lang="fr-CA" smtClean="0"/>
              <a:t>5</a:t>
            </a:fld>
            <a:endParaRPr lang="fr-CA"/>
          </a:p>
        </p:txBody>
      </p:sp>
    </p:spTree>
    <p:extLst>
      <p:ext uri="{BB962C8B-B14F-4D97-AF65-F5344CB8AC3E}">
        <p14:creationId xmlns:p14="http://schemas.microsoft.com/office/powerpoint/2010/main" val="37831528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underhand passes to the umpire who will place the ball</a:t>
            </a:r>
            <a:endParaRPr lang="en-CA" dirty="0"/>
          </a:p>
        </p:txBody>
      </p:sp>
      <p:sp>
        <p:nvSpPr>
          <p:cNvPr id="4" name="Slide Number Placeholder 3"/>
          <p:cNvSpPr>
            <a:spLocks noGrp="1"/>
          </p:cNvSpPr>
          <p:nvPr>
            <p:ph type="sldNum" sz="quarter" idx="5"/>
          </p:nvPr>
        </p:nvSpPr>
        <p:spPr/>
        <p:txBody>
          <a:bodyPr/>
          <a:lstStyle/>
          <a:p>
            <a:fld id="{D755A689-B993-4D17-9E68-78E225C0365F}" type="slidenum">
              <a:rPr lang="fr-CA" smtClean="0"/>
              <a:t>51</a:t>
            </a:fld>
            <a:endParaRPr lang="fr-CA"/>
          </a:p>
        </p:txBody>
      </p:sp>
    </p:spTree>
    <p:extLst>
      <p:ext uri="{BB962C8B-B14F-4D97-AF65-F5344CB8AC3E}">
        <p14:creationId xmlns:p14="http://schemas.microsoft.com/office/powerpoint/2010/main" val="39653644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All officials work together by communicating through voice, signals, whistles, and body language</a:t>
            </a:r>
          </a:p>
          <a:p>
            <a:endParaRPr lang="en-US" b="1" i="1" dirty="0"/>
          </a:p>
          <a:p>
            <a:r>
              <a:rPr lang="en-US" b="1" i="1" dirty="0"/>
              <a:t>Team work on coverages – out of bounds / dead ball</a:t>
            </a:r>
          </a:p>
          <a:p>
            <a:r>
              <a:rPr lang="en-US" b="1" i="1" dirty="0"/>
              <a:t>Keep play moving with ball retrieval and hustle between play</a:t>
            </a:r>
          </a:p>
          <a:p>
            <a:endParaRPr lang="en-US" b="1" i="1" dirty="0"/>
          </a:p>
          <a:p>
            <a:r>
              <a:rPr lang="en-US" b="1" i="1" dirty="0"/>
              <a:t>If something is not right – speak up </a:t>
            </a:r>
          </a:p>
          <a:p>
            <a:endParaRPr lang="en-CA" dirty="0"/>
          </a:p>
        </p:txBody>
      </p:sp>
      <p:sp>
        <p:nvSpPr>
          <p:cNvPr id="4" name="Slide Number Placeholder 3"/>
          <p:cNvSpPr>
            <a:spLocks noGrp="1"/>
          </p:cNvSpPr>
          <p:nvPr>
            <p:ph type="sldNum" sz="quarter" idx="5"/>
          </p:nvPr>
        </p:nvSpPr>
        <p:spPr/>
        <p:txBody>
          <a:bodyPr/>
          <a:lstStyle/>
          <a:p>
            <a:fld id="{D755A689-B993-4D17-9E68-78E225C0365F}" type="slidenum">
              <a:rPr lang="fr-CA" smtClean="0"/>
              <a:t>52</a:t>
            </a:fld>
            <a:endParaRPr lang="fr-CA"/>
          </a:p>
        </p:txBody>
      </p:sp>
    </p:spTree>
    <p:extLst>
      <p:ext uri="{BB962C8B-B14F-4D97-AF65-F5344CB8AC3E}">
        <p14:creationId xmlns:p14="http://schemas.microsoft.com/office/powerpoint/2010/main" val="2991914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Positional charts exist for all crew sizes from 3-officials to 7-officials with a variety of play types including runs from scrimmage, pass from scrimmage, punt, field goal, kick off and more.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We use these to understand what our zones of coverage are during each play.  No official should be watching the entire field.  To provide effective coverage during a game, we focus on action within our area first and move to adjacent areas when it is safe to do so.</a:t>
            </a:r>
            <a:endParaRPr lang="en-CA" dirty="0"/>
          </a:p>
        </p:txBody>
      </p:sp>
      <p:sp>
        <p:nvSpPr>
          <p:cNvPr id="4" name="Slide Number Placeholder 3"/>
          <p:cNvSpPr>
            <a:spLocks noGrp="1"/>
          </p:cNvSpPr>
          <p:nvPr>
            <p:ph type="sldNum" sz="quarter" idx="5"/>
          </p:nvPr>
        </p:nvSpPr>
        <p:spPr/>
        <p:txBody>
          <a:bodyPr/>
          <a:lstStyle/>
          <a:p>
            <a:fld id="{D755A689-B993-4D17-9E68-78E225C0365F}" type="slidenum">
              <a:rPr lang="fr-CA" smtClean="0"/>
              <a:t>6</a:t>
            </a:fld>
            <a:endParaRPr lang="fr-CA"/>
          </a:p>
        </p:txBody>
      </p:sp>
    </p:spTree>
    <p:extLst>
      <p:ext uri="{BB962C8B-B14F-4D97-AF65-F5344CB8AC3E}">
        <p14:creationId xmlns:p14="http://schemas.microsoft.com/office/powerpoint/2010/main" val="2223798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 general, as we increase the number of officials, the area each official is required to cover shrinks.  The exception is as we move from 3 to 4 officials, the line of scrimmage officials are responsible for all deep areas (15 yards beyond the line of scrimmage) that were previously covered by the Umpire.  This is because the Umpire’s focus remains with play at the line of scrimmage and players.</a:t>
            </a:r>
            <a:endParaRPr lang="en-CA" dirty="0"/>
          </a:p>
        </p:txBody>
      </p:sp>
      <p:sp>
        <p:nvSpPr>
          <p:cNvPr id="4" name="Slide Number Placeholder 3"/>
          <p:cNvSpPr>
            <a:spLocks noGrp="1"/>
          </p:cNvSpPr>
          <p:nvPr>
            <p:ph type="sldNum" sz="quarter" idx="5"/>
          </p:nvPr>
        </p:nvSpPr>
        <p:spPr/>
        <p:txBody>
          <a:bodyPr/>
          <a:lstStyle/>
          <a:p>
            <a:fld id="{D755A689-B993-4D17-9E68-78E225C0365F}" type="slidenum">
              <a:rPr lang="fr-CA" smtClean="0"/>
              <a:t>7</a:t>
            </a:fld>
            <a:endParaRPr lang="fr-CA"/>
          </a:p>
        </p:txBody>
      </p:sp>
    </p:spTree>
    <p:extLst>
      <p:ext uri="{BB962C8B-B14F-4D97-AF65-F5344CB8AC3E}">
        <p14:creationId xmlns:p14="http://schemas.microsoft.com/office/powerpoint/2010/main" val="208807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With 4 and 5 official crews the line of scrimmage officials will be designated free or held depending which on the side of the field the play starts.  More details will be provided in the next section – Plays from Scrimmage.  It is important to note that even on 2 plays of the same type a Line Judge’s (or Down Judge’s) duties and zone of coverage may be different.</a:t>
            </a:r>
            <a:endParaRPr lang="en-CA" dirty="0"/>
          </a:p>
        </p:txBody>
      </p:sp>
      <p:sp>
        <p:nvSpPr>
          <p:cNvPr id="4" name="Slide Number Placeholder 3"/>
          <p:cNvSpPr>
            <a:spLocks noGrp="1"/>
          </p:cNvSpPr>
          <p:nvPr>
            <p:ph type="sldNum" sz="quarter" idx="5"/>
          </p:nvPr>
        </p:nvSpPr>
        <p:spPr/>
        <p:txBody>
          <a:bodyPr/>
          <a:lstStyle/>
          <a:p>
            <a:fld id="{D755A689-B993-4D17-9E68-78E225C0365F}" type="slidenum">
              <a:rPr lang="fr-CA" smtClean="0"/>
              <a:t>8</a:t>
            </a:fld>
            <a:endParaRPr lang="fr-CA"/>
          </a:p>
        </p:txBody>
      </p:sp>
    </p:spTree>
    <p:extLst>
      <p:ext uri="{BB962C8B-B14F-4D97-AF65-F5344CB8AC3E}">
        <p14:creationId xmlns:p14="http://schemas.microsoft.com/office/powerpoint/2010/main" val="787388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36478"/>
          </a:xfrm>
        </p:spPr>
        <p:txBody>
          <a:bodyPr/>
          <a:lstStyle/>
          <a:p>
            <a:pPr marL="0" indent="0">
              <a:buNone/>
            </a:pPr>
            <a:r>
              <a:rPr lang="en-US" dirty="0"/>
              <a:t>Provide 3 minutes</a:t>
            </a:r>
          </a:p>
          <a:p>
            <a:pPr marL="0" indent="0">
              <a:buNone/>
            </a:pPr>
            <a:endParaRPr lang="en-US" dirty="0"/>
          </a:p>
          <a:p>
            <a:pPr marL="0" indent="0">
              <a:buNone/>
            </a:pPr>
            <a:r>
              <a:rPr lang="en-US" dirty="0"/>
              <a:t>After round robin – ask group to look at list and identify any responsibility that is required before the snap (pre-snap).  Take those answers only</a:t>
            </a:r>
          </a:p>
          <a:p>
            <a:pPr marL="0" indent="0">
              <a:buNone/>
            </a:pPr>
            <a:r>
              <a:rPr lang="en-US" dirty="0"/>
              <a:t>Do the same in 3 more steps – at the snap, during the play, and after the ball is dead</a:t>
            </a:r>
          </a:p>
          <a:p>
            <a:pPr marL="0" indent="0">
              <a:buNone/>
            </a:pPr>
            <a:endParaRPr lang="en-US" dirty="0"/>
          </a:p>
          <a:p>
            <a:pPr marL="0" indent="0">
              <a:buNone/>
            </a:pPr>
            <a:r>
              <a:rPr lang="en-US" dirty="0"/>
              <a:t>Use the following from the rule book to help:</a:t>
            </a:r>
          </a:p>
          <a:p>
            <a:pPr marL="0" indent="0">
              <a:buNone/>
            </a:pPr>
            <a:r>
              <a:rPr lang="en-US" dirty="0"/>
              <a:t>2.4.2. Sideline Officials are responsible for: </a:t>
            </a:r>
          </a:p>
          <a:p>
            <a:r>
              <a:rPr lang="en-US" dirty="0"/>
              <a:t>Counting the team whose bench is on your side of the field. If both benches are on the same side of the field, the Down Judge counts the Home Team and the Line Judge counts the visiting team. </a:t>
            </a:r>
          </a:p>
          <a:p>
            <a:r>
              <a:rPr lang="en-US" dirty="0"/>
              <a:t>Managing player substitution on your side of the field, </a:t>
            </a:r>
          </a:p>
          <a:p>
            <a:r>
              <a:rPr lang="en-US" dirty="0"/>
              <a:t>Watching the action by both teams on the line of scrimmage, </a:t>
            </a:r>
          </a:p>
          <a:p>
            <a:r>
              <a:rPr lang="en-US" dirty="0"/>
              <a:t>Determining if the offense has the required minimum number of players on the line of scrimmage and that there is an eligible number playing end on their respective side of the line. </a:t>
            </a:r>
          </a:p>
          <a:p>
            <a:r>
              <a:rPr lang="en-US" dirty="0"/>
              <a:t>Observe the position and movement of the defense for offside. </a:t>
            </a:r>
          </a:p>
          <a:p>
            <a:r>
              <a:rPr lang="en-US" dirty="0"/>
              <a:t>Covering assigned potential pass receivers, and </a:t>
            </a:r>
          </a:p>
          <a:p>
            <a:r>
              <a:rPr lang="en-US" dirty="0"/>
              <a:t>Coverage of the sideline from the Team A Dead Ball to Team B Dead Ball Line</a:t>
            </a:r>
          </a:p>
          <a:p>
            <a:endParaRPr lang="en-US" dirty="0"/>
          </a:p>
        </p:txBody>
      </p:sp>
      <p:sp>
        <p:nvSpPr>
          <p:cNvPr id="4" name="Slide Number Placeholder 3"/>
          <p:cNvSpPr>
            <a:spLocks noGrp="1"/>
          </p:cNvSpPr>
          <p:nvPr>
            <p:ph type="sldNum" sz="quarter" idx="5"/>
          </p:nvPr>
        </p:nvSpPr>
        <p:spPr/>
        <p:txBody>
          <a:bodyPr/>
          <a:lstStyle/>
          <a:p>
            <a:fld id="{D755A689-B993-4D17-9E68-78E225C0365F}" type="slidenum">
              <a:rPr lang="fr-CA" smtClean="0"/>
              <a:t>9</a:t>
            </a:fld>
            <a:endParaRPr lang="fr-CA"/>
          </a:p>
        </p:txBody>
      </p:sp>
    </p:spTree>
    <p:extLst>
      <p:ext uri="{BB962C8B-B14F-4D97-AF65-F5344CB8AC3E}">
        <p14:creationId xmlns:p14="http://schemas.microsoft.com/office/powerpoint/2010/main" val="27192274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914400" y="4614535"/>
            <a:ext cx="10363200" cy="575377"/>
          </a:xfrm>
        </p:spPr>
        <p:txBody>
          <a:bodyPr anchor="b">
            <a:normAutofit/>
          </a:bodyPr>
          <a:lstStyle>
            <a:lvl1pPr algn="ctr">
              <a:defRPr sz="2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5281988"/>
            <a:ext cx="9144000" cy="342641"/>
          </a:xfrm>
        </p:spPr>
        <p:txBody>
          <a:bodyPr>
            <a:noAutofit/>
          </a:bodyPr>
          <a:lstStyle>
            <a:lvl1pPr marL="0" indent="0" algn="ctr">
              <a:buNone/>
              <a:defRPr sz="1799" cap="all" baseline="0">
                <a:solidFill>
                  <a:schemeClr val="bg1"/>
                </a:solidFill>
              </a:defRPr>
            </a:lvl1pPr>
            <a:lvl2pPr marL="457173" indent="0" algn="ctr">
              <a:buNone/>
              <a:defRPr sz="1999"/>
            </a:lvl2pPr>
            <a:lvl3pPr marL="914347" indent="0" algn="ctr">
              <a:buNone/>
              <a:defRPr sz="1799"/>
            </a:lvl3pPr>
            <a:lvl4pPr marL="1371519" indent="0" algn="ctr">
              <a:buNone/>
              <a:defRPr sz="1599"/>
            </a:lvl4pPr>
            <a:lvl5pPr marL="1828693" indent="0" algn="ctr">
              <a:buNone/>
              <a:defRPr sz="1599"/>
            </a:lvl5pPr>
            <a:lvl6pPr marL="2285866" indent="0" algn="ctr">
              <a:buNone/>
              <a:defRPr sz="1599"/>
            </a:lvl6pPr>
            <a:lvl7pPr marL="2743040" indent="0" algn="ctr">
              <a:buNone/>
              <a:defRPr sz="1599"/>
            </a:lvl7pPr>
            <a:lvl8pPr marL="3200213" indent="0" algn="ctr">
              <a:buNone/>
              <a:defRPr sz="1599"/>
            </a:lvl8pPr>
            <a:lvl9pPr marL="3657387" indent="0" algn="ctr">
              <a:buNone/>
              <a:defRPr sz="1599"/>
            </a:lvl9pPr>
          </a:lstStyle>
          <a:p>
            <a:r>
              <a:rPr lang="en-US"/>
              <a:t>Click to edit Master subtitle style</a:t>
            </a:r>
            <a:endParaRPr lang="en-US" dirty="0"/>
          </a:p>
        </p:txBody>
      </p:sp>
      <p:pic>
        <p:nvPicPr>
          <p:cNvPr id="5122" name="Picture 2" descr="CFOA OFFICIALS">
            <a:extLst>
              <a:ext uri="{FF2B5EF4-FFF2-40B4-BE49-F238E27FC236}">
                <a16:creationId xmlns:a16="http://schemas.microsoft.com/office/drawing/2014/main" id="{D43F044C-A1D6-C9E9-3155-F89E1F184A0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90084" y="1937917"/>
            <a:ext cx="6811832" cy="1497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651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Chapter_Headin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9" y="0"/>
            <a:ext cx="12174123" cy="6858000"/>
          </a:xfrm>
          <a:prstGeom prst="rect">
            <a:avLst/>
          </a:prstGeom>
        </p:spPr>
      </p:pic>
      <p:sp>
        <p:nvSpPr>
          <p:cNvPr id="2" name="Title 1"/>
          <p:cNvSpPr>
            <a:spLocks noGrp="1"/>
          </p:cNvSpPr>
          <p:nvPr>
            <p:ph type="ctrTitle"/>
          </p:nvPr>
        </p:nvSpPr>
        <p:spPr>
          <a:xfrm>
            <a:off x="359801" y="4270639"/>
            <a:ext cx="10363200" cy="2290301"/>
          </a:xfrm>
        </p:spPr>
        <p:txBody>
          <a:bodyPr anchor="b">
            <a:normAutofit/>
          </a:bodyPr>
          <a:lstStyle>
            <a:lvl1pPr algn="l">
              <a:defRPr sz="7199">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57829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2972"/>
            <a:ext cx="12192000" cy="1348382"/>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3F08057-D775-434B-BD60-E38262F2B0AE}" type="slidenum">
              <a:rPr lang="en-CA" smtClean="0"/>
              <a:t>‹#›</a:t>
            </a:fld>
            <a:endParaRPr lang="en-CA" dirty="0"/>
          </a:p>
        </p:txBody>
      </p:sp>
      <p:cxnSp>
        <p:nvCxnSpPr>
          <p:cNvPr id="8" name="Straight Connector 7"/>
          <p:cNvCxnSpPr/>
          <p:nvPr userDrawn="1"/>
        </p:nvCxnSpPr>
        <p:spPr>
          <a:xfrm>
            <a:off x="312456" y="5954543"/>
            <a:ext cx="11156531" cy="0"/>
          </a:xfrm>
          <a:prstGeom prst="line">
            <a:avLst/>
          </a:prstGeom>
          <a:noFill/>
          <a:ln w="12700" cap="flat">
            <a:solidFill>
              <a:schemeClr val="bg1">
                <a:lumMod val="65000"/>
              </a:schemeClr>
            </a:solidFill>
            <a:prstDash val="solid"/>
            <a:miter lim="400000"/>
          </a:ln>
          <a:effectLst/>
        </p:spPr>
        <p:style>
          <a:lnRef idx="0">
            <a:scrgbClr r="0" g="0" b="0"/>
          </a:lnRef>
          <a:fillRef idx="0">
            <a:scrgbClr r="0" g="0" b="0"/>
          </a:fillRef>
          <a:effectRef idx="0">
            <a:scrgbClr r="0" g="0" b="0"/>
          </a:effectRef>
          <a:fontRef idx="none"/>
        </p:style>
      </p:cxnSp>
      <p:pic>
        <p:nvPicPr>
          <p:cNvPr id="1028" name="Picture 4" descr="CFOA OFFICIALS">
            <a:extLst>
              <a:ext uri="{FF2B5EF4-FFF2-40B4-BE49-F238E27FC236}">
                <a16:creationId xmlns:a16="http://schemas.microsoft.com/office/drawing/2014/main" id="{A56325F0-BBDF-0D8F-2FF6-1DAFA68ABE6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0" y="5996868"/>
            <a:ext cx="34671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922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2972"/>
            <a:ext cx="12192000" cy="1348382"/>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3F08057-D775-434B-BD60-E38262F2B0AE}" type="slidenum">
              <a:rPr lang="en-CA" smtClean="0"/>
              <a:t>‹#›</a:t>
            </a:fld>
            <a:endParaRPr lang="en-CA" dirty="0"/>
          </a:p>
        </p:txBody>
      </p:sp>
      <p:cxnSp>
        <p:nvCxnSpPr>
          <p:cNvPr id="8" name="Straight Connector 7"/>
          <p:cNvCxnSpPr/>
          <p:nvPr userDrawn="1"/>
        </p:nvCxnSpPr>
        <p:spPr>
          <a:xfrm>
            <a:off x="312456" y="5954543"/>
            <a:ext cx="11156531" cy="0"/>
          </a:xfrm>
          <a:prstGeom prst="line">
            <a:avLst/>
          </a:prstGeom>
          <a:noFill/>
          <a:ln w="12700" cap="flat">
            <a:solidFill>
              <a:schemeClr val="bg1">
                <a:lumMod val="65000"/>
              </a:schemeClr>
            </a:solidFill>
            <a:prstDash val="solid"/>
            <a:miter lim="400000"/>
          </a:ln>
          <a:effectLst/>
        </p:spPr>
        <p:style>
          <a:lnRef idx="0">
            <a:scrgbClr r="0" g="0" b="0"/>
          </a:lnRef>
          <a:fillRef idx="0">
            <a:scrgbClr r="0" g="0" b="0"/>
          </a:fillRef>
          <a:effectRef idx="0">
            <a:scrgbClr r="0" g="0" b="0"/>
          </a:effectRef>
          <a:fontRef idx="none"/>
        </p:style>
      </p:cxnSp>
      <p:pic>
        <p:nvPicPr>
          <p:cNvPr id="2050" name="Picture 2" descr="CFOA OFFICIALS">
            <a:extLst>
              <a:ext uri="{FF2B5EF4-FFF2-40B4-BE49-F238E27FC236}">
                <a16:creationId xmlns:a16="http://schemas.microsoft.com/office/drawing/2014/main" id="{44A8C69E-1E67-6784-7A9B-FB0946E31B4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0" y="5996868"/>
            <a:ext cx="34671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890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2972"/>
            <a:ext cx="12192000" cy="1348382"/>
          </a:xfrm>
          <a:prstGeom prst="rect">
            <a:avLst/>
          </a:prstGeom>
        </p:spPr>
      </p:pic>
      <p:cxnSp>
        <p:nvCxnSpPr>
          <p:cNvPr id="8" name="Straight Connector 7"/>
          <p:cNvCxnSpPr/>
          <p:nvPr userDrawn="1"/>
        </p:nvCxnSpPr>
        <p:spPr>
          <a:xfrm>
            <a:off x="312456" y="5954543"/>
            <a:ext cx="11156531" cy="0"/>
          </a:xfrm>
          <a:prstGeom prst="line">
            <a:avLst/>
          </a:prstGeom>
          <a:noFill/>
          <a:ln w="12700" cap="flat">
            <a:solidFill>
              <a:schemeClr val="bg1">
                <a:lumMod val="65000"/>
              </a:schemeClr>
            </a:solidFill>
            <a:prstDash val="solid"/>
            <a:miter lim="400000"/>
          </a:ln>
          <a:effectLst/>
        </p:spPr>
        <p:style>
          <a:lnRef idx="0">
            <a:scrgbClr r="0" g="0" b="0"/>
          </a:lnRef>
          <a:fillRef idx="0">
            <a:scrgbClr r="0" g="0" b="0"/>
          </a:fillRef>
          <a:effectRef idx="0">
            <a:scrgbClr r="0" g="0" b="0"/>
          </a:effectRef>
          <a:fontRef idx="none"/>
        </p:style>
      </p:cxnSp>
      <p:sp>
        <p:nvSpPr>
          <p:cNvPr id="2" name="Title 1"/>
          <p:cNvSpPr>
            <a:spLocks noGrp="1"/>
          </p:cNvSpPr>
          <p:nvPr>
            <p:ph type="title"/>
          </p:nvPr>
        </p:nvSpPr>
        <p:spPr>
          <a:xfrm>
            <a:off x="831851" y="1709741"/>
            <a:ext cx="10515600" cy="2852737"/>
          </a:xfrm>
        </p:spPr>
        <p:txBody>
          <a:bodyPr anchor="b"/>
          <a:lstStyle>
            <a:lvl1pPr>
              <a:defRPr sz="5999">
                <a:solidFill>
                  <a:srgbClr val="202020"/>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8"/>
          </a:xfrm>
        </p:spPr>
        <p:txBody>
          <a:bodyPr/>
          <a:lstStyle>
            <a:lvl1pPr marL="0" indent="0">
              <a:buNone/>
              <a:defRPr sz="2399">
                <a:solidFill>
                  <a:srgbClr val="202020"/>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3F08057-D775-434B-BD60-E38262F2B0AE}" type="slidenum">
              <a:rPr lang="en-CA" smtClean="0"/>
              <a:t>‹#›</a:t>
            </a:fld>
            <a:endParaRPr lang="en-CA" dirty="0"/>
          </a:p>
        </p:txBody>
      </p:sp>
      <p:pic>
        <p:nvPicPr>
          <p:cNvPr id="3074" name="Picture 2" descr="CFOA OFFICIALS">
            <a:extLst>
              <a:ext uri="{FF2B5EF4-FFF2-40B4-BE49-F238E27FC236}">
                <a16:creationId xmlns:a16="http://schemas.microsoft.com/office/drawing/2014/main" id="{D2AA9FEC-4E0C-5993-1B0E-93D9B39DC7A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1851" y="6018305"/>
            <a:ext cx="34671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539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119E6A-B39D-4664-A431-57897463A98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117"/>
            <a:ext cx="12192000" cy="6855883"/>
          </a:xfrm>
          <a:prstGeom prst="rect">
            <a:avLst/>
          </a:prstGeom>
        </p:spPr>
      </p:pic>
      <p:sp>
        <p:nvSpPr>
          <p:cNvPr id="9" name="Rectangle 8">
            <a:extLst>
              <a:ext uri="{FF2B5EF4-FFF2-40B4-BE49-F238E27FC236}">
                <a16:creationId xmlns:a16="http://schemas.microsoft.com/office/drawing/2014/main" id="{8D824704-1724-486A-826D-2F24853873A5}"/>
              </a:ext>
            </a:extLst>
          </p:cNvPr>
          <p:cNvSpPr/>
          <p:nvPr userDrawn="1"/>
        </p:nvSpPr>
        <p:spPr>
          <a:xfrm>
            <a:off x="1" y="5369590"/>
            <a:ext cx="5312779" cy="946180"/>
          </a:xfrm>
          <a:prstGeom prst="rect">
            <a:avLst/>
          </a:prstGeom>
          <a:solidFill>
            <a:srgbClr val="AC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0" name="Rectangle 9">
            <a:extLst>
              <a:ext uri="{FF2B5EF4-FFF2-40B4-BE49-F238E27FC236}">
                <a16:creationId xmlns:a16="http://schemas.microsoft.com/office/drawing/2014/main" id="{13FE98A3-55CB-48AE-B9E3-81E8235D84A3}"/>
              </a:ext>
            </a:extLst>
          </p:cNvPr>
          <p:cNvSpPr/>
          <p:nvPr userDrawn="1"/>
        </p:nvSpPr>
        <p:spPr>
          <a:xfrm>
            <a:off x="5494898" y="5369590"/>
            <a:ext cx="6697103" cy="9461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lumMod val="95000"/>
                </a:schemeClr>
              </a:solidFill>
            </a:endParaRPr>
          </a:p>
        </p:txBody>
      </p:sp>
      <p:sp>
        <p:nvSpPr>
          <p:cNvPr id="14" name="Title 1">
            <a:extLst>
              <a:ext uri="{FF2B5EF4-FFF2-40B4-BE49-F238E27FC236}">
                <a16:creationId xmlns:a16="http://schemas.microsoft.com/office/drawing/2014/main" id="{0EC95556-49ED-4AE5-BBE9-B33AF2CEBC39}"/>
              </a:ext>
            </a:extLst>
          </p:cNvPr>
          <p:cNvSpPr>
            <a:spLocks noGrp="1"/>
          </p:cNvSpPr>
          <p:nvPr>
            <p:ph type="title"/>
          </p:nvPr>
        </p:nvSpPr>
        <p:spPr>
          <a:xfrm>
            <a:off x="5649852" y="5630520"/>
            <a:ext cx="6356011" cy="482207"/>
          </a:xfrm>
        </p:spPr>
        <p:txBody>
          <a:bodyPr>
            <a:normAutofit/>
          </a:bodyPr>
          <a:lstStyle>
            <a:lvl1pPr>
              <a:defRPr sz="2666" cap="all" spc="200" baseline="0">
                <a:solidFill>
                  <a:schemeClr val="bg1">
                    <a:lumMod val="65000"/>
                  </a:schemeClr>
                </a:solidFill>
                <a:latin typeface="Khand Semibold" panose="02000000000000000000" pitchFamily="2" charset="0"/>
              </a:defRPr>
            </a:lvl1pPr>
          </a:lstStyle>
          <a:p>
            <a:r>
              <a:rPr lang="en-US" dirty="0"/>
              <a:t>Click to edit Master title style</a:t>
            </a:r>
          </a:p>
        </p:txBody>
      </p:sp>
      <p:pic>
        <p:nvPicPr>
          <p:cNvPr id="4098" name="Picture 2" descr="CFOA OFFICIALS">
            <a:extLst>
              <a:ext uri="{FF2B5EF4-FFF2-40B4-BE49-F238E27FC236}">
                <a16:creationId xmlns:a16="http://schemas.microsoft.com/office/drawing/2014/main" id="{AAD4E0E3-948E-F83D-3CAE-CEE3E43A27B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50401" y="2031999"/>
            <a:ext cx="6675869" cy="1467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3571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9702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Hind Bold" panose="02000000000000000000" pitchFamily="2" charset="0"/>
                <a:cs typeface="Hind Bold" panose="02000000000000000000" pitchFamily="2" charset="0"/>
              </a:defRPr>
            </a:lvl1pPr>
          </a:lstStyle>
          <a:p>
            <a:fld id="{13F08057-D775-434B-BD60-E38262F2B0AE}" type="slidenum">
              <a:rPr lang="en-CA" smtClean="0"/>
              <a:pPr/>
              <a:t>‹#›</a:t>
            </a:fld>
            <a:endParaRPr lang="en-CA" dirty="0"/>
          </a:p>
        </p:txBody>
      </p:sp>
    </p:spTree>
    <p:extLst>
      <p:ext uri="{BB962C8B-B14F-4D97-AF65-F5344CB8AC3E}">
        <p14:creationId xmlns:p14="http://schemas.microsoft.com/office/powerpoint/2010/main" val="2397147354"/>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70" r:id="rId3"/>
    <p:sldLayoutId id="2147483671" r:id="rId4"/>
    <p:sldLayoutId id="2147483672" r:id="rId5"/>
    <p:sldLayoutId id="2147483679" r:id="rId6"/>
  </p:sldLayoutIdLst>
  <p:hf sldNum="0" hdr="0" dt="0"/>
  <p:txStyles>
    <p:titleStyle>
      <a:lvl1pPr algn="l" defTabSz="914347" rtl="0" eaLnBrk="1" latinLnBrk="0" hangingPunct="1">
        <a:lnSpc>
          <a:spcPct val="90000"/>
        </a:lnSpc>
        <a:spcBef>
          <a:spcPct val="0"/>
        </a:spcBef>
        <a:buNone/>
        <a:defRPr sz="4400" kern="1200" cap="all" baseline="0">
          <a:solidFill>
            <a:schemeClr val="bg1"/>
          </a:solidFill>
          <a:latin typeface="Khand" panose="02000000000000000000" pitchFamily="2" charset="0"/>
          <a:ea typeface="+mj-ea"/>
          <a:cs typeface="Khand" panose="02000000000000000000" pitchFamily="2" charset="0"/>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Hind Light" panose="02000000000000000000" pitchFamily="2" charset="0"/>
          <a:ea typeface="+mn-ea"/>
          <a:cs typeface="Hind Light" panose="02000000000000000000" pitchFamily="2" charset="0"/>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Hind Light" panose="02000000000000000000" pitchFamily="2" charset="0"/>
          <a:ea typeface="+mn-ea"/>
          <a:cs typeface="Hind Light" panose="02000000000000000000" pitchFamily="2" charset="0"/>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Hind Light" panose="02000000000000000000" pitchFamily="2" charset="0"/>
          <a:ea typeface="+mn-ea"/>
          <a:cs typeface="Hind Light" panose="02000000000000000000" pitchFamily="2" charset="0"/>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CA"/>
              <a:t>Welcome to Level 1</a:t>
            </a:r>
            <a:endParaRPr lang="fr-CA" dirty="0"/>
          </a:p>
        </p:txBody>
      </p:sp>
      <p:sp>
        <p:nvSpPr>
          <p:cNvPr id="4" name="Content Placeholder 4">
            <a:extLst>
              <a:ext uri="{FF2B5EF4-FFF2-40B4-BE49-F238E27FC236}">
                <a16:creationId xmlns:a16="http://schemas.microsoft.com/office/drawing/2014/main" id="{D06B0062-EF2D-4CD2-B793-5CDD6B100079}"/>
              </a:ext>
            </a:extLst>
          </p:cNvPr>
          <p:cNvSpPr>
            <a:spLocks noGrp="1"/>
          </p:cNvSpPr>
          <p:nvPr>
            <p:ph idx="1"/>
          </p:nvPr>
        </p:nvSpPr>
        <p:spPr/>
        <p:txBody>
          <a:bodyPr>
            <a:noAutofit/>
          </a:bodyPr>
          <a:lstStyle/>
          <a:p>
            <a:pPr marL="0" indent="0">
              <a:buNone/>
            </a:pPr>
            <a:r>
              <a:rPr lang="en-CA" sz="2399" dirty="0"/>
              <a:t>Introduction to officiating</a:t>
            </a:r>
          </a:p>
          <a:p>
            <a:pPr marL="0" indent="0">
              <a:buNone/>
            </a:pPr>
            <a:r>
              <a:rPr lang="en-CA" sz="2399" dirty="0"/>
              <a:t>Focus on:</a:t>
            </a:r>
          </a:p>
          <a:p>
            <a:pPr marL="0" indent="0" algn="ctr">
              <a:buNone/>
            </a:pPr>
            <a:r>
              <a:rPr lang="en-CA" sz="2399" dirty="0"/>
              <a:t>Line of Scrimmage Officials for Minor and High School Football</a:t>
            </a:r>
          </a:p>
          <a:p>
            <a:pPr marL="0" indent="0">
              <a:buNone/>
            </a:pPr>
            <a:endParaRPr lang="en-CA" sz="2399" dirty="0"/>
          </a:p>
          <a:p>
            <a:pPr marL="0" indent="0">
              <a:buNone/>
            </a:pPr>
            <a:r>
              <a:rPr lang="en-CA" sz="2399" dirty="0"/>
              <a:t>Facilitators:</a:t>
            </a:r>
          </a:p>
          <a:p>
            <a:pPr marL="0" indent="0">
              <a:buNone/>
            </a:pPr>
            <a:endParaRPr lang="en-CA" sz="2399" dirty="0"/>
          </a:p>
          <a:p>
            <a:endParaRPr lang="en-CA" sz="2399" dirty="0"/>
          </a:p>
          <a:p>
            <a:endParaRPr lang="en-CA" sz="2399" dirty="0"/>
          </a:p>
          <a:p>
            <a:endParaRPr lang="en-CA" sz="2399" dirty="0"/>
          </a:p>
          <a:p>
            <a:endParaRPr lang="en-CA" sz="2399" dirty="0"/>
          </a:p>
          <a:p>
            <a:endParaRPr lang="en-CA" sz="2399" dirty="0"/>
          </a:p>
          <a:p>
            <a:endParaRPr lang="en-CA" sz="2399" dirty="0"/>
          </a:p>
          <a:p>
            <a:endParaRPr lang="en-CA" sz="2399" dirty="0"/>
          </a:p>
        </p:txBody>
      </p:sp>
    </p:spTree>
    <p:extLst>
      <p:ext uri="{BB962C8B-B14F-4D97-AF65-F5344CB8AC3E}">
        <p14:creationId xmlns:p14="http://schemas.microsoft.com/office/powerpoint/2010/main" val="3958454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E7C8-A71D-AD10-82BC-98A8065866D0}"/>
              </a:ext>
            </a:extLst>
          </p:cNvPr>
          <p:cNvSpPr>
            <a:spLocks noGrp="1"/>
          </p:cNvSpPr>
          <p:nvPr>
            <p:ph type="title"/>
          </p:nvPr>
        </p:nvSpPr>
        <p:spPr/>
        <p:txBody>
          <a:bodyPr/>
          <a:lstStyle/>
          <a:p>
            <a:r>
              <a:rPr lang="en-US" dirty="0"/>
              <a:t>Line of Scrimmage Officials</a:t>
            </a:r>
          </a:p>
        </p:txBody>
      </p:sp>
      <p:sp>
        <p:nvSpPr>
          <p:cNvPr id="9" name="Content Placeholder 2">
            <a:extLst>
              <a:ext uri="{FF2B5EF4-FFF2-40B4-BE49-F238E27FC236}">
                <a16:creationId xmlns:a16="http://schemas.microsoft.com/office/drawing/2014/main" id="{92C48567-15AD-A7E7-E87A-B3C4F6BC9C6F}"/>
              </a:ext>
            </a:extLst>
          </p:cNvPr>
          <p:cNvSpPr txBox="1">
            <a:spLocks/>
          </p:cNvSpPr>
          <p:nvPr/>
        </p:nvSpPr>
        <p:spPr>
          <a:xfrm>
            <a:off x="900867" y="1431981"/>
            <a:ext cx="4086726" cy="4351338"/>
          </a:xfrm>
          <a:prstGeom prst="rect">
            <a:avLst/>
          </a:prstGeom>
        </p:spPr>
        <p:txBody>
          <a:bodyPr vert="horz" lIns="91440" tIns="45720" rIns="91440" bIns="45720" rtlCol="0">
            <a:normAutofit/>
          </a:bodyPr>
          <a:lst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Hind Light" panose="02000000000000000000" pitchFamily="2" charset="0"/>
                <a:ea typeface="+mn-ea"/>
                <a:cs typeface="Hind Light" panose="02000000000000000000" pitchFamily="2" charset="0"/>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Hind Light" panose="02000000000000000000" pitchFamily="2" charset="0"/>
                <a:ea typeface="+mn-ea"/>
                <a:cs typeface="Hind Light" panose="02000000000000000000" pitchFamily="2" charset="0"/>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Hind Light" panose="02000000000000000000" pitchFamily="2" charset="0"/>
                <a:ea typeface="+mn-ea"/>
                <a:cs typeface="Hind Light" panose="02000000000000000000" pitchFamily="2" charset="0"/>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sz="5400" dirty="0"/>
              <a:t>Check ball and stick placement</a:t>
            </a:r>
          </a:p>
          <a:p>
            <a:pPr marL="0" indent="0">
              <a:buFont typeface="Arial" panose="020B0604020202020204" pitchFamily="34" charset="0"/>
              <a:buNone/>
            </a:pPr>
            <a:endParaRPr lang="en-US" dirty="0"/>
          </a:p>
        </p:txBody>
      </p:sp>
      <p:pic>
        <p:nvPicPr>
          <p:cNvPr id="11" name="Picture 10" descr="A group of people playing football&#10;&#10;Description automatically generated with low confidence">
            <a:extLst>
              <a:ext uri="{FF2B5EF4-FFF2-40B4-BE49-F238E27FC236}">
                <a16:creationId xmlns:a16="http://schemas.microsoft.com/office/drawing/2014/main" id="{188B1FEF-2225-136A-73DD-4FF125DA5E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541" r="21117"/>
          <a:stretch/>
        </p:blipFill>
        <p:spPr>
          <a:xfrm>
            <a:off x="5227580" y="1335410"/>
            <a:ext cx="6599462" cy="4599063"/>
          </a:xfrm>
          <a:prstGeom prst="rect">
            <a:avLst/>
          </a:prstGeom>
        </p:spPr>
      </p:pic>
    </p:spTree>
    <p:extLst>
      <p:ext uri="{BB962C8B-B14F-4D97-AF65-F5344CB8AC3E}">
        <p14:creationId xmlns:p14="http://schemas.microsoft.com/office/powerpoint/2010/main" val="2876506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E7C8-A71D-AD10-82BC-98A8065866D0}"/>
              </a:ext>
            </a:extLst>
          </p:cNvPr>
          <p:cNvSpPr>
            <a:spLocks noGrp="1"/>
          </p:cNvSpPr>
          <p:nvPr>
            <p:ph type="title"/>
          </p:nvPr>
        </p:nvSpPr>
        <p:spPr/>
        <p:txBody>
          <a:bodyPr/>
          <a:lstStyle/>
          <a:p>
            <a:r>
              <a:rPr lang="en-US" dirty="0"/>
              <a:t>Line of Scrimmage Officials</a:t>
            </a:r>
          </a:p>
        </p:txBody>
      </p:sp>
      <p:sp>
        <p:nvSpPr>
          <p:cNvPr id="9" name="Content Placeholder 2">
            <a:extLst>
              <a:ext uri="{FF2B5EF4-FFF2-40B4-BE49-F238E27FC236}">
                <a16:creationId xmlns:a16="http://schemas.microsoft.com/office/drawing/2014/main" id="{92C48567-15AD-A7E7-E87A-B3C4F6BC9C6F}"/>
              </a:ext>
            </a:extLst>
          </p:cNvPr>
          <p:cNvSpPr txBox="1">
            <a:spLocks/>
          </p:cNvSpPr>
          <p:nvPr/>
        </p:nvSpPr>
        <p:spPr>
          <a:xfrm>
            <a:off x="900867" y="1431981"/>
            <a:ext cx="4086726" cy="4351338"/>
          </a:xfrm>
          <a:prstGeom prst="rect">
            <a:avLst/>
          </a:prstGeom>
        </p:spPr>
        <p:txBody>
          <a:bodyPr vert="horz" lIns="91440" tIns="45720" rIns="91440" bIns="45720" rtlCol="0">
            <a:normAutofit/>
          </a:bodyPr>
          <a:lst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Hind Light" panose="02000000000000000000" pitchFamily="2" charset="0"/>
                <a:ea typeface="+mn-ea"/>
                <a:cs typeface="Hind Light" panose="02000000000000000000" pitchFamily="2" charset="0"/>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Hind Light" panose="02000000000000000000" pitchFamily="2" charset="0"/>
                <a:ea typeface="+mn-ea"/>
                <a:cs typeface="Hind Light" panose="02000000000000000000" pitchFamily="2" charset="0"/>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Hind Light" panose="02000000000000000000" pitchFamily="2" charset="0"/>
                <a:ea typeface="+mn-ea"/>
                <a:cs typeface="Hind Light" panose="02000000000000000000" pitchFamily="2" charset="0"/>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r>
              <a:rPr lang="en-US" sz="5400" dirty="0"/>
              <a:t>Correct down </a:t>
            </a:r>
          </a:p>
          <a:p>
            <a:pPr marL="0" indent="0">
              <a:buFont typeface="Arial" panose="020B0604020202020204" pitchFamily="34" charset="0"/>
              <a:buNone/>
            </a:pPr>
            <a:endParaRPr lang="en-US" dirty="0"/>
          </a:p>
        </p:txBody>
      </p:sp>
      <p:pic>
        <p:nvPicPr>
          <p:cNvPr id="4" name="Picture 3" descr="A picture containing tree, grass, outdoor, person&#10;&#10;Description automatically generated">
            <a:extLst>
              <a:ext uri="{FF2B5EF4-FFF2-40B4-BE49-F238E27FC236}">
                <a16:creationId xmlns:a16="http://schemas.microsoft.com/office/drawing/2014/main" id="{D9D522C4-872B-775A-CBCB-57F667B087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503" y="1335410"/>
            <a:ext cx="6889580" cy="4593053"/>
          </a:xfrm>
          <a:prstGeom prst="rect">
            <a:avLst/>
          </a:prstGeom>
        </p:spPr>
      </p:pic>
    </p:spTree>
    <p:extLst>
      <p:ext uri="{BB962C8B-B14F-4D97-AF65-F5344CB8AC3E}">
        <p14:creationId xmlns:p14="http://schemas.microsoft.com/office/powerpoint/2010/main" val="571324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E7C8-A71D-AD10-82BC-98A8065866D0}"/>
              </a:ext>
            </a:extLst>
          </p:cNvPr>
          <p:cNvSpPr>
            <a:spLocks noGrp="1"/>
          </p:cNvSpPr>
          <p:nvPr>
            <p:ph type="title"/>
          </p:nvPr>
        </p:nvSpPr>
        <p:spPr/>
        <p:txBody>
          <a:bodyPr/>
          <a:lstStyle/>
          <a:p>
            <a:r>
              <a:rPr lang="en-US" dirty="0"/>
              <a:t>Line of Scrimmage Officials</a:t>
            </a:r>
          </a:p>
        </p:txBody>
      </p:sp>
      <p:sp>
        <p:nvSpPr>
          <p:cNvPr id="9" name="Content Placeholder 2">
            <a:extLst>
              <a:ext uri="{FF2B5EF4-FFF2-40B4-BE49-F238E27FC236}">
                <a16:creationId xmlns:a16="http://schemas.microsoft.com/office/drawing/2014/main" id="{92C48567-15AD-A7E7-E87A-B3C4F6BC9C6F}"/>
              </a:ext>
            </a:extLst>
          </p:cNvPr>
          <p:cNvSpPr txBox="1">
            <a:spLocks/>
          </p:cNvSpPr>
          <p:nvPr/>
        </p:nvSpPr>
        <p:spPr>
          <a:xfrm>
            <a:off x="900867" y="1431981"/>
            <a:ext cx="4086726" cy="4351338"/>
          </a:xfrm>
          <a:prstGeom prst="rect">
            <a:avLst/>
          </a:prstGeom>
        </p:spPr>
        <p:txBody>
          <a:bodyPr vert="horz" lIns="91440" tIns="45720" rIns="91440" bIns="45720" rtlCol="0">
            <a:normAutofit/>
          </a:bodyPr>
          <a:lst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Hind Light" panose="02000000000000000000" pitchFamily="2" charset="0"/>
                <a:ea typeface="+mn-ea"/>
                <a:cs typeface="Hind Light" panose="02000000000000000000" pitchFamily="2" charset="0"/>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Hind Light" panose="02000000000000000000" pitchFamily="2" charset="0"/>
                <a:ea typeface="+mn-ea"/>
                <a:cs typeface="Hind Light" panose="02000000000000000000" pitchFamily="2" charset="0"/>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Hind Light" panose="02000000000000000000" pitchFamily="2" charset="0"/>
                <a:ea typeface="+mn-ea"/>
                <a:cs typeface="Hind Light" panose="02000000000000000000" pitchFamily="2" charset="0"/>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sz="5400" dirty="0"/>
              <a:t>Signal</a:t>
            </a:r>
          </a:p>
          <a:p>
            <a:pPr marL="0" indent="0">
              <a:buFont typeface="Arial" panose="020B0604020202020204" pitchFamily="34" charset="0"/>
              <a:buNone/>
            </a:pPr>
            <a:r>
              <a:rPr lang="en-US" sz="5400" dirty="0"/>
              <a:t>Held or Free</a:t>
            </a:r>
            <a:endParaRPr lang="en-US" dirty="0"/>
          </a:p>
        </p:txBody>
      </p:sp>
      <p:pic>
        <p:nvPicPr>
          <p:cNvPr id="4" name="Picture 3" descr="A person stands on a baseball field&#10;&#10;Description automatically generated with low confidence">
            <a:extLst>
              <a:ext uri="{FF2B5EF4-FFF2-40B4-BE49-F238E27FC236}">
                <a16:creationId xmlns:a16="http://schemas.microsoft.com/office/drawing/2014/main" id="{1D93E47C-BCD4-A30D-4120-37E579F66B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5652" y="1431981"/>
            <a:ext cx="2350522" cy="4433637"/>
          </a:xfrm>
          <a:prstGeom prst="rect">
            <a:avLst/>
          </a:prstGeom>
        </p:spPr>
      </p:pic>
    </p:spTree>
    <p:extLst>
      <p:ext uri="{BB962C8B-B14F-4D97-AF65-F5344CB8AC3E}">
        <p14:creationId xmlns:p14="http://schemas.microsoft.com/office/powerpoint/2010/main" val="2137448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C8628D-D158-9607-5597-288DD5CC1CE8}"/>
              </a:ext>
            </a:extLst>
          </p:cNvPr>
          <p:cNvPicPr>
            <a:picLocks noChangeAspect="1"/>
          </p:cNvPicPr>
          <p:nvPr/>
        </p:nvPicPr>
        <p:blipFill>
          <a:blip r:embed="rId3"/>
          <a:stretch>
            <a:fillRect/>
          </a:stretch>
        </p:blipFill>
        <p:spPr>
          <a:xfrm>
            <a:off x="4199675" y="1335410"/>
            <a:ext cx="7625779" cy="4594334"/>
          </a:xfrm>
          <a:prstGeom prst="rect">
            <a:avLst/>
          </a:prstGeom>
        </p:spPr>
      </p:pic>
      <p:sp>
        <p:nvSpPr>
          <p:cNvPr id="2" name="Title 1">
            <a:extLst>
              <a:ext uri="{FF2B5EF4-FFF2-40B4-BE49-F238E27FC236}">
                <a16:creationId xmlns:a16="http://schemas.microsoft.com/office/drawing/2014/main" id="{B83CE7C8-A71D-AD10-82BC-98A8065866D0}"/>
              </a:ext>
            </a:extLst>
          </p:cNvPr>
          <p:cNvSpPr>
            <a:spLocks noGrp="1"/>
          </p:cNvSpPr>
          <p:nvPr>
            <p:ph type="title"/>
          </p:nvPr>
        </p:nvSpPr>
        <p:spPr/>
        <p:txBody>
          <a:bodyPr/>
          <a:lstStyle/>
          <a:p>
            <a:r>
              <a:rPr lang="en-US" dirty="0"/>
              <a:t>Line of Scrimmage Officials</a:t>
            </a:r>
          </a:p>
        </p:txBody>
      </p:sp>
      <p:sp>
        <p:nvSpPr>
          <p:cNvPr id="9" name="Content Placeholder 2">
            <a:extLst>
              <a:ext uri="{FF2B5EF4-FFF2-40B4-BE49-F238E27FC236}">
                <a16:creationId xmlns:a16="http://schemas.microsoft.com/office/drawing/2014/main" id="{92C48567-15AD-A7E7-E87A-B3C4F6BC9C6F}"/>
              </a:ext>
            </a:extLst>
          </p:cNvPr>
          <p:cNvSpPr txBox="1">
            <a:spLocks/>
          </p:cNvSpPr>
          <p:nvPr/>
        </p:nvSpPr>
        <p:spPr>
          <a:xfrm>
            <a:off x="900867" y="1431981"/>
            <a:ext cx="4086726" cy="4351338"/>
          </a:xfrm>
          <a:prstGeom prst="rect">
            <a:avLst/>
          </a:prstGeom>
        </p:spPr>
        <p:txBody>
          <a:bodyPr vert="horz" lIns="91440" tIns="45720" rIns="91440" bIns="45720" rtlCol="0">
            <a:normAutofit/>
          </a:bodyPr>
          <a:lst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Hind Light" panose="02000000000000000000" pitchFamily="2" charset="0"/>
                <a:ea typeface="+mn-ea"/>
                <a:cs typeface="Hind Light" panose="02000000000000000000" pitchFamily="2" charset="0"/>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Hind Light" panose="02000000000000000000" pitchFamily="2" charset="0"/>
                <a:ea typeface="+mn-ea"/>
                <a:cs typeface="Hind Light" panose="02000000000000000000" pitchFamily="2" charset="0"/>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Hind Light" panose="02000000000000000000" pitchFamily="2" charset="0"/>
                <a:ea typeface="+mn-ea"/>
                <a:cs typeface="Hind Light" panose="02000000000000000000" pitchFamily="2" charset="0"/>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endParaRPr lang="en-US" sz="5400" dirty="0"/>
          </a:p>
          <a:p>
            <a:pPr marL="0" indent="0">
              <a:buFont typeface="Arial" panose="020B0604020202020204" pitchFamily="34" charset="0"/>
              <a:buNone/>
            </a:pPr>
            <a:r>
              <a:rPr lang="en-US" sz="4400" dirty="0">
                <a:latin typeface="+mn-lt"/>
              </a:rPr>
              <a:t>Held or Free</a:t>
            </a:r>
          </a:p>
        </p:txBody>
      </p:sp>
    </p:spTree>
    <p:extLst>
      <p:ext uri="{BB962C8B-B14F-4D97-AF65-F5344CB8AC3E}">
        <p14:creationId xmlns:p14="http://schemas.microsoft.com/office/powerpoint/2010/main" val="349300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E7C8-A71D-AD10-82BC-98A8065866D0}"/>
              </a:ext>
            </a:extLst>
          </p:cNvPr>
          <p:cNvSpPr>
            <a:spLocks noGrp="1"/>
          </p:cNvSpPr>
          <p:nvPr>
            <p:ph type="title"/>
          </p:nvPr>
        </p:nvSpPr>
        <p:spPr/>
        <p:txBody>
          <a:bodyPr/>
          <a:lstStyle/>
          <a:p>
            <a:r>
              <a:rPr lang="en-US" dirty="0"/>
              <a:t>Line of Scrimmage Officials</a:t>
            </a:r>
          </a:p>
        </p:txBody>
      </p:sp>
      <p:pic>
        <p:nvPicPr>
          <p:cNvPr id="5" name="Content Placeholder 4" descr="A football player standing on a field&#10;&#10;Description automatically generated with medium confidence">
            <a:extLst>
              <a:ext uri="{FF2B5EF4-FFF2-40B4-BE49-F238E27FC236}">
                <a16:creationId xmlns:a16="http://schemas.microsoft.com/office/drawing/2014/main" id="{D9C08A56-87EE-22A6-9C9E-4319F28BBC6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721727" y="1431981"/>
            <a:ext cx="6150725" cy="4351338"/>
          </a:xfrm>
        </p:spPr>
      </p:pic>
      <p:sp>
        <p:nvSpPr>
          <p:cNvPr id="9" name="Content Placeholder 2">
            <a:extLst>
              <a:ext uri="{FF2B5EF4-FFF2-40B4-BE49-F238E27FC236}">
                <a16:creationId xmlns:a16="http://schemas.microsoft.com/office/drawing/2014/main" id="{92C48567-15AD-A7E7-E87A-B3C4F6BC9C6F}"/>
              </a:ext>
            </a:extLst>
          </p:cNvPr>
          <p:cNvSpPr txBox="1">
            <a:spLocks/>
          </p:cNvSpPr>
          <p:nvPr/>
        </p:nvSpPr>
        <p:spPr>
          <a:xfrm>
            <a:off x="900867" y="1431981"/>
            <a:ext cx="4086726" cy="4351338"/>
          </a:xfrm>
          <a:prstGeom prst="rect">
            <a:avLst/>
          </a:prstGeom>
        </p:spPr>
        <p:txBody>
          <a:bodyPr vert="horz" lIns="91440" tIns="45720" rIns="91440" bIns="45720" rtlCol="0">
            <a:normAutofit/>
          </a:bodyPr>
          <a:lst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Hind Light" panose="02000000000000000000" pitchFamily="2" charset="0"/>
                <a:ea typeface="+mn-ea"/>
                <a:cs typeface="Hind Light" panose="02000000000000000000" pitchFamily="2" charset="0"/>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Hind Light" panose="02000000000000000000" pitchFamily="2" charset="0"/>
                <a:ea typeface="+mn-ea"/>
                <a:cs typeface="Hind Light" panose="02000000000000000000" pitchFamily="2" charset="0"/>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Hind Light" panose="02000000000000000000" pitchFamily="2" charset="0"/>
                <a:ea typeface="+mn-ea"/>
                <a:cs typeface="Hind Light" panose="02000000000000000000" pitchFamily="2" charset="0"/>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endParaRPr lang="en-US" sz="5400" dirty="0"/>
          </a:p>
          <a:p>
            <a:pPr marL="0" indent="0">
              <a:buFont typeface="Arial" panose="020B0604020202020204" pitchFamily="34" charset="0"/>
              <a:buNone/>
            </a:pPr>
            <a:endParaRPr lang="en-US" sz="5400" dirty="0"/>
          </a:p>
          <a:p>
            <a:pPr marL="0" indent="0">
              <a:buFont typeface="Arial" panose="020B0604020202020204" pitchFamily="34" charset="0"/>
              <a:buNone/>
            </a:pPr>
            <a:r>
              <a:rPr lang="en-US" sz="5400" dirty="0"/>
              <a:t>Substitutions</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282481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E7C8-A71D-AD10-82BC-98A8065866D0}"/>
              </a:ext>
            </a:extLst>
          </p:cNvPr>
          <p:cNvSpPr>
            <a:spLocks noGrp="1"/>
          </p:cNvSpPr>
          <p:nvPr>
            <p:ph type="title"/>
          </p:nvPr>
        </p:nvSpPr>
        <p:spPr/>
        <p:txBody>
          <a:bodyPr/>
          <a:lstStyle/>
          <a:p>
            <a:r>
              <a:rPr lang="en-US" dirty="0"/>
              <a:t>Line of Scrimmage Officials</a:t>
            </a:r>
          </a:p>
        </p:txBody>
      </p:sp>
      <p:sp>
        <p:nvSpPr>
          <p:cNvPr id="9" name="Content Placeholder 2">
            <a:extLst>
              <a:ext uri="{FF2B5EF4-FFF2-40B4-BE49-F238E27FC236}">
                <a16:creationId xmlns:a16="http://schemas.microsoft.com/office/drawing/2014/main" id="{92C48567-15AD-A7E7-E87A-B3C4F6BC9C6F}"/>
              </a:ext>
            </a:extLst>
          </p:cNvPr>
          <p:cNvSpPr txBox="1">
            <a:spLocks/>
          </p:cNvSpPr>
          <p:nvPr/>
        </p:nvSpPr>
        <p:spPr>
          <a:xfrm>
            <a:off x="900867" y="1431981"/>
            <a:ext cx="4086726" cy="4351338"/>
          </a:xfrm>
          <a:prstGeom prst="rect">
            <a:avLst/>
          </a:prstGeom>
        </p:spPr>
        <p:txBody>
          <a:bodyPr vert="horz" lIns="91440" tIns="45720" rIns="91440" bIns="45720" rtlCol="0">
            <a:normAutofit/>
          </a:bodyPr>
          <a:lst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Hind Light" panose="02000000000000000000" pitchFamily="2" charset="0"/>
                <a:ea typeface="+mn-ea"/>
                <a:cs typeface="Hind Light" panose="02000000000000000000" pitchFamily="2" charset="0"/>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Hind Light" panose="02000000000000000000" pitchFamily="2" charset="0"/>
                <a:ea typeface="+mn-ea"/>
                <a:cs typeface="Hind Light" panose="02000000000000000000" pitchFamily="2" charset="0"/>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Hind Light" panose="02000000000000000000" pitchFamily="2" charset="0"/>
                <a:ea typeface="+mn-ea"/>
                <a:cs typeface="Hind Light" panose="02000000000000000000" pitchFamily="2" charset="0"/>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endParaRPr lang="en-US" sz="5400" dirty="0"/>
          </a:p>
          <a:p>
            <a:pPr marL="0" indent="0">
              <a:buFont typeface="Arial" panose="020B0604020202020204" pitchFamily="34" charset="0"/>
              <a:buNone/>
            </a:pPr>
            <a:endParaRPr lang="en-US" sz="5400" dirty="0"/>
          </a:p>
          <a:p>
            <a:pPr marL="0" indent="0">
              <a:buFont typeface="Arial" panose="020B0604020202020204" pitchFamily="34" charset="0"/>
              <a:buNone/>
            </a:pPr>
            <a:r>
              <a:rPr lang="en-US" sz="5400" dirty="0"/>
              <a:t>Count</a:t>
            </a:r>
          </a:p>
          <a:p>
            <a:pPr marL="0" indent="0">
              <a:buFont typeface="Arial" panose="020B0604020202020204" pitchFamily="34" charset="0"/>
              <a:buNone/>
            </a:pPr>
            <a:endParaRPr lang="en-US" dirty="0"/>
          </a:p>
        </p:txBody>
      </p:sp>
      <p:pic>
        <p:nvPicPr>
          <p:cNvPr id="7" name="Content Placeholder 6" descr="A picture containing grass, player, outdoor, person&#10;&#10;Description automatically generated">
            <a:extLst>
              <a:ext uri="{FF2B5EF4-FFF2-40B4-BE49-F238E27FC236}">
                <a16:creationId xmlns:a16="http://schemas.microsoft.com/office/drawing/2014/main" id="{4186242C-D5E4-D171-A5B7-D4334EC370C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28623" y="1528552"/>
            <a:ext cx="6642059" cy="4351338"/>
          </a:xfrm>
        </p:spPr>
      </p:pic>
    </p:spTree>
    <p:extLst>
      <p:ext uri="{BB962C8B-B14F-4D97-AF65-F5344CB8AC3E}">
        <p14:creationId xmlns:p14="http://schemas.microsoft.com/office/powerpoint/2010/main" val="1202450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E7C8-A71D-AD10-82BC-98A8065866D0}"/>
              </a:ext>
            </a:extLst>
          </p:cNvPr>
          <p:cNvSpPr>
            <a:spLocks noGrp="1"/>
          </p:cNvSpPr>
          <p:nvPr>
            <p:ph type="title"/>
          </p:nvPr>
        </p:nvSpPr>
        <p:spPr/>
        <p:txBody>
          <a:bodyPr/>
          <a:lstStyle/>
          <a:p>
            <a:r>
              <a:rPr lang="en-US" dirty="0"/>
              <a:t>Line of Scrimmage Officials</a:t>
            </a:r>
          </a:p>
        </p:txBody>
      </p:sp>
      <p:sp>
        <p:nvSpPr>
          <p:cNvPr id="9" name="Content Placeholder 2">
            <a:extLst>
              <a:ext uri="{FF2B5EF4-FFF2-40B4-BE49-F238E27FC236}">
                <a16:creationId xmlns:a16="http://schemas.microsoft.com/office/drawing/2014/main" id="{92C48567-15AD-A7E7-E87A-B3C4F6BC9C6F}"/>
              </a:ext>
            </a:extLst>
          </p:cNvPr>
          <p:cNvSpPr txBox="1">
            <a:spLocks/>
          </p:cNvSpPr>
          <p:nvPr/>
        </p:nvSpPr>
        <p:spPr>
          <a:xfrm>
            <a:off x="900867" y="1431981"/>
            <a:ext cx="4086726" cy="4351338"/>
          </a:xfrm>
          <a:prstGeom prst="rect">
            <a:avLst/>
          </a:prstGeom>
        </p:spPr>
        <p:txBody>
          <a:bodyPr vert="horz" lIns="91440" tIns="45720" rIns="91440" bIns="45720" rtlCol="0">
            <a:normAutofit fontScale="92500" lnSpcReduction="10000"/>
          </a:bodyPr>
          <a:lst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Hind Light" panose="02000000000000000000" pitchFamily="2" charset="0"/>
                <a:ea typeface="+mn-ea"/>
                <a:cs typeface="Hind Light" panose="02000000000000000000" pitchFamily="2" charset="0"/>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Hind Light" panose="02000000000000000000" pitchFamily="2" charset="0"/>
                <a:ea typeface="+mn-ea"/>
                <a:cs typeface="Hind Light" panose="02000000000000000000" pitchFamily="2" charset="0"/>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Hind Light" panose="02000000000000000000" pitchFamily="2" charset="0"/>
                <a:ea typeface="+mn-ea"/>
                <a:cs typeface="Hind Light" panose="02000000000000000000" pitchFamily="2" charset="0"/>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endParaRPr lang="en-US" sz="5400" dirty="0"/>
          </a:p>
          <a:p>
            <a:pPr marL="0" indent="0">
              <a:buFont typeface="Arial" panose="020B0604020202020204" pitchFamily="34" charset="0"/>
              <a:buNone/>
            </a:pPr>
            <a:endParaRPr lang="en-US" sz="5400" dirty="0"/>
          </a:p>
          <a:p>
            <a:pPr marL="0" indent="0">
              <a:buFont typeface="Arial" panose="020B0604020202020204" pitchFamily="34" charset="0"/>
              <a:buNone/>
            </a:pPr>
            <a:endParaRPr lang="en-US" sz="5400" dirty="0"/>
          </a:p>
          <a:p>
            <a:pPr marL="0" indent="0">
              <a:buFont typeface="Arial" panose="020B0604020202020204" pitchFamily="34" charset="0"/>
              <a:buNone/>
            </a:pPr>
            <a:r>
              <a:rPr lang="en-US" sz="5400" dirty="0"/>
              <a:t>Line of Scrimmage players</a:t>
            </a:r>
            <a:endParaRPr lang="en-US" dirty="0"/>
          </a:p>
        </p:txBody>
      </p:sp>
      <p:pic>
        <p:nvPicPr>
          <p:cNvPr id="8" name="Picture 7" descr="A group of people playing football&#10;&#10;Description automatically generated with medium confidence">
            <a:extLst>
              <a:ext uri="{FF2B5EF4-FFF2-40B4-BE49-F238E27FC236}">
                <a16:creationId xmlns:a16="http://schemas.microsoft.com/office/drawing/2014/main" id="{3A2C64AF-7749-C1CA-90B6-334718120E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9537" y="1415673"/>
            <a:ext cx="4448034" cy="4486921"/>
          </a:xfrm>
          <a:prstGeom prst="rect">
            <a:avLst/>
          </a:prstGeom>
        </p:spPr>
      </p:pic>
    </p:spTree>
    <p:extLst>
      <p:ext uri="{BB962C8B-B14F-4D97-AF65-F5344CB8AC3E}">
        <p14:creationId xmlns:p14="http://schemas.microsoft.com/office/powerpoint/2010/main" val="888898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E7C8-A71D-AD10-82BC-98A8065866D0}"/>
              </a:ext>
            </a:extLst>
          </p:cNvPr>
          <p:cNvSpPr>
            <a:spLocks noGrp="1"/>
          </p:cNvSpPr>
          <p:nvPr>
            <p:ph type="title"/>
          </p:nvPr>
        </p:nvSpPr>
        <p:spPr/>
        <p:txBody>
          <a:bodyPr/>
          <a:lstStyle/>
          <a:p>
            <a:r>
              <a:rPr lang="en-US" dirty="0"/>
              <a:t>Line of Scrimmage Officials</a:t>
            </a:r>
          </a:p>
        </p:txBody>
      </p:sp>
      <p:sp>
        <p:nvSpPr>
          <p:cNvPr id="9" name="Content Placeholder 2">
            <a:extLst>
              <a:ext uri="{FF2B5EF4-FFF2-40B4-BE49-F238E27FC236}">
                <a16:creationId xmlns:a16="http://schemas.microsoft.com/office/drawing/2014/main" id="{92C48567-15AD-A7E7-E87A-B3C4F6BC9C6F}"/>
              </a:ext>
            </a:extLst>
          </p:cNvPr>
          <p:cNvSpPr txBox="1">
            <a:spLocks/>
          </p:cNvSpPr>
          <p:nvPr/>
        </p:nvSpPr>
        <p:spPr>
          <a:xfrm>
            <a:off x="310244" y="1431981"/>
            <a:ext cx="11625942" cy="4351338"/>
          </a:xfrm>
          <a:prstGeom prst="rect">
            <a:avLst/>
          </a:prstGeom>
        </p:spPr>
        <p:txBody>
          <a:bodyPr vert="horz" lIns="91440" tIns="45720" rIns="91440" bIns="45720" rtlCol="0">
            <a:normAutofit/>
          </a:bodyPr>
          <a:lst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Hind Light" panose="02000000000000000000" pitchFamily="2" charset="0"/>
                <a:ea typeface="+mn-ea"/>
                <a:cs typeface="Hind Light" panose="02000000000000000000" pitchFamily="2" charset="0"/>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Hind Light" panose="02000000000000000000" pitchFamily="2" charset="0"/>
                <a:ea typeface="+mn-ea"/>
                <a:cs typeface="Hind Light" panose="02000000000000000000" pitchFamily="2" charset="0"/>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Hind Light" panose="02000000000000000000" pitchFamily="2" charset="0"/>
                <a:ea typeface="+mn-ea"/>
                <a:cs typeface="Hind Light" panose="02000000000000000000" pitchFamily="2" charset="0"/>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endParaRPr lang="en-US" sz="5400" dirty="0"/>
          </a:p>
          <a:p>
            <a:pPr marL="0" indent="0">
              <a:buFont typeface="Arial" panose="020B0604020202020204" pitchFamily="34" charset="0"/>
              <a:buNone/>
            </a:pPr>
            <a:endParaRPr lang="en-US" sz="5400" dirty="0"/>
          </a:p>
          <a:p>
            <a:pPr marL="0" indent="0" algn="ctr">
              <a:buFont typeface="Arial" panose="020B0604020202020204" pitchFamily="34" charset="0"/>
              <a:buNone/>
            </a:pPr>
            <a:r>
              <a:rPr lang="en-US" sz="5400" dirty="0"/>
              <a:t>Video – Receiver Check</a:t>
            </a:r>
          </a:p>
        </p:txBody>
      </p:sp>
    </p:spTree>
    <p:extLst>
      <p:ext uri="{BB962C8B-B14F-4D97-AF65-F5344CB8AC3E}">
        <p14:creationId xmlns:p14="http://schemas.microsoft.com/office/powerpoint/2010/main" val="3854833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E7C8-A71D-AD10-82BC-98A8065866D0}"/>
              </a:ext>
            </a:extLst>
          </p:cNvPr>
          <p:cNvSpPr>
            <a:spLocks noGrp="1"/>
          </p:cNvSpPr>
          <p:nvPr>
            <p:ph type="title"/>
          </p:nvPr>
        </p:nvSpPr>
        <p:spPr/>
        <p:txBody>
          <a:bodyPr/>
          <a:lstStyle/>
          <a:p>
            <a:r>
              <a:rPr lang="en-US" dirty="0"/>
              <a:t>Line of Scrimmage Officials</a:t>
            </a:r>
          </a:p>
        </p:txBody>
      </p:sp>
      <p:sp>
        <p:nvSpPr>
          <p:cNvPr id="9" name="Content Placeholder 2">
            <a:extLst>
              <a:ext uri="{FF2B5EF4-FFF2-40B4-BE49-F238E27FC236}">
                <a16:creationId xmlns:a16="http://schemas.microsoft.com/office/drawing/2014/main" id="{92C48567-15AD-A7E7-E87A-B3C4F6BC9C6F}"/>
              </a:ext>
            </a:extLst>
          </p:cNvPr>
          <p:cNvSpPr txBox="1">
            <a:spLocks/>
          </p:cNvSpPr>
          <p:nvPr/>
        </p:nvSpPr>
        <p:spPr>
          <a:xfrm>
            <a:off x="900867" y="1431981"/>
            <a:ext cx="4086726" cy="4351338"/>
          </a:xfrm>
          <a:prstGeom prst="rect">
            <a:avLst/>
          </a:prstGeom>
        </p:spPr>
        <p:txBody>
          <a:bodyPr vert="horz" lIns="91440" tIns="45720" rIns="91440" bIns="45720" rtlCol="0">
            <a:normAutofit fontScale="92500" lnSpcReduction="10000"/>
          </a:bodyPr>
          <a:lst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Hind Light" panose="02000000000000000000" pitchFamily="2" charset="0"/>
                <a:ea typeface="+mn-ea"/>
                <a:cs typeface="Hind Light" panose="02000000000000000000" pitchFamily="2" charset="0"/>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Hind Light" panose="02000000000000000000" pitchFamily="2" charset="0"/>
                <a:ea typeface="+mn-ea"/>
                <a:cs typeface="Hind Light" panose="02000000000000000000" pitchFamily="2" charset="0"/>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Hind Light" panose="02000000000000000000" pitchFamily="2" charset="0"/>
                <a:ea typeface="+mn-ea"/>
                <a:cs typeface="Hind Light" panose="02000000000000000000" pitchFamily="2" charset="0"/>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endParaRPr lang="en-US" sz="5400" dirty="0"/>
          </a:p>
          <a:p>
            <a:pPr marL="0" indent="0">
              <a:buFont typeface="Arial" panose="020B0604020202020204" pitchFamily="34" charset="0"/>
              <a:buNone/>
            </a:pPr>
            <a:endParaRPr lang="en-US" sz="5400" dirty="0"/>
          </a:p>
          <a:p>
            <a:pPr marL="0" indent="0">
              <a:buFont typeface="Arial" panose="020B0604020202020204" pitchFamily="34" charset="0"/>
              <a:buNone/>
            </a:pPr>
            <a:endParaRPr lang="en-US" sz="5400" dirty="0"/>
          </a:p>
          <a:p>
            <a:pPr marL="0" indent="0">
              <a:buFont typeface="Arial" panose="020B0604020202020204" pitchFamily="34" charset="0"/>
              <a:buNone/>
            </a:pPr>
            <a:endParaRPr lang="en-US" sz="5400" dirty="0"/>
          </a:p>
          <a:p>
            <a:pPr marL="0" indent="0">
              <a:buFont typeface="Arial" panose="020B0604020202020204" pitchFamily="34" charset="0"/>
              <a:buNone/>
            </a:pPr>
            <a:r>
              <a:rPr lang="en-US" sz="5400" dirty="0"/>
              <a:t>Legally snapped</a:t>
            </a:r>
            <a:endParaRPr lang="en-US" dirty="0"/>
          </a:p>
        </p:txBody>
      </p:sp>
      <p:pic>
        <p:nvPicPr>
          <p:cNvPr id="7" name="Content Placeholder 6" descr="A picture containing grass, sky, outdoor, person&#10;&#10;Description automatically generated">
            <a:extLst>
              <a:ext uri="{FF2B5EF4-FFF2-40B4-BE49-F238E27FC236}">
                <a16:creationId xmlns:a16="http://schemas.microsoft.com/office/drawing/2014/main" id="{75FE8AF0-FE1E-743E-88B1-DD3494A7422D}"/>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040" t="32457" r="12033" b="1"/>
          <a:stretch/>
        </p:blipFill>
        <p:spPr>
          <a:xfrm>
            <a:off x="4633437" y="1335410"/>
            <a:ext cx="6050604" cy="4596807"/>
          </a:xfrm>
        </p:spPr>
      </p:pic>
    </p:spTree>
    <p:extLst>
      <p:ext uri="{BB962C8B-B14F-4D97-AF65-F5344CB8AC3E}">
        <p14:creationId xmlns:p14="http://schemas.microsoft.com/office/powerpoint/2010/main" val="536907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E7C8-A71D-AD10-82BC-98A8065866D0}"/>
              </a:ext>
            </a:extLst>
          </p:cNvPr>
          <p:cNvSpPr>
            <a:spLocks noGrp="1"/>
          </p:cNvSpPr>
          <p:nvPr>
            <p:ph type="title"/>
          </p:nvPr>
        </p:nvSpPr>
        <p:spPr/>
        <p:txBody>
          <a:bodyPr/>
          <a:lstStyle/>
          <a:p>
            <a:r>
              <a:rPr lang="en-US" dirty="0"/>
              <a:t>Line of Scrimmage Officials</a:t>
            </a:r>
          </a:p>
        </p:txBody>
      </p:sp>
      <p:sp>
        <p:nvSpPr>
          <p:cNvPr id="9" name="Content Placeholder 2">
            <a:extLst>
              <a:ext uri="{FF2B5EF4-FFF2-40B4-BE49-F238E27FC236}">
                <a16:creationId xmlns:a16="http://schemas.microsoft.com/office/drawing/2014/main" id="{92C48567-15AD-A7E7-E87A-B3C4F6BC9C6F}"/>
              </a:ext>
            </a:extLst>
          </p:cNvPr>
          <p:cNvSpPr txBox="1">
            <a:spLocks/>
          </p:cNvSpPr>
          <p:nvPr/>
        </p:nvSpPr>
        <p:spPr>
          <a:xfrm>
            <a:off x="900867" y="1431981"/>
            <a:ext cx="4086726" cy="4351338"/>
          </a:xfrm>
          <a:prstGeom prst="rect">
            <a:avLst/>
          </a:prstGeom>
        </p:spPr>
        <p:txBody>
          <a:bodyPr vert="horz" lIns="91440" tIns="45720" rIns="91440" bIns="45720" rtlCol="0">
            <a:normAutofit fontScale="92500" lnSpcReduction="10000"/>
          </a:bodyPr>
          <a:lst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Hind Light" panose="02000000000000000000" pitchFamily="2" charset="0"/>
                <a:ea typeface="+mn-ea"/>
                <a:cs typeface="Hind Light" panose="02000000000000000000" pitchFamily="2" charset="0"/>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Hind Light" panose="02000000000000000000" pitchFamily="2" charset="0"/>
                <a:ea typeface="+mn-ea"/>
                <a:cs typeface="Hind Light" panose="02000000000000000000" pitchFamily="2" charset="0"/>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Hind Light" panose="02000000000000000000" pitchFamily="2" charset="0"/>
                <a:ea typeface="+mn-ea"/>
                <a:cs typeface="Hind Light" panose="02000000000000000000" pitchFamily="2" charset="0"/>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endParaRPr lang="en-US" sz="5400" dirty="0"/>
          </a:p>
          <a:p>
            <a:pPr marL="0" indent="0">
              <a:buFont typeface="Arial" panose="020B0604020202020204" pitchFamily="34" charset="0"/>
              <a:buNone/>
            </a:pPr>
            <a:endParaRPr lang="en-US" sz="5400" dirty="0"/>
          </a:p>
          <a:p>
            <a:pPr marL="0" indent="0">
              <a:buFont typeface="Arial" panose="020B0604020202020204" pitchFamily="34" charset="0"/>
              <a:buNone/>
            </a:pPr>
            <a:endParaRPr lang="en-US" sz="5400" dirty="0"/>
          </a:p>
          <a:p>
            <a:pPr marL="0" indent="0">
              <a:buFont typeface="Arial" panose="020B0604020202020204" pitchFamily="34" charset="0"/>
              <a:buNone/>
            </a:pPr>
            <a:endParaRPr lang="en-US" sz="5400" dirty="0"/>
          </a:p>
          <a:p>
            <a:pPr marL="0" indent="0">
              <a:buFont typeface="Arial" panose="020B0604020202020204" pitchFamily="34" charset="0"/>
              <a:buNone/>
            </a:pPr>
            <a:r>
              <a:rPr lang="en-US" sz="5400" dirty="0"/>
              <a:t>Officiating play in zone</a:t>
            </a:r>
            <a:endParaRPr lang="en-US" dirty="0"/>
          </a:p>
        </p:txBody>
      </p:sp>
      <p:pic>
        <p:nvPicPr>
          <p:cNvPr id="6" name="Content Placeholder 5" descr="A football player falling on the ground&#10;&#10;Description automatically generated with low confidence">
            <a:extLst>
              <a:ext uri="{FF2B5EF4-FFF2-40B4-BE49-F238E27FC236}">
                <a16:creationId xmlns:a16="http://schemas.microsoft.com/office/drawing/2014/main" id="{2324A62B-AA0D-5E4B-9EC2-C344C8FF664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62278" y="1360089"/>
            <a:ext cx="4345828" cy="4529369"/>
          </a:xfrm>
        </p:spPr>
      </p:pic>
    </p:spTree>
    <p:extLst>
      <p:ext uri="{BB962C8B-B14F-4D97-AF65-F5344CB8AC3E}">
        <p14:creationId xmlns:p14="http://schemas.microsoft.com/office/powerpoint/2010/main" val="2165613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en-US" dirty="0"/>
              <a:t>Level 1 – Today’s Agenda</a:t>
            </a:r>
            <a:endParaRPr lang="fr-CA" dirty="0"/>
          </a:p>
        </p:txBody>
      </p:sp>
      <p:sp>
        <p:nvSpPr>
          <p:cNvPr id="4" name="Content Placeholder 4">
            <a:extLst>
              <a:ext uri="{FF2B5EF4-FFF2-40B4-BE49-F238E27FC236}">
                <a16:creationId xmlns:a16="http://schemas.microsoft.com/office/drawing/2014/main" id="{D06B0062-EF2D-4CD2-B793-5CDD6B100079}"/>
              </a:ext>
            </a:extLst>
          </p:cNvPr>
          <p:cNvSpPr>
            <a:spLocks noGrp="1"/>
          </p:cNvSpPr>
          <p:nvPr>
            <p:ph idx="1"/>
          </p:nvPr>
        </p:nvSpPr>
        <p:spPr/>
        <p:txBody>
          <a:bodyPr>
            <a:noAutofit/>
          </a:bodyPr>
          <a:lstStyle/>
          <a:p>
            <a:pPr marL="0" indent="0">
              <a:buNone/>
            </a:pPr>
            <a:r>
              <a:rPr lang="en-CA" b="1" dirty="0"/>
              <a:t>Part 1 – Line of Scrimmage Officials – Duties and Responsibilities</a:t>
            </a:r>
          </a:p>
          <a:p>
            <a:pPr marL="0" indent="0">
              <a:buNone/>
            </a:pPr>
            <a:r>
              <a:rPr lang="en-CA" dirty="0"/>
              <a:t>15 minute break</a:t>
            </a:r>
          </a:p>
          <a:p>
            <a:pPr marL="0" indent="0">
              <a:buNone/>
            </a:pPr>
            <a:r>
              <a:rPr lang="en-CA" b="1" dirty="0"/>
              <a:t>Part 2 – Plays from Scrimmage</a:t>
            </a:r>
          </a:p>
          <a:p>
            <a:pPr marL="0" indent="0">
              <a:buNone/>
            </a:pPr>
            <a:r>
              <a:rPr lang="en-CA" dirty="0"/>
              <a:t>Lunch</a:t>
            </a:r>
          </a:p>
          <a:p>
            <a:pPr marL="0" indent="0">
              <a:buNone/>
            </a:pPr>
            <a:r>
              <a:rPr lang="en-CA" b="1" dirty="0"/>
              <a:t>Part 3 – The Kicking Game</a:t>
            </a:r>
          </a:p>
          <a:p>
            <a:pPr marL="0" indent="0">
              <a:buNone/>
            </a:pPr>
            <a:r>
              <a:rPr lang="en-CA" dirty="0"/>
              <a:t>15 minute break</a:t>
            </a:r>
          </a:p>
          <a:p>
            <a:pPr marL="0" indent="0">
              <a:buNone/>
            </a:pPr>
            <a:r>
              <a:rPr lang="en-CA" b="1" dirty="0"/>
              <a:t>Part 4 - </a:t>
            </a:r>
            <a:r>
              <a:rPr lang="en-US" b="1" dirty="0"/>
              <a:t>Deepening understanding / additional rules / practice</a:t>
            </a:r>
            <a:endParaRPr lang="en-CA" b="1" dirty="0"/>
          </a:p>
          <a:p>
            <a:pPr marL="0" indent="0">
              <a:buNone/>
            </a:pPr>
            <a:endParaRPr lang="en-CA" sz="2399" dirty="0"/>
          </a:p>
        </p:txBody>
      </p:sp>
    </p:spTree>
    <p:extLst>
      <p:ext uri="{BB962C8B-B14F-4D97-AF65-F5344CB8AC3E}">
        <p14:creationId xmlns:p14="http://schemas.microsoft.com/office/powerpoint/2010/main" val="194929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C8628D-D158-9607-5597-288DD5CC1CE8}"/>
              </a:ext>
            </a:extLst>
          </p:cNvPr>
          <p:cNvPicPr>
            <a:picLocks noChangeAspect="1"/>
          </p:cNvPicPr>
          <p:nvPr/>
        </p:nvPicPr>
        <p:blipFill>
          <a:blip r:embed="rId3"/>
          <a:stretch>
            <a:fillRect/>
          </a:stretch>
        </p:blipFill>
        <p:spPr>
          <a:xfrm>
            <a:off x="4275875" y="1335410"/>
            <a:ext cx="7625779" cy="4594334"/>
          </a:xfrm>
          <a:prstGeom prst="rect">
            <a:avLst/>
          </a:prstGeom>
        </p:spPr>
      </p:pic>
      <p:sp>
        <p:nvSpPr>
          <p:cNvPr id="2" name="Title 1">
            <a:extLst>
              <a:ext uri="{FF2B5EF4-FFF2-40B4-BE49-F238E27FC236}">
                <a16:creationId xmlns:a16="http://schemas.microsoft.com/office/drawing/2014/main" id="{B83CE7C8-A71D-AD10-82BC-98A8065866D0}"/>
              </a:ext>
            </a:extLst>
          </p:cNvPr>
          <p:cNvSpPr>
            <a:spLocks noGrp="1"/>
          </p:cNvSpPr>
          <p:nvPr>
            <p:ph type="title"/>
          </p:nvPr>
        </p:nvSpPr>
        <p:spPr/>
        <p:txBody>
          <a:bodyPr/>
          <a:lstStyle/>
          <a:p>
            <a:r>
              <a:rPr lang="en-US" dirty="0"/>
              <a:t>Line of Scrimmage Officials</a:t>
            </a:r>
          </a:p>
        </p:txBody>
      </p:sp>
      <p:sp>
        <p:nvSpPr>
          <p:cNvPr id="9" name="Content Placeholder 2">
            <a:extLst>
              <a:ext uri="{FF2B5EF4-FFF2-40B4-BE49-F238E27FC236}">
                <a16:creationId xmlns:a16="http://schemas.microsoft.com/office/drawing/2014/main" id="{92C48567-15AD-A7E7-E87A-B3C4F6BC9C6F}"/>
              </a:ext>
            </a:extLst>
          </p:cNvPr>
          <p:cNvSpPr txBox="1">
            <a:spLocks/>
          </p:cNvSpPr>
          <p:nvPr/>
        </p:nvSpPr>
        <p:spPr>
          <a:xfrm>
            <a:off x="900867" y="1431981"/>
            <a:ext cx="4086726" cy="4351338"/>
          </a:xfrm>
          <a:prstGeom prst="rect">
            <a:avLst/>
          </a:prstGeom>
        </p:spPr>
        <p:txBody>
          <a:bodyPr vert="horz" lIns="91440" tIns="45720" rIns="91440" bIns="45720" rtlCol="0">
            <a:normAutofit/>
          </a:bodyPr>
          <a:lst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Hind Light" panose="02000000000000000000" pitchFamily="2" charset="0"/>
                <a:ea typeface="+mn-ea"/>
                <a:cs typeface="Hind Light" panose="02000000000000000000" pitchFamily="2" charset="0"/>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Hind Light" panose="02000000000000000000" pitchFamily="2" charset="0"/>
                <a:ea typeface="+mn-ea"/>
                <a:cs typeface="Hind Light" panose="02000000000000000000" pitchFamily="2" charset="0"/>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Hind Light" panose="02000000000000000000" pitchFamily="2" charset="0"/>
                <a:ea typeface="+mn-ea"/>
                <a:cs typeface="Hind Light" panose="02000000000000000000" pitchFamily="2" charset="0"/>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endParaRPr lang="en-US" sz="5400" dirty="0"/>
          </a:p>
          <a:p>
            <a:pPr marL="0" indent="0">
              <a:buFont typeface="Arial" panose="020B0604020202020204" pitchFamily="34" charset="0"/>
              <a:buNone/>
            </a:pPr>
            <a:r>
              <a:rPr lang="en-US" sz="5400" dirty="0"/>
              <a:t>Officiating play in zone</a:t>
            </a:r>
          </a:p>
          <a:p>
            <a:pPr marL="0" indent="0">
              <a:buFont typeface="Arial" panose="020B0604020202020204" pitchFamily="34" charset="0"/>
              <a:buNone/>
            </a:pPr>
            <a:r>
              <a:rPr lang="en-US" dirty="0"/>
              <a:t>Held or Free</a:t>
            </a:r>
          </a:p>
        </p:txBody>
      </p:sp>
    </p:spTree>
    <p:extLst>
      <p:ext uri="{BB962C8B-B14F-4D97-AF65-F5344CB8AC3E}">
        <p14:creationId xmlns:p14="http://schemas.microsoft.com/office/powerpoint/2010/main" val="2459497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E7C8-A71D-AD10-82BC-98A8065866D0}"/>
              </a:ext>
            </a:extLst>
          </p:cNvPr>
          <p:cNvSpPr>
            <a:spLocks noGrp="1"/>
          </p:cNvSpPr>
          <p:nvPr>
            <p:ph type="title"/>
          </p:nvPr>
        </p:nvSpPr>
        <p:spPr/>
        <p:txBody>
          <a:bodyPr/>
          <a:lstStyle/>
          <a:p>
            <a:r>
              <a:rPr lang="en-US" dirty="0"/>
              <a:t>Line of Scrimmage Officials</a:t>
            </a:r>
          </a:p>
        </p:txBody>
      </p:sp>
      <p:sp>
        <p:nvSpPr>
          <p:cNvPr id="9" name="Content Placeholder 2">
            <a:extLst>
              <a:ext uri="{FF2B5EF4-FFF2-40B4-BE49-F238E27FC236}">
                <a16:creationId xmlns:a16="http://schemas.microsoft.com/office/drawing/2014/main" id="{92C48567-15AD-A7E7-E87A-B3C4F6BC9C6F}"/>
              </a:ext>
            </a:extLst>
          </p:cNvPr>
          <p:cNvSpPr txBox="1">
            <a:spLocks/>
          </p:cNvSpPr>
          <p:nvPr/>
        </p:nvSpPr>
        <p:spPr>
          <a:xfrm>
            <a:off x="900866" y="1431981"/>
            <a:ext cx="10011775" cy="4351338"/>
          </a:xfrm>
          <a:prstGeom prst="rect">
            <a:avLst/>
          </a:prstGeom>
        </p:spPr>
        <p:txBody>
          <a:bodyPr vert="horz" lIns="91440" tIns="45720" rIns="91440" bIns="45720" rtlCol="0">
            <a:normAutofit/>
          </a:bodyPr>
          <a:lst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Hind Light" panose="02000000000000000000" pitchFamily="2" charset="0"/>
                <a:ea typeface="+mn-ea"/>
                <a:cs typeface="Hind Light" panose="02000000000000000000" pitchFamily="2" charset="0"/>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Hind Light" panose="02000000000000000000" pitchFamily="2" charset="0"/>
                <a:ea typeface="+mn-ea"/>
                <a:cs typeface="Hind Light" panose="02000000000000000000" pitchFamily="2" charset="0"/>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Hind Light" panose="02000000000000000000" pitchFamily="2" charset="0"/>
                <a:ea typeface="+mn-ea"/>
                <a:cs typeface="Hind Light" panose="02000000000000000000" pitchFamily="2" charset="0"/>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sz="5400" dirty="0"/>
              <a:t>Pass coverage downfield</a:t>
            </a:r>
          </a:p>
          <a:p>
            <a:pPr marL="0" indent="0">
              <a:buFont typeface="Arial" panose="020B0604020202020204" pitchFamily="34" charset="0"/>
              <a:buNone/>
            </a:pPr>
            <a:r>
              <a:rPr lang="en-US" sz="3600" dirty="0"/>
              <a:t>What are the possible calls on every pass play?</a:t>
            </a:r>
          </a:p>
        </p:txBody>
      </p:sp>
    </p:spTree>
    <p:extLst>
      <p:ext uri="{BB962C8B-B14F-4D97-AF65-F5344CB8AC3E}">
        <p14:creationId xmlns:p14="http://schemas.microsoft.com/office/powerpoint/2010/main" val="2974934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E7C8-A71D-AD10-82BC-98A8065866D0}"/>
              </a:ext>
            </a:extLst>
          </p:cNvPr>
          <p:cNvSpPr>
            <a:spLocks noGrp="1"/>
          </p:cNvSpPr>
          <p:nvPr>
            <p:ph type="title"/>
          </p:nvPr>
        </p:nvSpPr>
        <p:spPr/>
        <p:txBody>
          <a:bodyPr/>
          <a:lstStyle/>
          <a:p>
            <a:r>
              <a:rPr lang="en-US" dirty="0"/>
              <a:t>Line of Scrimmage Officials</a:t>
            </a:r>
          </a:p>
        </p:txBody>
      </p:sp>
      <p:sp>
        <p:nvSpPr>
          <p:cNvPr id="4" name="Content Placeholder 2">
            <a:extLst>
              <a:ext uri="{FF2B5EF4-FFF2-40B4-BE49-F238E27FC236}">
                <a16:creationId xmlns:a16="http://schemas.microsoft.com/office/drawing/2014/main" id="{1BE2B35A-2EED-38DA-294C-9694CEB2B7F2}"/>
              </a:ext>
            </a:extLst>
          </p:cNvPr>
          <p:cNvSpPr txBox="1">
            <a:spLocks/>
          </p:cNvSpPr>
          <p:nvPr/>
        </p:nvSpPr>
        <p:spPr>
          <a:xfrm>
            <a:off x="310244" y="1431981"/>
            <a:ext cx="11625942" cy="4351338"/>
          </a:xfrm>
          <a:prstGeom prst="rect">
            <a:avLst/>
          </a:prstGeom>
        </p:spPr>
        <p:txBody>
          <a:bodyPr vert="horz" lIns="91440" tIns="45720" rIns="91440" bIns="45720" rtlCol="0">
            <a:normAutofit/>
          </a:bodyPr>
          <a:lst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Hind Light" panose="02000000000000000000" pitchFamily="2" charset="0"/>
                <a:ea typeface="+mn-ea"/>
                <a:cs typeface="Hind Light" panose="02000000000000000000" pitchFamily="2" charset="0"/>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Hind Light" panose="02000000000000000000" pitchFamily="2" charset="0"/>
                <a:ea typeface="+mn-ea"/>
                <a:cs typeface="Hind Light" panose="02000000000000000000" pitchFamily="2" charset="0"/>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Hind Light" panose="02000000000000000000" pitchFamily="2" charset="0"/>
                <a:ea typeface="+mn-ea"/>
                <a:cs typeface="Hind Light" panose="02000000000000000000" pitchFamily="2" charset="0"/>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endParaRPr lang="en-US" sz="5400" dirty="0"/>
          </a:p>
          <a:p>
            <a:pPr marL="0" indent="0">
              <a:buFont typeface="Arial" panose="020B0604020202020204" pitchFamily="34" charset="0"/>
              <a:buNone/>
            </a:pPr>
            <a:endParaRPr lang="en-US" sz="5400" dirty="0"/>
          </a:p>
          <a:p>
            <a:pPr marL="0" indent="0" algn="ctr">
              <a:buFont typeface="Arial" panose="020B0604020202020204" pitchFamily="34" charset="0"/>
              <a:buNone/>
            </a:pPr>
            <a:r>
              <a:rPr lang="en-US" sz="5400" dirty="0"/>
              <a:t>Video – Free official pass coverage</a:t>
            </a:r>
          </a:p>
        </p:txBody>
      </p:sp>
    </p:spTree>
    <p:extLst>
      <p:ext uri="{BB962C8B-B14F-4D97-AF65-F5344CB8AC3E}">
        <p14:creationId xmlns:p14="http://schemas.microsoft.com/office/powerpoint/2010/main" val="87416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E7C8-A71D-AD10-82BC-98A8065866D0}"/>
              </a:ext>
            </a:extLst>
          </p:cNvPr>
          <p:cNvSpPr>
            <a:spLocks noGrp="1"/>
          </p:cNvSpPr>
          <p:nvPr>
            <p:ph type="title"/>
          </p:nvPr>
        </p:nvSpPr>
        <p:spPr/>
        <p:txBody>
          <a:bodyPr/>
          <a:lstStyle/>
          <a:p>
            <a:r>
              <a:rPr lang="en-US" dirty="0"/>
              <a:t>Line of Scrimmage Officials</a:t>
            </a:r>
          </a:p>
        </p:txBody>
      </p:sp>
      <p:sp>
        <p:nvSpPr>
          <p:cNvPr id="9" name="Content Placeholder 2">
            <a:extLst>
              <a:ext uri="{FF2B5EF4-FFF2-40B4-BE49-F238E27FC236}">
                <a16:creationId xmlns:a16="http://schemas.microsoft.com/office/drawing/2014/main" id="{92C48567-15AD-A7E7-E87A-B3C4F6BC9C6F}"/>
              </a:ext>
            </a:extLst>
          </p:cNvPr>
          <p:cNvSpPr txBox="1">
            <a:spLocks/>
          </p:cNvSpPr>
          <p:nvPr/>
        </p:nvSpPr>
        <p:spPr>
          <a:xfrm>
            <a:off x="900867" y="1431981"/>
            <a:ext cx="4086726" cy="4351338"/>
          </a:xfrm>
          <a:prstGeom prst="rect">
            <a:avLst/>
          </a:prstGeom>
        </p:spPr>
        <p:txBody>
          <a:bodyPr vert="horz" lIns="91440" tIns="45720" rIns="91440" bIns="45720" rtlCol="0">
            <a:normAutofit fontScale="92500"/>
          </a:bodyPr>
          <a:lst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Hind Light" panose="02000000000000000000" pitchFamily="2" charset="0"/>
                <a:ea typeface="+mn-ea"/>
                <a:cs typeface="Hind Light" panose="02000000000000000000" pitchFamily="2" charset="0"/>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Hind Light" panose="02000000000000000000" pitchFamily="2" charset="0"/>
                <a:ea typeface="+mn-ea"/>
                <a:cs typeface="Hind Light" panose="02000000000000000000" pitchFamily="2" charset="0"/>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Hind Light" panose="02000000000000000000" pitchFamily="2" charset="0"/>
                <a:ea typeface="+mn-ea"/>
                <a:cs typeface="Hind Light" panose="02000000000000000000" pitchFamily="2" charset="0"/>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endParaRPr lang="en-US" sz="5400" dirty="0"/>
          </a:p>
          <a:p>
            <a:pPr marL="0" indent="0">
              <a:buFont typeface="Arial" panose="020B0604020202020204" pitchFamily="34" charset="0"/>
              <a:buNone/>
            </a:pPr>
            <a:endParaRPr lang="en-US" sz="5400" dirty="0"/>
          </a:p>
          <a:p>
            <a:pPr marL="0" indent="0">
              <a:buFont typeface="Arial" panose="020B0604020202020204" pitchFamily="34" charset="0"/>
              <a:buNone/>
            </a:pPr>
            <a:endParaRPr lang="en-US" sz="5400" dirty="0"/>
          </a:p>
          <a:p>
            <a:pPr marL="0" indent="0">
              <a:buFont typeface="Arial" panose="020B0604020202020204" pitchFamily="34" charset="0"/>
              <a:buNone/>
            </a:pPr>
            <a:endParaRPr lang="en-US" sz="5400" dirty="0"/>
          </a:p>
          <a:p>
            <a:pPr marL="0" indent="0">
              <a:buFont typeface="Arial" panose="020B0604020202020204" pitchFamily="34" charset="0"/>
              <a:buNone/>
            </a:pPr>
            <a:r>
              <a:rPr lang="en-US" sz="5400" dirty="0"/>
              <a:t>Out of bounds</a:t>
            </a:r>
            <a:endParaRPr lang="en-US" dirty="0"/>
          </a:p>
        </p:txBody>
      </p:sp>
      <p:pic>
        <p:nvPicPr>
          <p:cNvPr id="5" name="Picture 4" descr="A picture containing person, laying&#10;&#10;Description automatically generated">
            <a:extLst>
              <a:ext uri="{FF2B5EF4-FFF2-40B4-BE49-F238E27FC236}">
                <a16:creationId xmlns:a16="http://schemas.microsoft.com/office/drawing/2014/main" id="{E4A30420-5E9E-F287-54DC-6E90D8309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5689" y="1431981"/>
            <a:ext cx="5955070" cy="4483030"/>
          </a:xfrm>
          <a:prstGeom prst="rect">
            <a:avLst/>
          </a:prstGeom>
        </p:spPr>
      </p:pic>
    </p:spTree>
    <p:extLst>
      <p:ext uri="{BB962C8B-B14F-4D97-AF65-F5344CB8AC3E}">
        <p14:creationId xmlns:p14="http://schemas.microsoft.com/office/powerpoint/2010/main" val="3965311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E7C8-A71D-AD10-82BC-98A8065866D0}"/>
              </a:ext>
            </a:extLst>
          </p:cNvPr>
          <p:cNvSpPr>
            <a:spLocks noGrp="1"/>
          </p:cNvSpPr>
          <p:nvPr>
            <p:ph type="title"/>
          </p:nvPr>
        </p:nvSpPr>
        <p:spPr/>
        <p:txBody>
          <a:bodyPr/>
          <a:lstStyle/>
          <a:p>
            <a:r>
              <a:rPr lang="en-US" dirty="0"/>
              <a:t>Line of Scrimmage Officials</a:t>
            </a:r>
          </a:p>
        </p:txBody>
      </p:sp>
      <p:sp>
        <p:nvSpPr>
          <p:cNvPr id="9" name="Content Placeholder 2">
            <a:extLst>
              <a:ext uri="{FF2B5EF4-FFF2-40B4-BE49-F238E27FC236}">
                <a16:creationId xmlns:a16="http://schemas.microsoft.com/office/drawing/2014/main" id="{92C48567-15AD-A7E7-E87A-B3C4F6BC9C6F}"/>
              </a:ext>
            </a:extLst>
          </p:cNvPr>
          <p:cNvSpPr txBox="1">
            <a:spLocks/>
          </p:cNvSpPr>
          <p:nvPr/>
        </p:nvSpPr>
        <p:spPr>
          <a:xfrm>
            <a:off x="673768" y="1612678"/>
            <a:ext cx="4421605" cy="4351338"/>
          </a:xfrm>
          <a:prstGeom prst="rect">
            <a:avLst/>
          </a:prstGeom>
        </p:spPr>
        <p:txBody>
          <a:bodyPr vert="horz" lIns="91440" tIns="45720" rIns="91440" bIns="45720" rtlCol="0">
            <a:normAutofit/>
          </a:bodyPr>
          <a:lst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Hind Light" panose="02000000000000000000" pitchFamily="2" charset="0"/>
                <a:ea typeface="+mn-ea"/>
                <a:cs typeface="Hind Light" panose="02000000000000000000" pitchFamily="2" charset="0"/>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Hind Light" panose="02000000000000000000" pitchFamily="2" charset="0"/>
                <a:ea typeface="+mn-ea"/>
                <a:cs typeface="Hind Light" panose="02000000000000000000" pitchFamily="2" charset="0"/>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Hind Light" panose="02000000000000000000" pitchFamily="2" charset="0"/>
                <a:ea typeface="+mn-ea"/>
                <a:cs typeface="Hind Light" panose="02000000000000000000" pitchFamily="2" charset="0"/>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5400" dirty="0"/>
              <a:t>When is the ball out of bounds?</a:t>
            </a:r>
          </a:p>
          <a:p>
            <a:pPr marL="0" indent="0">
              <a:buFont typeface="Arial" panose="020B0604020202020204" pitchFamily="34" charset="0"/>
              <a:buNone/>
            </a:pPr>
            <a:endParaRPr lang="en-US" sz="5400" dirty="0"/>
          </a:p>
        </p:txBody>
      </p:sp>
      <p:pic>
        <p:nvPicPr>
          <p:cNvPr id="5" name="Picture 4" descr="A picture containing person, laying&#10;&#10;Description automatically generated">
            <a:extLst>
              <a:ext uri="{FF2B5EF4-FFF2-40B4-BE49-F238E27FC236}">
                <a16:creationId xmlns:a16="http://schemas.microsoft.com/office/drawing/2014/main" id="{E4A30420-5E9E-F287-54DC-6E90D8309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5689" y="1431981"/>
            <a:ext cx="5955070" cy="4483030"/>
          </a:xfrm>
          <a:prstGeom prst="rect">
            <a:avLst/>
          </a:prstGeom>
        </p:spPr>
      </p:pic>
    </p:spTree>
    <p:extLst>
      <p:ext uri="{BB962C8B-B14F-4D97-AF65-F5344CB8AC3E}">
        <p14:creationId xmlns:p14="http://schemas.microsoft.com/office/powerpoint/2010/main" val="1741306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E7C8-A71D-AD10-82BC-98A8065866D0}"/>
              </a:ext>
            </a:extLst>
          </p:cNvPr>
          <p:cNvSpPr>
            <a:spLocks noGrp="1"/>
          </p:cNvSpPr>
          <p:nvPr>
            <p:ph type="title"/>
          </p:nvPr>
        </p:nvSpPr>
        <p:spPr/>
        <p:txBody>
          <a:bodyPr/>
          <a:lstStyle/>
          <a:p>
            <a:r>
              <a:rPr lang="en-US" dirty="0"/>
              <a:t>Line of Scrimmage Officials</a:t>
            </a:r>
          </a:p>
        </p:txBody>
      </p:sp>
      <p:sp>
        <p:nvSpPr>
          <p:cNvPr id="9" name="Content Placeholder 2">
            <a:extLst>
              <a:ext uri="{FF2B5EF4-FFF2-40B4-BE49-F238E27FC236}">
                <a16:creationId xmlns:a16="http://schemas.microsoft.com/office/drawing/2014/main" id="{92C48567-15AD-A7E7-E87A-B3C4F6BC9C6F}"/>
              </a:ext>
            </a:extLst>
          </p:cNvPr>
          <p:cNvSpPr txBox="1">
            <a:spLocks/>
          </p:cNvSpPr>
          <p:nvPr/>
        </p:nvSpPr>
        <p:spPr>
          <a:xfrm>
            <a:off x="419100" y="1431981"/>
            <a:ext cx="4568493" cy="4351338"/>
          </a:xfrm>
          <a:prstGeom prst="rect">
            <a:avLst/>
          </a:prstGeom>
        </p:spPr>
        <p:txBody>
          <a:bodyPr vert="horz" lIns="91440" tIns="45720" rIns="91440" bIns="45720" rtlCol="0">
            <a:normAutofit fontScale="77500" lnSpcReduction="20000"/>
          </a:bodyPr>
          <a:lst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Hind Light" panose="02000000000000000000" pitchFamily="2" charset="0"/>
                <a:ea typeface="+mn-ea"/>
                <a:cs typeface="Hind Light" panose="02000000000000000000" pitchFamily="2" charset="0"/>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Hind Light" panose="02000000000000000000" pitchFamily="2" charset="0"/>
                <a:ea typeface="+mn-ea"/>
                <a:cs typeface="Hind Light" panose="02000000000000000000" pitchFamily="2" charset="0"/>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Hind Light" panose="02000000000000000000" pitchFamily="2" charset="0"/>
                <a:ea typeface="+mn-ea"/>
                <a:cs typeface="Hind Light" panose="02000000000000000000" pitchFamily="2" charset="0"/>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sz="5400" dirty="0"/>
              <a:t>Out of bounds</a:t>
            </a:r>
          </a:p>
          <a:p>
            <a:pPr marL="0" indent="0">
              <a:buFont typeface="Arial" panose="020B0604020202020204" pitchFamily="34" charset="0"/>
              <a:buNone/>
            </a:pPr>
            <a:endParaRPr lang="en-US" sz="5400" dirty="0"/>
          </a:p>
          <a:p>
            <a:pPr marL="0" indent="0">
              <a:buFont typeface="Arial" panose="020B0604020202020204" pitchFamily="34" charset="0"/>
              <a:buNone/>
            </a:pPr>
            <a:r>
              <a:rPr lang="en-US" sz="5400" dirty="0"/>
              <a:t>When can a player who goes out of bounds legally return to the field and participate in the play?</a:t>
            </a:r>
            <a:endParaRPr lang="en-US" dirty="0"/>
          </a:p>
        </p:txBody>
      </p:sp>
      <p:pic>
        <p:nvPicPr>
          <p:cNvPr id="5" name="Picture 4" descr="A picture containing person, laying&#10;&#10;Description automatically generated">
            <a:extLst>
              <a:ext uri="{FF2B5EF4-FFF2-40B4-BE49-F238E27FC236}">
                <a16:creationId xmlns:a16="http://schemas.microsoft.com/office/drawing/2014/main" id="{E4A30420-5E9E-F287-54DC-6E90D8309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5689" y="1431981"/>
            <a:ext cx="5955070" cy="4483030"/>
          </a:xfrm>
          <a:prstGeom prst="rect">
            <a:avLst/>
          </a:prstGeom>
        </p:spPr>
      </p:pic>
    </p:spTree>
    <p:extLst>
      <p:ext uri="{BB962C8B-B14F-4D97-AF65-F5344CB8AC3E}">
        <p14:creationId xmlns:p14="http://schemas.microsoft.com/office/powerpoint/2010/main" val="964146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E7C8-A71D-AD10-82BC-98A8065866D0}"/>
              </a:ext>
            </a:extLst>
          </p:cNvPr>
          <p:cNvSpPr>
            <a:spLocks noGrp="1"/>
          </p:cNvSpPr>
          <p:nvPr>
            <p:ph type="title"/>
          </p:nvPr>
        </p:nvSpPr>
        <p:spPr/>
        <p:txBody>
          <a:bodyPr/>
          <a:lstStyle/>
          <a:p>
            <a:r>
              <a:rPr lang="en-US" dirty="0"/>
              <a:t>Line of Scrimmage Officials</a:t>
            </a:r>
          </a:p>
        </p:txBody>
      </p:sp>
      <p:sp>
        <p:nvSpPr>
          <p:cNvPr id="9" name="Content Placeholder 2">
            <a:extLst>
              <a:ext uri="{FF2B5EF4-FFF2-40B4-BE49-F238E27FC236}">
                <a16:creationId xmlns:a16="http://schemas.microsoft.com/office/drawing/2014/main" id="{92C48567-15AD-A7E7-E87A-B3C4F6BC9C6F}"/>
              </a:ext>
            </a:extLst>
          </p:cNvPr>
          <p:cNvSpPr txBox="1">
            <a:spLocks/>
          </p:cNvSpPr>
          <p:nvPr/>
        </p:nvSpPr>
        <p:spPr>
          <a:xfrm>
            <a:off x="900867" y="1431981"/>
            <a:ext cx="4086726" cy="4351338"/>
          </a:xfrm>
          <a:prstGeom prst="rect">
            <a:avLst/>
          </a:prstGeom>
        </p:spPr>
        <p:txBody>
          <a:bodyPr vert="horz" lIns="91440" tIns="45720" rIns="91440" bIns="45720" rtlCol="0">
            <a:normAutofit/>
          </a:bodyPr>
          <a:lst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Hind Light" panose="02000000000000000000" pitchFamily="2" charset="0"/>
                <a:ea typeface="+mn-ea"/>
                <a:cs typeface="Hind Light" panose="02000000000000000000" pitchFamily="2" charset="0"/>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Hind Light" panose="02000000000000000000" pitchFamily="2" charset="0"/>
                <a:ea typeface="+mn-ea"/>
                <a:cs typeface="Hind Light" panose="02000000000000000000" pitchFamily="2" charset="0"/>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Hind Light" panose="02000000000000000000" pitchFamily="2" charset="0"/>
                <a:ea typeface="+mn-ea"/>
                <a:cs typeface="Hind Light" panose="02000000000000000000" pitchFamily="2" charset="0"/>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sz="5400" dirty="0"/>
              <a:t>Spotting ball</a:t>
            </a:r>
            <a:endParaRPr lang="en-US" dirty="0"/>
          </a:p>
        </p:txBody>
      </p:sp>
      <p:pic>
        <p:nvPicPr>
          <p:cNvPr id="4" name="Picture 3" descr="A group of football players&#10;&#10;Description automatically generated with low confidence">
            <a:extLst>
              <a:ext uri="{FF2B5EF4-FFF2-40B4-BE49-F238E27FC236}">
                <a16:creationId xmlns:a16="http://schemas.microsoft.com/office/drawing/2014/main" id="{8B0DF5B2-BC7C-D63F-183B-42A6A20565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8984" y="1335410"/>
            <a:ext cx="4982004" cy="4573385"/>
          </a:xfrm>
          <a:prstGeom prst="rect">
            <a:avLst/>
          </a:prstGeom>
        </p:spPr>
      </p:pic>
    </p:spTree>
    <p:extLst>
      <p:ext uri="{BB962C8B-B14F-4D97-AF65-F5344CB8AC3E}">
        <p14:creationId xmlns:p14="http://schemas.microsoft.com/office/powerpoint/2010/main" val="3972214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46265-32A8-7DF3-18A3-3C20B9F43A46}"/>
              </a:ext>
            </a:extLst>
          </p:cNvPr>
          <p:cNvSpPr>
            <a:spLocks noGrp="1"/>
          </p:cNvSpPr>
          <p:nvPr>
            <p:ph type="title"/>
          </p:nvPr>
        </p:nvSpPr>
        <p:spPr/>
        <p:txBody>
          <a:bodyPr/>
          <a:lstStyle/>
          <a:p>
            <a:r>
              <a:rPr lang="en-US" dirty="0"/>
              <a:t>line of Scrimmage officials</a:t>
            </a:r>
          </a:p>
        </p:txBody>
      </p:sp>
      <p:sp>
        <p:nvSpPr>
          <p:cNvPr id="3" name="Content Placeholder 2">
            <a:extLst>
              <a:ext uri="{FF2B5EF4-FFF2-40B4-BE49-F238E27FC236}">
                <a16:creationId xmlns:a16="http://schemas.microsoft.com/office/drawing/2014/main" id="{462BA314-DF2C-7D59-4D2E-8A3F35874603}"/>
              </a:ext>
            </a:extLst>
          </p:cNvPr>
          <p:cNvSpPr>
            <a:spLocks noGrp="1"/>
          </p:cNvSpPr>
          <p:nvPr>
            <p:ph idx="1"/>
          </p:nvPr>
        </p:nvSpPr>
        <p:spPr>
          <a:xfrm>
            <a:off x="838200" y="1972166"/>
            <a:ext cx="10515600" cy="1355330"/>
          </a:xfrm>
        </p:spPr>
        <p:txBody>
          <a:bodyPr/>
          <a:lstStyle/>
          <a:p>
            <a:pPr marL="0" indent="0" algn="ctr">
              <a:buNone/>
            </a:pPr>
            <a:endParaRPr lang="en-US" dirty="0"/>
          </a:p>
          <a:p>
            <a:pPr marL="0" indent="0" algn="ctr">
              <a:buNone/>
            </a:pPr>
            <a:r>
              <a:rPr lang="en-US" sz="4000" dirty="0"/>
              <a:t>Video – Forward Progress</a:t>
            </a:r>
          </a:p>
        </p:txBody>
      </p:sp>
    </p:spTree>
    <p:extLst>
      <p:ext uri="{BB962C8B-B14F-4D97-AF65-F5344CB8AC3E}">
        <p14:creationId xmlns:p14="http://schemas.microsoft.com/office/powerpoint/2010/main" val="1540865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F5890-4F0C-1B28-8D01-8DBFED412B11}"/>
              </a:ext>
            </a:extLst>
          </p:cNvPr>
          <p:cNvSpPr>
            <a:spLocks noGrp="1"/>
          </p:cNvSpPr>
          <p:nvPr>
            <p:ph type="title"/>
          </p:nvPr>
        </p:nvSpPr>
        <p:spPr/>
        <p:txBody>
          <a:bodyPr/>
          <a:lstStyle/>
          <a:p>
            <a:r>
              <a:rPr lang="en-US" dirty="0"/>
              <a:t>Goal Line</a:t>
            </a:r>
          </a:p>
        </p:txBody>
      </p:sp>
      <p:sp>
        <p:nvSpPr>
          <p:cNvPr id="3" name="Content Placeholder 2">
            <a:extLst>
              <a:ext uri="{FF2B5EF4-FFF2-40B4-BE49-F238E27FC236}">
                <a16:creationId xmlns:a16="http://schemas.microsoft.com/office/drawing/2014/main" id="{F3D64258-1D53-7EBF-6413-0A4F5DC46D8B}"/>
              </a:ext>
            </a:extLst>
          </p:cNvPr>
          <p:cNvSpPr>
            <a:spLocks noGrp="1"/>
          </p:cNvSpPr>
          <p:nvPr>
            <p:ph idx="1"/>
          </p:nvPr>
        </p:nvSpPr>
        <p:spPr>
          <a:xfrm>
            <a:off x="838200" y="1825626"/>
            <a:ext cx="4699000" cy="3552824"/>
          </a:xfrm>
        </p:spPr>
        <p:txBody>
          <a:bodyPr>
            <a:normAutofit/>
          </a:bodyPr>
          <a:lstStyle/>
          <a:p>
            <a:pPr marL="0" indent="0">
              <a:buNone/>
            </a:pPr>
            <a:r>
              <a:rPr lang="en-US" sz="4400" dirty="0"/>
              <a:t>Goal line coverage</a:t>
            </a:r>
          </a:p>
        </p:txBody>
      </p:sp>
      <p:pic>
        <p:nvPicPr>
          <p:cNvPr id="5" name="Picture 4" descr="A football player running on a field&#10;&#10;Description automatically generated with medium confidence">
            <a:extLst>
              <a:ext uri="{FF2B5EF4-FFF2-40B4-BE49-F238E27FC236}">
                <a16:creationId xmlns:a16="http://schemas.microsoft.com/office/drawing/2014/main" id="{274DFC57-BDC3-8C08-7238-FE29B722A0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1380337"/>
            <a:ext cx="5646446" cy="4443402"/>
          </a:xfrm>
          <a:prstGeom prst="rect">
            <a:avLst/>
          </a:prstGeom>
        </p:spPr>
      </p:pic>
    </p:spTree>
    <p:extLst>
      <p:ext uri="{BB962C8B-B14F-4D97-AF65-F5344CB8AC3E}">
        <p14:creationId xmlns:p14="http://schemas.microsoft.com/office/powerpoint/2010/main" val="1501577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F5890-4F0C-1B28-8D01-8DBFED412B11}"/>
              </a:ext>
            </a:extLst>
          </p:cNvPr>
          <p:cNvSpPr>
            <a:spLocks noGrp="1"/>
          </p:cNvSpPr>
          <p:nvPr>
            <p:ph type="title"/>
          </p:nvPr>
        </p:nvSpPr>
        <p:spPr/>
        <p:txBody>
          <a:bodyPr/>
          <a:lstStyle/>
          <a:p>
            <a:r>
              <a:rPr lang="en-US" dirty="0"/>
              <a:t>Goal Line</a:t>
            </a:r>
          </a:p>
        </p:txBody>
      </p:sp>
      <p:sp>
        <p:nvSpPr>
          <p:cNvPr id="3" name="Content Placeholder 2">
            <a:extLst>
              <a:ext uri="{FF2B5EF4-FFF2-40B4-BE49-F238E27FC236}">
                <a16:creationId xmlns:a16="http://schemas.microsoft.com/office/drawing/2014/main" id="{F3D64258-1D53-7EBF-6413-0A4F5DC46D8B}"/>
              </a:ext>
            </a:extLst>
          </p:cNvPr>
          <p:cNvSpPr>
            <a:spLocks noGrp="1"/>
          </p:cNvSpPr>
          <p:nvPr>
            <p:ph idx="1"/>
          </p:nvPr>
        </p:nvSpPr>
        <p:spPr>
          <a:xfrm>
            <a:off x="838200" y="1825626"/>
            <a:ext cx="2736850" cy="3552824"/>
          </a:xfrm>
        </p:spPr>
        <p:txBody>
          <a:bodyPr>
            <a:normAutofit/>
          </a:bodyPr>
          <a:lstStyle/>
          <a:p>
            <a:pPr marL="0" indent="0">
              <a:buNone/>
            </a:pPr>
            <a:r>
              <a:rPr lang="en-US" sz="4000" dirty="0"/>
              <a:t>Touchdown</a:t>
            </a:r>
          </a:p>
        </p:txBody>
      </p:sp>
      <p:pic>
        <p:nvPicPr>
          <p:cNvPr id="7" name="Picture 6" descr="A picture containing grass, outdoor&#10;&#10;Description automatically generated">
            <a:extLst>
              <a:ext uri="{FF2B5EF4-FFF2-40B4-BE49-F238E27FC236}">
                <a16:creationId xmlns:a16="http://schemas.microsoft.com/office/drawing/2014/main" id="{6B740F59-4BFA-DBE8-21CF-4FAA768322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199" y="1384300"/>
            <a:ext cx="7327887" cy="4515203"/>
          </a:xfrm>
          <a:prstGeom prst="rect">
            <a:avLst/>
          </a:prstGeom>
        </p:spPr>
      </p:pic>
    </p:spTree>
    <p:extLst>
      <p:ext uri="{BB962C8B-B14F-4D97-AF65-F5344CB8AC3E}">
        <p14:creationId xmlns:p14="http://schemas.microsoft.com/office/powerpoint/2010/main" val="229248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6EF1-FC65-2615-F03F-8E3E994DAF97}"/>
              </a:ext>
            </a:extLst>
          </p:cNvPr>
          <p:cNvSpPr>
            <a:spLocks noGrp="1"/>
          </p:cNvSpPr>
          <p:nvPr>
            <p:ph type="title"/>
          </p:nvPr>
        </p:nvSpPr>
        <p:spPr/>
        <p:txBody>
          <a:bodyPr/>
          <a:lstStyle/>
          <a:p>
            <a:r>
              <a:rPr lang="en-US" dirty="0"/>
              <a:t>Level 1 Part 1</a:t>
            </a:r>
          </a:p>
        </p:txBody>
      </p:sp>
      <p:sp>
        <p:nvSpPr>
          <p:cNvPr id="3" name="Text Placeholder 2">
            <a:extLst>
              <a:ext uri="{FF2B5EF4-FFF2-40B4-BE49-F238E27FC236}">
                <a16:creationId xmlns:a16="http://schemas.microsoft.com/office/drawing/2014/main" id="{F20B6A16-F78A-0E1C-3592-F57652CFBC9E}"/>
              </a:ext>
            </a:extLst>
          </p:cNvPr>
          <p:cNvSpPr>
            <a:spLocks noGrp="1"/>
          </p:cNvSpPr>
          <p:nvPr>
            <p:ph type="body" idx="1"/>
          </p:nvPr>
        </p:nvSpPr>
        <p:spPr/>
        <p:txBody>
          <a:bodyPr/>
          <a:lstStyle/>
          <a:p>
            <a:pPr marL="0" indent="0" algn="ctr">
              <a:buNone/>
            </a:pPr>
            <a:r>
              <a:rPr lang="en-CA" sz="2400" dirty="0"/>
              <a:t>Duties and Responsibilities of Line of Scrimmage Officials</a:t>
            </a:r>
          </a:p>
          <a:p>
            <a:pPr marL="0" indent="0" algn="ctr">
              <a:buNone/>
            </a:pPr>
            <a:r>
              <a:rPr lang="en-CA" sz="2400" dirty="0"/>
              <a:t>Preparation</a:t>
            </a:r>
          </a:p>
        </p:txBody>
      </p:sp>
    </p:spTree>
    <p:extLst>
      <p:ext uri="{BB962C8B-B14F-4D97-AF65-F5344CB8AC3E}">
        <p14:creationId xmlns:p14="http://schemas.microsoft.com/office/powerpoint/2010/main" val="921960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F5890-4F0C-1B28-8D01-8DBFED412B11}"/>
              </a:ext>
            </a:extLst>
          </p:cNvPr>
          <p:cNvSpPr>
            <a:spLocks noGrp="1"/>
          </p:cNvSpPr>
          <p:nvPr>
            <p:ph type="title"/>
          </p:nvPr>
        </p:nvSpPr>
        <p:spPr/>
        <p:txBody>
          <a:bodyPr/>
          <a:lstStyle/>
          <a:p>
            <a:r>
              <a:rPr lang="en-US" dirty="0"/>
              <a:t>All officials</a:t>
            </a:r>
          </a:p>
        </p:txBody>
      </p:sp>
      <p:sp>
        <p:nvSpPr>
          <p:cNvPr id="3" name="Content Placeholder 2">
            <a:extLst>
              <a:ext uri="{FF2B5EF4-FFF2-40B4-BE49-F238E27FC236}">
                <a16:creationId xmlns:a16="http://schemas.microsoft.com/office/drawing/2014/main" id="{F3D64258-1D53-7EBF-6413-0A4F5DC46D8B}"/>
              </a:ext>
            </a:extLst>
          </p:cNvPr>
          <p:cNvSpPr>
            <a:spLocks noGrp="1"/>
          </p:cNvSpPr>
          <p:nvPr>
            <p:ph idx="1"/>
          </p:nvPr>
        </p:nvSpPr>
        <p:spPr>
          <a:xfrm>
            <a:off x="838200" y="1825626"/>
            <a:ext cx="2736850" cy="3552824"/>
          </a:xfrm>
        </p:spPr>
        <p:txBody>
          <a:bodyPr>
            <a:normAutofit/>
          </a:bodyPr>
          <a:lstStyle/>
          <a:p>
            <a:pPr marL="0" indent="0">
              <a:buNone/>
            </a:pPr>
            <a:r>
              <a:rPr lang="en-US" sz="4400" dirty="0"/>
              <a:t>Dead Ball Officiating</a:t>
            </a:r>
          </a:p>
        </p:txBody>
      </p:sp>
      <p:pic>
        <p:nvPicPr>
          <p:cNvPr id="5" name="Picture 4" descr="A group of people playing football&#10;&#10;Description automatically generated">
            <a:extLst>
              <a:ext uri="{FF2B5EF4-FFF2-40B4-BE49-F238E27FC236}">
                <a16:creationId xmlns:a16="http://schemas.microsoft.com/office/drawing/2014/main" id="{F69B7E5A-22D7-90BD-CF18-52503009F9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622" y="1493804"/>
            <a:ext cx="5268330" cy="4287370"/>
          </a:xfrm>
          <a:prstGeom prst="rect">
            <a:avLst/>
          </a:prstGeom>
        </p:spPr>
      </p:pic>
    </p:spTree>
    <p:extLst>
      <p:ext uri="{BB962C8B-B14F-4D97-AF65-F5344CB8AC3E}">
        <p14:creationId xmlns:p14="http://schemas.microsoft.com/office/powerpoint/2010/main" val="2701287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E7C8-A71D-AD10-82BC-98A8065866D0}"/>
              </a:ext>
            </a:extLst>
          </p:cNvPr>
          <p:cNvSpPr>
            <a:spLocks noGrp="1"/>
          </p:cNvSpPr>
          <p:nvPr>
            <p:ph type="title"/>
          </p:nvPr>
        </p:nvSpPr>
        <p:spPr/>
        <p:txBody>
          <a:bodyPr/>
          <a:lstStyle/>
          <a:p>
            <a:r>
              <a:rPr lang="en-US" dirty="0"/>
              <a:t>Line of Scrimmage Officials</a:t>
            </a:r>
          </a:p>
        </p:txBody>
      </p:sp>
      <p:sp>
        <p:nvSpPr>
          <p:cNvPr id="9" name="Content Placeholder 2">
            <a:extLst>
              <a:ext uri="{FF2B5EF4-FFF2-40B4-BE49-F238E27FC236}">
                <a16:creationId xmlns:a16="http://schemas.microsoft.com/office/drawing/2014/main" id="{92C48567-15AD-A7E7-E87A-B3C4F6BC9C6F}"/>
              </a:ext>
            </a:extLst>
          </p:cNvPr>
          <p:cNvSpPr txBox="1">
            <a:spLocks/>
          </p:cNvSpPr>
          <p:nvPr/>
        </p:nvSpPr>
        <p:spPr>
          <a:xfrm>
            <a:off x="900866" y="1431981"/>
            <a:ext cx="4693817" cy="4351338"/>
          </a:xfrm>
          <a:prstGeom prst="rect">
            <a:avLst/>
          </a:prstGeom>
        </p:spPr>
        <p:txBody>
          <a:bodyPr vert="horz" lIns="91440" tIns="45720" rIns="91440" bIns="45720" rtlCol="0">
            <a:normAutofit/>
          </a:bodyPr>
          <a:lst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Hind Light" panose="02000000000000000000" pitchFamily="2" charset="0"/>
                <a:ea typeface="+mn-ea"/>
                <a:cs typeface="Hind Light" panose="02000000000000000000" pitchFamily="2" charset="0"/>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Hind Light" panose="02000000000000000000" pitchFamily="2" charset="0"/>
                <a:ea typeface="+mn-ea"/>
                <a:cs typeface="Hind Light" panose="02000000000000000000" pitchFamily="2" charset="0"/>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Hind Light" panose="02000000000000000000" pitchFamily="2" charset="0"/>
                <a:ea typeface="+mn-ea"/>
                <a:cs typeface="Hind Light" panose="02000000000000000000" pitchFamily="2" charset="0"/>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sz="5400" dirty="0"/>
              <a:t>Bench communication</a:t>
            </a:r>
            <a:endParaRPr lang="en-US" dirty="0"/>
          </a:p>
        </p:txBody>
      </p:sp>
      <p:pic>
        <p:nvPicPr>
          <p:cNvPr id="5" name="Picture 4" descr="A person talking to a police officer&#10;&#10;Description automatically generated with medium confidence">
            <a:extLst>
              <a:ext uri="{FF2B5EF4-FFF2-40B4-BE49-F238E27FC236}">
                <a16:creationId xmlns:a16="http://schemas.microsoft.com/office/drawing/2014/main" id="{0AC14638-5D65-5EB5-DBA2-929A62333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2811" y="1431981"/>
            <a:ext cx="5470762" cy="4486196"/>
          </a:xfrm>
          <a:prstGeom prst="rect">
            <a:avLst/>
          </a:prstGeom>
        </p:spPr>
      </p:pic>
    </p:spTree>
    <p:extLst>
      <p:ext uri="{BB962C8B-B14F-4D97-AF65-F5344CB8AC3E}">
        <p14:creationId xmlns:p14="http://schemas.microsoft.com/office/powerpoint/2010/main" val="3401785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9D296-9D00-CE55-8983-8212692FB236}"/>
              </a:ext>
            </a:extLst>
          </p:cNvPr>
          <p:cNvSpPr>
            <a:spLocks noGrp="1"/>
          </p:cNvSpPr>
          <p:nvPr>
            <p:ph type="title"/>
          </p:nvPr>
        </p:nvSpPr>
        <p:spPr/>
        <p:txBody>
          <a:bodyPr/>
          <a:lstStyle/>
          <a:p>
            <a:r>
              <a:rPr lang="en-US" dirty="0"/>
              <a:t>Down Judge – leader of stick crew</a:t>
            </a:r>
          </a:p>
        </p:txBody>
      </p:sp>
      <p:sp>
        <p:nvSpPr>
          <p:cNvPr id="3" name="Content Placeholder 2">
            <a:extLst>
              <a:ext uri="{FF2B5EF4-FFF2-40B4-BE49-F238E27FC236}">
                <a16:creationId xmlns:a16="http://schemas.microsoft.com/office/drawing/2014/main" id="{3B3A1BAB-41A9-4325-700C-1CE2E05AFC0B}"/>
              </a:ext>
            </a:extLst>
          </p:cNvPr>
          <p:cNvSpPr>
            <a:spLocks noGrp="1"/>
          </p:cNvSpPr>
          <p:nvPr>
            <p:ph idx="1"/>
          </p:nvPr>
        </p:nvSpPr>
        <p:spPr>
          <a:xfrm>
            <a:off x="838200" y="1825626"/>
            <a:ext cx="3308350" cy="2968624"/>
          </a:xfrm>
        </p:spPr>
        <p:txBody>
          <a:bodyPr/>
          <a:lstStyle/>
          <a:p>
            <a:r>
              <a:rPr lang="en-US" dirty="0"/>
              <a:t>2.4.3. The Down Judge is responsible for supervising and controlling the yardstick crew</a:t>
            </a:r>
          </a:p>
        </p:txBody>
      </p:sp>
      <p:pic>
        <p:nvPicPr>
          <p:cNvPr id="4" name="Google Shape;465;gcc9ded06ad_0_75">
            <a:extLst>
              <a:ext uri="{FF2B5EF4-FFF2-40B4-BE49-F238E27FC236}">
                <a16:creationId xmlns:a16="http://schemas.microsoft.com/office/drawing/2014/main" id="{9775E798-E2C7-DE18-2404-FE2833230F1E}"/>
              </a:ext>
            </a:extLst>
          </p:cNvPr>
          <p:cNvPicPr preferRelativeResize="0"/>
          <p:nvPr/>
        </p:nvPicPr>
        <p:blipFill rotWithShape="1">
          <a:blip r:embed="rId3">
            <a:alphaModFix/>
          </a:blip>
          <a:srcRect l="19606" t="16035" r="6461" b="8504"/>
          <a:stretch/>
        </p:blipFill>
        <p:spPr>
          <a:xfrm>
            <a:off x="4220650" y="1433559"/>
            <a:ext cx="6597074" cy="4491041"/>
          </a:xfrm>
          <a:prstGeom prst="rect">
            <a:avLst/>
          </a:prstGeom>
          <a:noFill/>
          <a:ln>
            <a:noFill/>
          </a:ln>
        </p:spPr>
      </p:pic>
    </p:spTree>
    <p:extLst>
      <p:ext uri="{BB962C8B-B14F-4D97-AF65-F5344CB8AC3E}">
        <p14:creationId xmlns:p14="http://schemas.microsoft.com/office/powerpoint/2010/main" val="1684598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ACA94-103E-E9B0-CD42-5C9210D16D6F}"/>
              </a:ext>
            </a:extLst>
          </p:cNvPr>
          <p:cNvSpPr>
            <a:spLocks noGrp="1"/>
          </p:cNvSpPr>
          <p:nvPr>
            <p:ph type="title"/>
          </p:nvPr>
        </p:nvSpPr>
        <p:spPr/>
        <p:txBody>
          <a:bodyPr/>
          <a:lstStyle/>
          <a:p>
            <a:r>
              <a:rPr lang="en-US" dirty="0"/>
              <a:t>Downs Judge</a:t>
            </a:r>
          </a:p>
        </p:txBody>
      </p:sp>
      <p:pic>
        <p:nvPicPr>
          <p:cNvPr id="7" name="Picture 6" descr="A person stands on a baseball field&#10;&#10;Description automatically generated with low confidence">
            <a:extLst>
              <a:ext uri="{FF2B5EF4-FFF2-40B4-BE49-F238E27FC236}">
                <a16:creationId xmlns:a16="http://schemas.microsoft.com/office/drawing/2014/main" id="{C7E070E3-F0A9-7096-FD57-B80568E486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516" y="1335410"/>
            <a:ext cx="2641616" cy="4589161"/>
          </a:xfrm>
          <a:prstGeom prst="rect">
            <a:avLst/>
          </a:prstGeom>
        </p:spPr>
      </p:pic>
      <p:sp>
        <p:nvSpPr>
          <p:cNvPr id="9" name="Content Placeholder 8">
            <a:extLst>
              <a:ext uri="{FF2B5EF4-FFF2-40B4-BE49-F238E27FC236}">
                <a16:creationId xmlns:a16="http://schemas.microsoft.com/office/drawing/2014/main" id="{814C8404-7A7C-F68C-7D20-213397E02F30}"/>
              </a:ext>
            </a:extLst>
          </p:cNvPr>
          <p:cNvSpPr>
            <a:spLocks noGrp="1"/>
          </p:cNvSpPr>
          <p:nvPr>
            <p:ph idx="1"/>
          </p:nvPr>
        </p:nvSpPr>
        <p:spPr>
          <a:xfrm>
            <a:off x="3519235" y="1476710"/>
            <a:ext cx="7792453" cy="4351338"/>
          </a:xfrm>
        </p:spPr>
        <p:txBody>
          <a:bodyPr>
            <a:normAutofit/>
          </a:bodyPr>
          <a:lstStyle/>
          <a:p>
            <a:pPr marL="0" indent="0">
              <a:buNone/>
            </a:pPr>
            <a:r>
              <a:rPr lang="en-US" b="1" dirty="0"/>
              <a:t>Additional duties:</a:t>
            </a:r>
          </a:p>
          <a:p>
            <a:pPr marL="0" indent="0">
              <a:buNone/>
            </a:pPr>
            <a:r>
              <a:rPr lang="en-US" dirty="0"/>
              <a:t>Supervision of stick crew</a:t>
            </a:r>
          </a:p>
          <a:p>
            <a:pPr>
              <a:buFontTx/>
              <a:buChar char="-"/>
            </a:pPr>
            <a:r>
              <a:rPr lang="en-US" dirty="0"/>
              <a:t>Placement of yardsticks and </a:t>
            </a:r>
            <a:r>
              <a:rPr lang="en-US" dirty="0" err="1"/>
              <a:t>downsbox</a:t>
            </a:r>
            <a:endParaRPr lang="en-US" dirty="0"/>
          </a:p>
          <a:p>
            <a:pPr>
              <a:buFontTx/>
              <a:buChar char="-"/>
            </a:pPr>
            <a:r>
              <a:rPr lang="en-US" dirty="0"/>
              <a:t>Correct down indicated (with Referee)</a:t>
            </a:r>
          </a:p>
          <a:p>
            <a:pPr>
              <a:buFontTx/>
              <a:buChar char="-"/>
            </a:pPr>
            <a:r>
              <a:rPr lang="en-US" dirty="0"/>
              <a:t>Measurements – direction and bringing chain in</a:t>
            </a:r>
          </a:p>
          <a:p>
            <a:pPr>
              <a:buFontTx/>
              <a:buChar char="-"/>
            </a:pPr>
            <a:r>
              <a:rPr lang="en-US" dirty="0"/>
              <a:t>Change of quarters (2</a:t>
            </a:r>
            <a:r>
              <a:rPr lang="en-US" baseline="30000" dirty="0"/>
              <a:t>nd</a:t>
            </a:r>
            <a:r>
              <a:rPr lang="en-US" dirty="0"/>
              <a:t> and 4</a:t>
            </a:r>
            <a:r>
              <a:rPr lang="en-US" baseline="30000" dirty="0"/>
              <a:t>th</a:t>
            </a:r>
            <a:r>
              <a:rPr lang="en-US" dirty="0"/>
              <a:t>)</a:t>
            </a:r>
          </a:p>
          <a:p>
            <a:pPr>
              <a:buFontTx/>
              <a:buChar char="-"/>
            </a:pPr>
            <a:r>
              <a:rPr lang="en-US" dirty="0"/>
              <a:t>March distance on penalties – </a:t>
            </a:r>
            <a:r>
              <a:rPr lang="en-US" dirty="0" err="1"/>
              <a:t>downsbox</a:t>
            </a:r>
            <a:r>
              <a:rPr lang="en-US" dirty="0"/>
              <a:t> placement </a:t>
            </a:r>
          </a:p>
        </p:txBody>
      </p:sp>
    </p:spTree>
    <p:extLst>
      <p:ext uri="{BB962C8B-B14F-4D97-AF65-F5344CB8AC3E}">
        <p14:creationId xmlns:p14="http://schemas.microsoft.com/office/powerpoint/2010/main" val="3191493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CA" dirty="0" err="1"/>
              <a:t>Level</a:t>
            </a:r>
            <a:r>
              <a:rPr lang="fr-CA" dirty="0"/>
              <a:t> 1</a:t>
            </a:r>
          </a:p>
        </p:txBody>
      </p:sp>
      <p:sp>
        <p:nvSpPr>
          <p:cNvPr id="4" name="Content Placeholder 4">
            <a:extLst>
              <a:ext uri="{FF2B5EF4-FFF2-40B4-BE49-F238E27FC236}">
                <a16:creationId xmlns:a16="http://schemas.microsoft.com/office/drawing/2014/main" id="{D06B0062-EF2D-4CD2-B793-5CDD6B100079}"/>
              </a:ext>
            </a:extLst>
          </p:cNvPr>
          <p:cNvSpPr>
            <a:spLocks noGrp="1"/>
          </p:cNvSpPr>
          <p:nvPr>
            <p:ph idx="1"/>
          </p:nvPr>
        </p:nvSpPr>
        <p:spPr/>
        <p:txBody>
          <a:bodyPr>
            <a:noAutofit/>
          </a:bodyPr>
          <a:lstStyle/>
          <a:p>
            <a:pPr marL="0" indent="0" algn="ctr">
              <a:buNone/>
            </a:pPr>
            <a:r>
              <a:rPr lang="en-CA" sz="6000" dirty="0"/>
              <a:t>Line of Scrimmage Officials</a:t>
            </a:r>
          </a:p>
          <a:p>
            <a:pPr marL="0" indent="0" algn="ctr">
              <a:buNone/>
            </a:pPr>
            <a:endParaRPr lang="en-CA" sz="6000" dirty="0"/>
          </a:p>
          <a:p>
            <a:pPr marL="0" indent="0" algn="ctr">
              <a:buNone/>
            </a:pPr>
            <a:r>
              <a:rPr lang="en-CA" sz="6000" dirty="0"/>
              <a:t>Mindset</a:t>
            </a:r>
          </a:p>
          <a:p>
            <a:pPr marL="0" indent="0" algn="ctr">
              <a:buNone/>
            </a:pPr>
            <a:r>
              <a:rPr lang="en-CA" sz="6000" dirty="0"/>
              <a:t>Preparation</a:t>
            </a:r>
          </a:p>
          <a:p>
            <a:endParaRPr lang="en-CA" sz="2399" dirty="0"/>
          </a:p>
          <a:p>
            <a:endParaRPr lang="en-CA" sz="2399" dirty="0"/>
          </a:p>
          <a:p>
            <a:endParaRPr lang="en-CA" sz="2399" dirty="0"/>
          </a:p>
          <a:p>
            <a:endParaRPr lang="en-CA" sz="2399" dirty="0"/>
          </a:p>
          <a:p>
            <a:endParaRPr lang="en-CA" sz="2399" dirty="0"/>
          </a:p>
          <a:p>
            <a:endParaRPr lang="en-CA" sz="2399" dirty="0"/>
          </a:p>
          <a:p>
            <a:endParaRPr lang="en-CA" sz="2399" dirty="0"/>
          </a:p>
          <a:p>
            <a:endParaRPr lang="en-CA" sz="2399" dirty="0"/>
          </a:p>
          <a:p>
            <a:endParaRPr lang="en-CA" sz="2399" dirty="0"/>
          </a:p>
        </p:txBody>
      </p:sp>
    </p:spTree>
    <p:extLst>
      <p:ext uri="{BB962C8B-B14F-4D97-AF65-F5344CB8AC3E}">
        <p14:creationId xmlns:p14="http://schemas.microsoft.com/office/powerpoint/2010/main" val="444475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8B099-B43F-421D-5944-F40BAD703836}"/>
              </a:ext>
            </a:extLst>
          </p:cNvPr>
          <p:cNvSpPr>
            <a:spLocks noGrp="1"/>
          </p:cNvSpPr>
          <p:nvPr>
            <p:ph type="title"/>
          </p:nvPr>
        </p:nvSpPr>
        <p:spPr/>
        <p:txBody>
          <a:bodyPr/>
          <a:lstStyle/>
          <a:p>
            <a:r>
              <a:rPr lang="en-US" dirty="0"/>
              <a:t>Game Assignments</a:t>
            </a:r>
            <a:endParaRPr lang="en-CA" dirty="0"/>
          </a:p>
        </p:txBody>
      </p:sp>
      <p:pic>
        <p:nvPicPr>
          <p:cNvPr id="5" name="Picture 4">
            <a:extLst>
              <a:ext uri="{FF2B5EF4-FFF2-40B4-BE49-F238E27FC236}">
                <a16:creationId xmlns:a16="http://schemas.microsoft.com/office/drawing/2014/main" id="{2F5AD1FB-961E-30DE-DFEA-A21088ED4D68}"/>
              </a:ext>
            </a:extLst>
          </p:cNvPr>
          <p:cNvPicPr>
            <a:picLocks noChangeAspect="1"/>
          </p:cNvPicPr>
          <p:nvPr/>
        </p:nvPicPr>
        <p:blipFill>
          <a:blip r:embed="rId3"/>
          <a:stretch>
            <a:fillRect/>
          </a:stretch>
        </p:blipFill>
        <p:spPr>
          <a:xfrm>
            <a:off x="6991729" y="4373689"/>
            <a:ext cx="2362530" cy="628738"/>
          </a:xfrm>
          <a:prstGeom prst="rect">
            <a:avLst/>
          </a:prstGeom>
        </p:spPr>
      </p:pic>
      <p:sp>
        <p:nvSpPr>
          <p:cNvPr id="6" name="Content Placeholder 5">
            <a:extLst>
              <a:ext uri="{FF2B5EF4-FFF2-40B4-BE49-F238E27FC236}">
                <a16:creationId xmlns:a16="http://schemas.microsoft.com/office/drawing/2014/main" id="{CC5C9AC3-FADA-97E2-A344-0948E5EFADD5}"/>
              </a:ext>
            </a:extLst>
          </p:cNvPr>
          <p:cNvSpPr>
            <a:spLocks noGrp="1"/>
          </p:cNvSpPr>
          <p:nvPr>
            <p:ph idx="1"/>
          </p:nvPr>
        </p:nvSpPr>
        <p:spPr>
          <a:xfrm>
            <a:off x="838200" y="1688466"/>
            <a:ext cx="10515600" cy="4351338"/>
          </a:xfrm>
        </p:spPr>
        <p:txBody>
          <a:bodyPr/>
          <a:lstStyle/>
          <a:p>
            <a:pPr marL="0" indent="0">
              <a:buNone/>
            </a:pPr>
            <a:r>
              <a:rPr lang="en-US" dirty="0"/>
              <a:t>Check with your association regarding process</a:t>
            </a:r>
          </a:p>
          <a:p>
            <a:pPr marL="0" indent="0">
              <a:buNone/>
            </a:pPr>
            <a:r>
              <a:rPr lang="en-US" dirty="0"/>
              <a:t>Communicate availability</a:t>
            </a:r>
          </a:p>
          <a:p>
            <a:pPr marL="0" indent="0">
              <a:buNone/>
            </a:pPr>
            <a:r>
              <a:rPr lang="en-US" dirty="0"/>
              <a:t>Check for assignments</a:t>
            </a:r>
          </a:p>
          <a:p>
            <a:pPr marL="0" indent="0">
              <a:buNone/>
            </a:pPr>
            <a:r>
              <a:rPr lang="en-US" dirty="0"/>
              <a:t>Accept assignments promptly</a:t>
            </a:r>
          </a:p>
          <a:p>
            <a:pPr marL="0" indent="0">
              <a:buNone/>
            </a:pPr>
            <a:r>
              <a:rPr lang="en-US" dirty="0"/>
              <a:t>If something changes notify the assignor immediately.</a:t>
            </a:r>
            <a:endParaRPr lang="en-CA" dirty="0"/>
          </a:p>
        </p:txBody>
      </p:sp>
      <p:pic>
        <p:nvPicPr>
          <p:cNvPr id="8" name="Picture 7">
            <a:extLst>
              <a:ext uri="{FF2B5EF4-FFF2-40B4-BE49-F238E27FC236}">
                <a16:creationId xmlns:a16="http://schemas.microsoft.com/office/drawing/2014/main" id="{3B295383-A540-1833-BF1A-94F28FC06384}"/>
              </a:ext>
            </a:extLst>
          </p:cNvPr>
          <p:cNvPicPr>
            <a:picLocks noChangeAspect="1"/>
          </p:cNvPicPr>
          <p:nvPr/>
        </p:nvPicPr>
        <p:blipFill>
          <a:blip r:embed="rId4"/>
          <a:stretch>
            <a:fillRect/>
          </a:stretch>
        </p:blipFill>
        <p:spPr>
          <a:xfrm>
            <a:off x="6406592" y="2403927"/>
            <a:ext cx="4734586" cy="733527"/>
          </a:xfrm>
          <a:prstGeom prst="rect">
            <a:avLst/>
          </a:prstGeom>
        </p:spPr>
      </p:pic>
    </p:spTree>
    <p:extLst>
      <p:ext uri="{BB962C8B-B14F-4D97-AF65-F5344CB8AC3E}">
        <p14:creationId xmlns:p14="http://schemas.microsoft.com/office/powerpoint/2010/main" val="85437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BE1B3-14EF-FB0A-048A-960DA978D7BB}"/>
              </a:ext>
            </a:extLst>
          </p:cNvPr>
          <p:cNvSpPr>
            <a:spLocks noGrp="1"/>
          </p:cNvSpPr>
          <p:nvPr>
            <p:ph type="title"/>
          </p:nvPr>
        </p:nvSpPr>
        <p:spPr/>
        <p:txBody>
          <a:bodyPr>
            <a:normAutofit/>
          </a:bodyPr>
          <a:lstStyle/>
          <a:p>
            <a:r>
              <a:rPr lang="en-US" dirty="0"/>
              <a:t>Preparation		</a:t>
            </a:r>
          </a:p>
        </p:txBody>
      </p:sp>
      <p:sp>
        <p:nvSpPr>
          <p:cNvPr id="3" name="Content Placeholder 2">
            <a:extLst>
              <a:ext uri="{FF2B5EF4-FFF2-40B4-BE49-F238E27FC236}">
                <a16:creationId xmlns:a16="http://schemas.microsoft.com/office/drawing/2014/main" id="{2DF663CF-4D4F-BAE2-441A-A878C7B0A760}"/>
              </a:ext>
            </a:extLst>
          </p:cNvPr>
          <p:cNvSpPr>
            <a:spLocks noGrp="1"/>
          </p:cNvSpPr>
          <p:nvPr>
            <p:ph idx="1"/>
          </p:nvPr>
        </p:nvSpPr>
        <p:spPr/>
        <p:txBody>
          <a:bodyPr/>
          <a:lstStyle/>
          <a:p>
            <a:pPr>
              <a:buFontTx/>
              <a:buChar char="-"/>
            </a:pPr>
            <a:r>
              <a:rPr lang="en-US" dirty="0"/>
              <a:t>Understand the assignment</a:t>
            </a:r>
          </a:p>
          <a:p>
            <a:pPr>
              <a:buFontTx/>
              <a:buChar char="-"/>
            </a:pPr>
            <a:r>
              <a:rPr lang="en-US" dirty="0"/>
              <a:t>Review league variations</a:t>
            </a:r>
          </a:p>
          <a:p>
            <a:pPr>
              <a:buFontTx/>
              <a:buChar char="-"/>
            </a:pPr>
            <a:endParaRPr lang="en-US" dirty="0"/>
          </a:p>
        </p:txBody>
      </p:sp>
      <p:pic>
        <p:nvPicPr>
          <p:cNvPr id="5" name="Picture 4">
            <a:extLst>
              <a:ext uri="{FF2B5EF4-FFF2-40B4-BE49-F238E27FC236}">
                <a16:creationId xmlns:a16="http://schemas.microsoft.com/office/drawing/2014/main" id="{B6D45C6B-D5F2-3930-360B-AB75F0B1134B}"/>
              </a:ext>
            </a:extLst>
          </p:cNvPr>
          <p:cNvPicPr>
            <a:picLocks noChangeAspect="1"/>
          </p:cNvPicPr>
          <p:nvPr/>
        </p:nvPicPr>
        <p:blipFill>
          <a:blip r:embed="rId3"/>
          <a:stretch>
            <a:fillRect/>
          </a:stretch>
        </p:blipFill>
        <p:spPr>
          <a:xfrm>
            <a:off x="6832242" y="1399100"/>
            <a:ext cx="4347677" cy="4422379"/>
          </a:xfrm>
          <a:prstGeom prst="rect">
            <a:avLst/>
          </a:prstGeom>
        </p:spPr>
      </p:pic>
    </p:spTree>
    <p:extLst>
      <p:ext uri="{BB962C8B-B14F-4D97-AF65-F5344CB8AC3E}">
        <p14:creationId xmlns:p14="http://schemas.microsoft.com/office/powerpoint/2010/main" val="3442025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BE1B3-14EF-FB0A-048A-960DA978D7BB}"/>
              </a:ext>
            </a:extLst>
          </p:cNvPr>
          <p:cNvSpPr>
            <a:spLocks noGrp="1"/>
          </p:cNvSpPr>
          <p:nvPr>
            <p:ph type="title"/>
          </p:nvPr>
        </p:nvSpPr>
        <p:spPr/>
        <p:txBody>
          <a:bodyPr>
            <a:normAutofit/>
          </a:bodyPr>
          <a:lstStyle/>
          <a:p>
            <a:r>
              <a:rPr lang="en-US" dirty="0"/>
              <a:t>Preparation		</a:t>
            </a:r>
          </a:p>
        </p:txBody>
      </p:sp>
      <p:sp>
        <p:nvSpPr>
          <p:cNvPr id="3" name="Content Placeholder 2">
            <a:extLst>
              <a:ext uri="{FF2B5EF4-FFF2-40B4-BE49-F238E27FC236}">
                <a16:creationId xmlns:a16="http://schemas.microsoft.com/office/drawing/2014/main" id="{2DF663CF-4D4F-BAE2-441A-A878C7B0A760}"/>
              </a:ext>
            </a:extLst>
          </p:cNvPr>
          <p:cNvSpPr>
            <a:spLocks noGrp="1"/>
          </p:cNvSpPr>
          <p:nvPr>
            <p:ph idx="1"/>
          </p:nvPr>
        </p:nvSpPr>
        <p:spPr/>
        <p:txBody>
          <a:bodyPr/>
          <a:lstStyle/>
          <a:p>
            <a:pPr>
              <a:buFontTx/>
              <a:buChar char="-"/>
            </a:pPr>
            <a:r>
              <a:rPr lang="en-US" dirty="0"/>
              <a:t>Ensure uniform is ready</a:t>
            </a:r>
          </a:p>
          <a:p>
            <a:pPr>
              <a:buFontTx/>
              <a:buChar char="-"/>
            </a:pPr>
            <a:r>
              <a:rPr lang="en-US" dirty="0"/>
              <a:t>Pack gear</a:t>
            </a:r>
          </a:p>
          <a:p>
            <a:pPr>
              <a:buFontTx/>
              <a:buChar char="-"/>
            </a:pPr>
            <a:endParaRPr lang="en-US" dirty="0"/>
          </a:p>
        </p:txBody>
      </p:sp>
      <p:pic>
        <p:nvPicPr>
          <p:cNvPr id="6" name="Picture 5" descr="A group of men posing for a photo in front of a billboard&#10;&#10;Description automatically generated with medium confidence">
            <a:extLst>
              <a:ext uri="{FF2B5EF4-FFF2-40B4-BE49-F238E27FC236}">
                <a16:creationId xmlns:a16="http://schemas.microsoft.com/office/drawing/2014/main" id="{45642256-3ACA-3268-73C3-AA677F853D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1292" y="1442433"/>
            <a:ext cx="6287855" cy="4351338"/>
          </a:xfrm>
          <a:prstGeom prst="rect">
            <a:avLst/>
          </a:prstGeom>
        </p:spPr>
      </p:pic>
    </p:spTree>
    <p:extLst>
      <p:ext uri="{BB962C8B-B14F-4D97-AF65-F5344CB8AC3E}">
        <p14:creationId xmlns:p14="http://schemas.microsoft.com/office/powerpoint/2010/main" val="18220827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EF453-CBA7-8537-CE27-85D033A0D7AC}"/>
              </a:ext>
            </a:extLst>
          </p:cNvPr>
          <p:cNvSpPr>
            <a:spLocks noGrp="1"/>
          </p:cNvSpPr>
          <p:nvPr>
            <p:ph type="title"/>
          </p:nvPr>
        </p:nvSpPr>
        <p:spPr/>
        <p:txBody>
          <a:bodyPr/>
          <a:lstStyle/>
          <a:p>
            <a:r>
              <a:rPr lang="en-US" dirty="0"/>
              <a:t>Look sharp be sharp</a:t>
            </a:r>
          </a:p>
        </p:txBody>
      </p:sp>
      <p:pic>
        <p:nvPicPr>
          <p:cNvPr id="5" name="Content Placeholder 4" descr="A picture containing grass, outdoor, person, orange&#10;&#10;Description automatically generated">
            <a:extLst>
              <a:ext uri="{FF2B5EF4-FFF2-40B4-BE49-F238E27FC236}">
                <a16:creationId xmlns:a16="http://schemas.microsoft.com/office/drawing/2014/main" id="{ECBAA6AF-BD9C-4F04-B83A-B8E4CA9FDF9E}"/>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8606" t="8245" r="26065"/>
          <a:stretch/>
        </p:blipFill>
        <p:spPr>
          <a:xfrm>
            <a:off x="4362451" y="1366043"/>
            <a:ext cx="3263900" cy="4560392"/>
          </a:xfrm>
        </p:spPr>
      </p:pic>
    </p:spTree>
    <p:extLst>
      <p:ext uri="{BB962C8B-B14F-4D97-AF65-F5344CB8AC3E}">
        <p14:creationId xmlns:p14="http://schemas.microsoft.com/office/powerpoint/2010/main" val="4024820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446A8-14A0-C6A1-D804-ECD4E9F41AF7}"/>
              </a:ext>
            </a:extLst>
          </p:cNvPr>
          <p:cNvSpPr>
            <a:spLocks noGrp="1"/>
          </p:cNvSpPr>
          <p:nvPr>
            <p:ph type="title"/>
          </p:nvPr>
        </p:nvSpPr>
        <p:spPr/>
        <p:txBody>
          <a:bodyPr/>
          <a:lstStyle/>
          <a:p>
            <a:r>
              <a:rPr lang="en-US" dirty="0"/>
              <a:t>Pregame</a:t>
            </a:r>
          </a:p>
        </p:txBody>
      </p:sp>
      <p:sp>
        <p:nvSpPr>
          <p:cNvPr id="3" name="Content Placeholder 2">
            <a:extLst>
              <a:ext uri="{FF2B5EF4-FFF2-40B4-BE49-F238E27FC236}">
                <a16:creationId xmlns:a16="http://schemas.microsoft.com/office/drawing/2014/main" id="{45DF00F6-6F10-E829-4D38-25ED7EF0CC36}"/>
              </a:ext>
            </a:extLst>
          </p:cNvPr>
          <p:cNvSpPr>
            <a:spLocks noGrp="1"/>
          </p:cNvSpPr>
          <p:nvPr>
            <p:ph idx="1"/>
          </p:nvPr>
        </p:nvSpPr>
        <p:spPr>
          <a:xfrm>
            <a:off x="838200" y="1513703"/>
            <a:ext cx="10515600" cy="4663261"/>
          </a:xfrm>
        </p:spPr>
        <p:txBody>
          <a:bodyPr>
            <a:normAutofit/>
          </a:bodyPr>
          <a:lstStyle/>
          <a:p>
            <a:pPr>
              <a:buFontTx/>
              <a:buChar char="-"/>
            </a:pPr>
            <a:r>
              <a:rPr lang="en-US" dirty="0"/>
              <a:t>Meet crew</a:t>
            </a:r>
          </a:p>
          <a:p>
            <a:pPr>
              <a:buFontTx/>
              <a:buChar char="-"/>
            </a:pPr>
            <a:r>
              <a:rPr lang="en-US" dirty="0"/>
              <a:t>Discuss mechanics</a:t>
            </a:r>
          </a:p>
          <a:p>
            <a:pPr>
              <a:buFontTx/>
              <a:buChar char="-"/>
            </a:pPr>
            <a:r>
              <a:rPr lang="en-US" dirty="0"/>
              <a:t>Discuss game</a:t>
            </a:r>
          </a:p>
          <a:p>
            <a:pPr lvl="1">
              <a:buFontTx/>
              <a:buChar char="-"/>
            </a:pPr>
            <a:r>
              <a:rPr lang="en-US" dirty="0"/>
              <a:t>Rule variations</a:t>
            </a:r>
          </a:p>
          <a:p>
            <a:pPr lvl="1">
              <a:buFontTx/>
              <a:buChar char="-"/>
            </a:pPr>
            <a:r>
              <a:rPr lang="en-US" dirty="0"/>
              <a:t>Field</a:t>
            </a:r>
          </a:p>
          <a:p>
            <a:pPr lvl="1">
              <a:buFontTx/>
              <a:buChar char="-"/>
            </a:pPr>
            <a:r>
              <a:rPr lang="en-US" dirty="0"/>
              <a:t>Weather</a:t>
            </a:r>
          </a:p>
          <a:p>
            <a:pPr lvl="1">
              <a:buFontTx/>
              <a:buChar char="-"/>
            </a:pPr>
            <a:r>
              <a:rPr lang="en-US" dirty="0"/>
              <a:t>Team</a:t>
            </a:r>
          </a:p>
          <a:p>
            <a:pPr>
              <a:buFontTx/>
              <a:buChar char="-"/>
            </a:pPr>
            <a:r>
              <a:rPr lang="en-US" dirty="0"/>
              <a:t>Ask questions</a:t>
            </a:r>
          </a:p>
        </p:txBody>
      </p:sp>
      <p:pic>
        <p:nvPicPr>
          <p:cNvPr id="5" name="Picture 4" descr="A group of men in black and white striped shirts with footballs&#10;&#10;Description automatically generated">
            <a:extLst>
              <a:ext uri="{FF2B5EF4-FFF2-40B4-BE49-F238E27FC236}">
                <a16:creationId xmlns:a16="http://schemas.microsoft.com/office/drawing/2014/main" id="{BF42A67A-A081-9C3B-0DA8-1663160AB9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1491" y="1825626"/>
            <a:ext cx="6565602" cy="3776043"/>
          </a:xfrm>
          <a:prstGeom prst="rect">
            <a:avLst/>
          </a:prstGeom>
        </p:spPr>
      </p:pic>
    </p:spTree>
    <p:extLst>
      <p:ext uri="{BB962C8B-B14F-4D97-AF65-F5344CB8AC3E}">
        <p14:creationId xmlns:p14="http://schemas.microsoft.com/office/powerpoint/2010/main" val="844741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E27B-CC25-4C73-F08D-BE247464B845}"/>
              </a:ext>
            </a:extLst>
          </p:cNvPr>
          <p:cNvSpPr>
            <a:spLocks noGrp="1"/>
          </p:cNvSpPr>
          <p:nvPr>
            <p:ph type="title"/>
          </p:nvPr>
        </p:nvSpPr>
        <p:spPr/>
        <p:txBody>
          <a:bodyPr/>
          <a:lstStyle/>
          <a:p>
            <a:r>
              <a:rPr lang="en-US" dirty="0"/>
              <a:t>Our Team – who  is here today?</a:t>
            </a:r>
          </a:p>
        </p:txBody>
      </p:sp>
      <p:sp>
        <p:nvSpPr>
          <p:cNvPr id="3" name="Content Placeholder 2">
            <a:extLst>
              <a:ext uri="{FF2B5EF4-FFF2-40B4-BE49-F238E27FC236}">
                <a16:creationId xmlns:a16="http://schemas.microsoft.com/office/drawing/2014/main" id="{FBE46FC2-33D6-174B-BD02-213F6C6F7EF9}"/>
              </a:ext>
            </a:extLst>
          </p:cNvPr>
          <p:cNvSpPr>
            <a:spLocks noGrp="1"/>
          </p:cNvSpPr>
          <p:nvPr>
            <p:ph idx="1"/>
          </p:nvPr>
        </p:nvSpPr>
        <p:spPr/>
        <p:txBody>
          <a:bodyPr/>
          <a:lstStyle/>
          <a:p>
            <a:r>
              <a:rPr lang="en-US" dirty="0"/>
              <a:t>Introduce self and arrange in order of distance travelled </a:t>
            </a:r>
          </a:p>
        </p:txBody>
      </p:sp>
      <p:pic>
        <p:nvPicPr>
          <p:cNvPr id="5" name="Graphic 4" descr="Group outline">
            <a:extLst>
              <a:ext uri="{FF2B5EF4-FFF2-40B4-BE49-F238E27FC236}">
                <a16:creationId xmlns:a16="http://schemas.microsoft.com/office/drawing/2014/main" id="{7D61EF1A-BD87-BE88-9A7B-0877DD490D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3420" y="2526825"/>
            <a:ext cx="3177540" cy="3177540"/>
          </a:xfrm>
          <a:prstGeom prst="rect">
            <a:avLst/>
          </a:prstGeom>
        </p:spPr>
      </p:pic>
      <p:pic>
        <p:nvPicPr>
          <p:cNvPr id="6" name="Graphic 5" descr="Group outline">
            <a:extLst>
              <a:ext uri="{FF2B5EF4-FFF2-40B4-BE49-F238E27FC236}">
                <a16:creationId xmlns:a16="http://schemas.microsoft.com/office/drawing/2014/main" id="{27B6EEFE-1357-10CB-8FDA-89F49939C2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4434840" y="2526825"/>
            <a:ext cx="3177540" cy="3177540"/>
          </a:xfrm>
          <a:prstGeom prst="rect">
            <a:avLst/>
          </a:prstGeom>
        </p:spPr>
      </p:pic>
      <p:pic>
        <p:nvPicPr>
          <p:cNvPr id="7" name="Graphic 6" descr="Group outline">
            <a:extLst>
              <a:ext uri="{FF2B5EF4-FFF2-40B4-BE49-F238E27FC236}">
                <a16:creationId xmlns:a16="http://schemas.microsoft.com/office/drawing/2014/main" id="{92F216A9-3EC0-9FF2-27B8-1D26E4125B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58200" y="2526825"/>
            <a:ext cx="3177540" cy="3177540"/>
          </a:xfrm>
          <a:prstGeom prst="rect">
            <a:avLst/>
          </a:prstGeom>
        </p:spPr>
      </p:pic>
    </p:spTree>
    <p:extLst>
      <p:ext uri="{BB962C8B-B14F-4D97-AF65-F5344CB8AC3E}">
        <p14:creationId xmlns:p14="http://schemas.microsoft.com/office/powerpoint/2010/main" val="4007517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E255-DDD3-DDFC-9B7B-9A1A43930BB6}"/>
              </a:ext>
            </a:extLst>
          </p:cNvPr>
          <p:cNvSpPr>
            <a:spLocks noGrp="1"/>
          </p:cNvSpPr>
          <p:nvPr>
            <p:ph type="title"/>
          </p:nvPr>
        </p:nvSpPr>
        <p:spPr/>
        <p:txBody>
          <a:bodyPr/>
          <a:lstStyle/>
          <a:p>
            <a:r>
              <a:rPr lang="en-US" dirty="0"/>
              <a:t>pregame</a:t>
            </a:r>
          </a:p>
        </p:txBody>
      </p:sp>
      <p:pic>
        <p:nvPicPr>
          <p:cNvPr id="5" name="Content Placeholder 4" descr="A picture containing grass, sky, outdoor, post&#10;&#10;Description automatically generated">
            <a:extLst>
              <a:ext uri="{FF2B5EF4-FFF2-40B4-BE49-F238E27FC236}">
                <a16:creationId xmlns:a16="http://schemas.microsoft.com/office/drawing/2014/main" id="{116C103C-D9D9-67AD-6170-B52B725B311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06782" y="1381304"/>
            <a:ext cx="5547018" cy="4351338"/>
          </a:xfrm>
        </p:spPr>
      </p:pic>
      <p:sp>
        <p:nvSpPr>
          <p:cNvPr id="6" name="Content Placeholder 2">
            <a:extLst>
              <a:ext uri="{FF2B5EF4-FFF2-40B4-BE49-F238E27FC236}">
                <a16:creationId xmlns:a16="http://schemas.microsoft.com/office/drawing/2014/main" id="{1B110AC2-9823-05D2-DFC3-05A361E12191}"/>
              </a:ext>
            </a:extLst>
          </p:cNvPr>
          <p:cNvSpPr txBox="1">
            <a:spLocks/>
          </p:cNvSpPr>
          <p:nvPr/>
        </p:nvSpPr>
        <p:spPr>
          <a:xfrm>
            <a:off x="838200" y="1825626"/>
            <a:ext cx="10515600" cy="3952910"/>
          </a:xfrm>
          <a:prstGeom prst="rect">
            <a:avLst/>
          </a:prstGeom>
        </p:spPr>
        <p:txBody>
          <a:bodyPr vert="horz" lIns="91440" tIns="45720" rIns="91440" bIns="45720" rtlCol="0">
            <a:normAutofit/>
          </a:bodyPr>
          <a:lst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Hind Light" panose="02000000000000000000" pitchFamily="2" charset="0"/>
                <a:ea typeface="+mn-ea"/>
                <a:cs typeface="Hind Light" panose="02000000000000000000" pitchFamily="2" charset="0"/>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Hind Light" panose="02000000000000000000" pitchFamily="2" charset="0"/>
                <a:ea typeface="+mn-ea"/>
                <a:cs typeface="Hind Light" panose="02000000000000000000" pitchFamily="2" charset="0"/>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Hind Light" panose="02000000000000000000" pitchFamily="2" charset="0"/>
                <a:ea typeface="+mn-ea"/>
                <a:cs typeface="Hind Light" panose="02000000000000000000" pitchFamily="2" charset="0"/>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buFontTx/>
              <a:buChar char="-"/>
            </a:pPr>
            <a:r>
              <a:rPr lang="en-US" dirty="0"/>
              <a:t>Field Inspection</a:t>
            </a:r>
          </a:p>
        </p:txBody>
      </p:sp>
    </p:spTree>
    <p:extLst>
      <p:ext uri="{BB962C8B-B14F-4D97-AF65-F5344CB8AC3E}">
        <p14:creationId xmlns:p14="http://schemas.microsoft.com/office/powerpoint/2010/main" val="263327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E255-DDD3-DDFC-9B7B-9A1A43930BB6}"/>
              </a:ext>
            </a:extLst>
          </p:cNvPr>
          <p:cNvSpPr>
            <a:spLocks noGrp="1"/>
          </p:cNvSpPr>
          <p:nvPr>
            <p:ph type="title"/>
          </p:nvPr>
        </p:nvSpPr>
        <p:spPr/>
        <p:txBody>
          <a:bodyPr/>
          <a:lstStyle/>
          <a:p>
            <a:r>
              <a:rPr lang="en-US" dirty="0"/>
              <a:t>pregame</a:t>
            </a:r>
          </a:p>
        </p:txBody>
      </p:sp>
      <p:sp>
        <p:nvSpPr>
          <p:cNvPr id="6" name="Content Placeholder 2">
            <a:extLst>
              <a:ext uri="{FF2B5EF4-FFF2-40B4-BE49-F238E27FC236}">
                <a16:creationId xmlns:a16="http://schemas.microsoft.com/office/drawing/2014/main" id="{1B110AC2-9823-05D2-DFC3-05A361E12191}"/>
              </a:ext>
            </a:extLst>
          </p:cNvPr>
          <p:cNvSpPr txBox="1">
            <a:spLocks/>
          </p:cNvSpPr>
          <p:nvPr/>
        </p:nvSpPr>
        <p:spPr>
          <a:xfrm>
            <a:off x="838200" y="1825626"/>
            <a:ext cx="10515600" cy="3952910"/>
          </a:xfrm>
          <a:prstGeom prst="rect">
            <a:avLst/>
          </a:prstGeom>
        </p:spPr>
        <p:txBody>
          <a:bodyPr vert="horz" lIns="91440" tIns="45720" rIns="91440" bIns="45720" rtlCol="0">
            <a:normAutofit/>
          </a:bodyPr>
          <a:lst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Hind Light" panose="02000000000000000000" pitchFamily="2" charset="0"/>
                <a:ea typeface="+mn-ea"/>
                <a:cs typeface="Hind Light" panose="02000000000000000000" pitchFamily="2" charset="0"/>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Hind Light" panose="02000000000000000000" pitchFamily="2" charset="0"/>
                <a:ea typeface="+mn-ea"/>
                <a:cs typeface="Hind Light" panose="02000000000000000000" pitchFamily="2" charset="0"/>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Hind Light" panose="02000000000000000000" pitchFamily="2" charset="0"/>
                <a:ea typeface="+mn-ea"/>
                <a:cs typeface="Hind Light" panose="02000000000000000000" pitchFamily="2" charset="0"/>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buFontTx/>
              <a:buChar char="-"/>
            </a:pPr>
            <a:r>
              <a:rPr lang="en-US" dirty="0"/>
              <a:t>Player Inspection</a:t>
            </a:r>
          </a:p>
        </p:txBody>
      </p:sp>
      <p:pic>
        <p:nvPicPr>
          <p:cNvPr id="7" name="Google Shape;394;p35">
            <a:extLst>
              <a:ext uri="{FF2B5EF4-FFF2-40B4-BE49-F238E27FC236}">
                <a16:creationId xmlns:a16="http://schemas.microsoft.com/office/drawing/2014/main" id="{85063FB3-451A-8B42-CA93-C31B875C373B}"/>
              </a:ext>
            </a:extLst>
          </p:cNvPr>
          <p:cNvPicPr preferRelativeResize="0">
            <a:picLocks/>
          </p:cNvPicPr>
          <p:nvPr/>
        </p:nvPicPr>
        <p:blipFill rotWithShape="1">
          <a:blip r:embed="rId3">
            <a:alphaModFix/>
          </a:blip>
          <a:srcRect/>
          <a:stretch/>
        </p:blipFill>
        <p:spPr>
          <a:xfrm>
            <a:off x="6838682" y="1335410"/>
            <a:ext cx="2016000" cy="4526100"/>
          </a:xfrm>
          <a:prstGeom prst="rect">
            <a:avLst/>
          </a:prstGeom>
          <a:noFill/>
          <a:ln>
            <a:noFill/>
          </a:ln>
        </p:spPr>
      </p:pic>
    </p:spTree>
    <p:extLst>
      <p:ext uri="{BB962C8B-B14F-4D97-AF65-F5344CB8AC3E}">
        <p14:creationId xmlns:p14="http://schemas.microsoft.com/office/powerpoint/2010/main" val="1768196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60225-0D5C-52B7-B57F-01CD3F757FFC}"/>
              </a:ext>
            </a:extLst>
          </p:cNvPr>
          <p:cNvSpPr>
            <a:spLocks noGrp="1"/>
          </p:cNvSpPr>
          <p:nvPr>
            <p:ph type="title"/>
          </p:nvPr>
        </p:nvSpPr>
        <p:spPr/>
        <p:txBody>
          <a:bodyPr/>
          <a:lstStyle/>
          <a:p>
            <a:r>
              <a:rPr lang="en-US" dirty="0"/>
              <a:t>Pregame</a:t>
            </a:r>
          </a:p>
        </p:txBody>
      </p:sp>
      <p:sp>
        <p:nvSpPr>
          <p:cNvPr id="3" name="Content Placeholder 2">
            <a:extLst>
              <a:ext uri="{FF2B5EF4-FFF2-40B4-BE49-F238E27FC236}">
                <a16:creationId xmlns:a16="http://schemas.microsoft.com/office/drawing/2014/main" id="{A331C276-39CB-C46E-7A00-556E47EC1F36}"/>
              </a:ext>
            </a:extLst>
          </p:cNvPr>
          <p:cNvSpPr>
            <a:spLocks noGrp="1"/>
          </p:cNvSpPr>
          <p:nvPr>
            <p:ph idx="1"/>
          </p:nvPr>
        </p:nvSpPr>
        <p:spPr/>
        <p:txBody>
          <a:bodyPr/>
          <a:lstStyle/>
          <a:p>
            <a:r>
              <a:rPr lang="en-US" dirty="0"/>
              <a:t>Down judge </a:t>
            </a:r>
          </a:p>
          <a:p>
            <a:pPr marL="0" indent="0">
              <a:buNone/>
            </a:pPr>
            <a:r>
              <a:rPr lang="en-US" dirty="0"/>
              <a:t>- instruct Stick crew</a:t>
            </a:r>
          </a:p>
        </p:txBody>
      </p:sp>
      <p:pic>
        <p:nvPicPr>
          <p:cNvPr id="5" name="Picture 4" descr="A group of people on a football field&#10;&#10;Description automatically generated with low confidence">
            <a:extLst>
              <a:ext uri="{FF2B5EF4-FFF2-40B4-BE49-F238E27FC236}">
                <a16:creationId xmlns:a16="http://schemas.microsoft.com/office/drawing/2014/main" id="{FE53E62A-4C39-B7B5-7B7C-D5C17E154B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6241" y="1479582"/>
            <a:ext cx="6525833" cy="4350555"/>
          </a:xfrm>
          <a:prstGeom prst="rect">
            <a:avLst/>
          </a:prstGeom>
        </p:spPr>
      </p:pic>
    </p:spTree>
    <p:extLst>
      <p:ext uri="{BB962C8B-B14F-4D97-AF65-F5344CB8AC3E}">
        <p14:creationId xmlns:p14="http://schemas.microsoft.com/office/powerpoint/2010/main" val="601742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280E2-E764-F7FE-94DA-FC50F24A5047}"/>
              </a:ext>
            </a:extLst>
          </p:cNvPr>
          <p:cNvSpPr>
            <a:spLocks noGrp="1"/>
          </p:cNvSpPr>
          <p:nvPr>
            <p:ph type="title"/>
          </p:nvPr>
        </p:nvSpPr>
        <p:spPr/>
        <p:txBody>
          <a:bodyPr/>
          <a:lstStyle/>
          <a:p>
            <a:r>
              <a:rPr lang="en-US" dirty="0"/>
              <a:t>Stick crew safety</a:t>
            </a:r>
          </a:p>
        </p:txBody>
      </p:sp>
      <p:sp>
        <p:nvSpPr>
          <p:cNvPr id="6" name="TextBox 5">
            <a:extLst>
              <a:ext uri="{FF2B5EF4-FFF2-40B4-BE49-F238E27FC236}">
                <a16:creationId xmlns:a16="http://schemas.microsoft.com/office/drawing/2014/main" id="{20261579-6F9A-3E57-694E-5947CBBB5C0C}"/>
              </a:ext>
            </a:extLst>
          </p:cNvPr>
          <p:cNvSpPr txBox="1"/>
          <p:nvPr/>
        </p:nvSpPr>
        <p:spPr>
          <a:xfrm>
            <a:off x="2118632" y="2844284"/>
            <a:ext cx="6617154" cy="584775"/>
          </a:xfrm>
          <a:prstGeom prst="rect">
            <a:avLst/>
          </a:prstGeom>
          <a:noFill/>
        </p:spPr>
        <p:txBody>
          <a:bodyPr wrap="square">
            <a:spAutoFit/>
          </a:bodyPr>
          <a:lstStyle/>
          <a:p>
            <a:pPr algn="ctr"/>
            <a:r>
              <a:rPr lang="en-CA" sz="3200" b="0" i="0" dirty="0">
                <a:solidFill>
                  <a:srgbClr val="0D0D0D"/>
                </a:solidFill>
                <a:effectLst/>
                <a:highlight>
                  <a:srgbClr val="FFFFFF"/>
                </a:highlight>
                <a:latin typeface="Roboto"/>
              </a:rPr>
              <a:t>Video – Support Crew Safety</a:t>
            </a:r>
            <a:endParaRPr lang="en-CA" sz="3200" dirty="0"/>
          </a:p>
        </p:txBody>
      </p:sp>
    </p:spTree>
    <p:extLst>
      <p:ext uri="{BB962C8B-B14F-4D97-AF65-F5344CB8AC3E}">
        <p14:creationId xmlns:p14="http://schemas.microsoft.com/office/powerpoint/2010/main" val="15885871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F714-5D94-FCA6-5BDC-25A7820638BA}"/>
              </a:ext>
            </a:extLst>
          </p:cNvPr>
          <p:cNvSpPr>
            <a:spLocks noGrp="1"/>
          </p:cNvSpPr>
          <p:nvPr>
            <p:ph type="title"/>
          </p:nvPr>
        </p:nvSpPr>
        <p:spPr/>
        <p:txBody>
          <a:bodyPr/>
          <a:lstStyle/>
          <a:p>
            <a:r>
              <a:rPr lang="en-US" dirty="0"/>
              <a:t>Official Safety</a:t>
            </a:r>
          </a:p>
        </p:txBody>
      </p:sp>
      <p:sp>
        <p:nvSpPr>
          <p:cNvPr id="6" name="TextBox 5">
            <a:extLst>
              <a:ext uri="{FF2B5EF4-FFF2-40B4-BE49-F238E27FC236}">
                <a16:creationId xmlns:a16="http://schemas.microsoft.com/office/drawing/2014/main" id="{6AE42162-C195-4821-BF85-6677B8CB4CF7}"/>
              </a:ext>
            </a:extLst>
          </p:cNvPr>
          <p:cNvSpPr txBox="1"/>
          <p:nvPr/>
        </p:nvSpPr>
        <p:spPr>
          <a:xfrm>
            <a:off x="2118632" y="2844284"/>
            <a:ext cx="6617154" cy="584775"/>
          </a:xfrm>
          <a:prstGeom prst="rect">
            <a:avLst/>
          </a:prstGeom>
          <a:noFill/>
        </p:spPr>
        <p:txBody>
          <a:bodyPr wrap="square">
            <a:spAutoFit/>
          </a:bodyPr>
          <a:lstStyle/>
          <a:p>
            <a:pPr algn="ctr"/>
            <a:r>
              <a:rPr lang="en-CA" sz="3200" b="0" i="0" dirty="0">
                <a:solidFill>
                  <a:srgbClr val="0D0D0D"/>
                </a:solidFill>
                <a:effectLst/>
                <a:highlight>
                  <a:srgbClr val="FFFFFF"/>
                </a:highlight>
                <a:latin typeface="Roboto"/>
              </a:rPr>
              <a:t>Video – Official’s Safety</a:t>
            </a:r>
            <a:endParaRPr lang="en-CA" sz="3200" dirty="0"/>
          </a:p>
        </p:txBody>
      </p:sp>
    </p:spTree>
    <p:extLst>
      <p:ext uri="{BB962C8B-B14F-4D97-AF65-F5344CB8AC3E}">
        <p14:creationId xmlns:p14="http://schemas.microsoft.com/office/powerpoint/2010/main" val="12544227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E255-DDD3-DDFC-9B7B-9A1A43930BB6}"/>
              </a:ext>
            </a:extLst>
          </p:cNvPr>
          <p:cNvSpPr>
            <a:spLocks noGrp="1"/>
          </p:cNvSpPr>
          <p:nvPr>
            <p:ph type="title"/>
          </p:nvPr>
        </p:nvSpPr>
        <p:spPr/>
        <p:txBody>
          <a:bodyPr/>
          <a:lstStyle/>
          <a:p>
            <a:r>
              <a:rPr lang="en-US" dirty="0"/>
              <a:t>Pre-kickoff meeting</a:t>
            </a:r>
          </a:p>
        </p:txBody>
      </p:sp>
      <p:sp>
        <p:nvSpPr>
          <p:cNvPr id="6" name="Content Placeholder 2">
            <a:extLst>
              <a:ext uri="{FF2B5EF4-FFF2-40B4-BE49-F238E27FC236}">
                <a16:creationId xmlns:a16="http://schemas.microsoft.com/office/drawing/2014/main" id="{1B110AC2-9823-05D2-DFC3-05A361E12191}"/>
              </a:ext>
            </a:extLst>
          </p:cNvPr>
          <p:cNvSpPr txBox="1">
            <a:spLocks/>
          </p:cNvSpPr>
          <p:nvPr/>
        </p:nvSpPr>
        <p:spPr>
          <a:xfrm>
            <a:off x="838200" y="1825626"/>
            <a:ext cx="10515600" cy="3952910"/>
          </a:xfrm>
          <a:prstGeom prst="rect">
            <a:avLst/>
          </a:prstGeom>
        </p:spPr>
        <p:txBody>
          <a:bodyPr vert="horz" lIns="91440" tIns="45720" rIns="91440" bIns="45720" rtlCol="0">
            <a:normAutofit/>
          </a:bodyPr>
          <a:lst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Hind Light" panose="02000000000000000000" pitchFamily="2" charset="0"/>
                <a:ea typeface="+mn-ea"/>
                <a:cs typeface="Hind Light" panose="02000000000000000000" pitchFamily="2" charset="0"/>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Hind Light" panose="02000000000000000000" pitchFamily="2" charset="0"/>
                <a:ea typeface="+mn-ea"/>
                <a:cs typeface="Hind Light" panose="02000000000000000000" pitchFamily="2" charset="0"/>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Hind Light" panose="02000000000000000000" pitchFamily="2" charset="0"/>
                <a:ea typeface="+mn-ea"/>
                <a:cs typeface="Hind Light" panose="02000000000000000000" pitchFamily="2" charset="0"/>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Hind Light" panose="02000000000000000000" pitchFamily="2" charset="0"/>
                <a:ea typeface="+mn-ea"/>
                <a:cs typeface="Hind Light" panose="02000000000000000000" pitchFamily="2" charset="0"/>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buFontTx/>
              <a:buChar char="-"/>
            </a:pPr>
            <a:endParaRPr lang="en-US" dirty="0"/>
          </a:p>
        </p:txBody>
      </p:sp>
      <p:pic>
        <p:nvPicPr>
          <p:cNvPr id="4" name="Picture 3" descr="A picture containing grass, person, outdoor, group&#10;&#10;Description automatically generated">
            <a:extLst>
              <a:ext uri="{FF2B5EF4-FFF2-40B4-BE49-F238E27FC236}">
                <a16:creationId xmlns:a16="http://schemas.microsoft.com/office/drawing/2014/main" id="{2177DE86-F56E-EF12-57E7-2F025880F2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6161" y="1432003"/>
            <a:ext cx="4181667" cy="4443126"/>
          </a:xfrm>
          <a:prstGeom prst="rect">
            <a:avLst/>
          </a:prstGeom>
        </p:spPr>
      </p:pic>
    </p:spTree>
    <p:extLst>
      <p:ext uri="{BB962C8B-B14F-4D97-AF65-F5344CB8AC3E}">
        <p14:creationId xmlns:p14="http://schemas.microsoft.com/office/powerpoint/2010/main" val="42683290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7D1A4-648E-A1D6-A1C1-1EA3BC9FB8C9}"/>
              </a:ext>
            </a:extLst>
          </p:cNvPr>
          <p:cNvSpPr>
            <a:spLocks noGrp="1"/>
          </p:cNvSpPr>
          <p:nvPr>
            <p:ph type="title"/>
          </p:nvPr>
        </p:nvSpPr>
        <p:spPr/>
        <p:txBody>
          <a:bodyPr/>
          <a:lstStyle/>
          <a:p>
            <a:r>
              <a:rPr lang="en-US" dirty="0" err="1"/>
              <a:t>Prekickoff</a:t>
            </a:r>
            <a:endParaRPr lang="en-US" dirty="0"/>
          </a:p>
        </p:txBody>
      </p:sp>
      <p:sp>
        <p:nvSpPr>
          <p:cNvPr id="3" name="Content Placeholder 2">
            <a:extLst>
              <a:ext uri="{FF2B5EF4-FFF2-40B4-BE49-F238E27FC236}">
                <a16:creationId xmlns:a16="http://schemas.microsoft.com/office/drawing/2014/main" id="{1CDED70A-3933-388C-7C1E-24BB450A2D9F}"/>
              </a:ext>
            </a:extLst>
          </p:cNvPr>
          <p:cNvSpPr>
            <a:spLocks noGrp="1"/>
          </p:cNvSpPr>
          <p:nvPr>
            <p:ph idx="1"/>
          </p:nvPr>
        </p:nvSpPr>
        <p:spPr/>
        <p:txBody>
          <a:bodyPr/>
          <a:lstStyle/>
          <a:p>
            <a:r>
              <a:rPr lang="en-US" dirty="0"/>
              <a:t>Routine</a:t>
            </a:r>
          </a:p>
        </p:txBody>
      </p:sp>
      <p:pic>
        <p:nvPicPr>
          <p:cNvPr id="7" name="Picture 6" descr="A person standing on a football field&#10;&#10;Description automatically generated with medium confidence">
            <a:extLst>
              <a:ext uri="{FF2B5EF4-FFF2-40B4-BE49-F238E27FC236}">
                <a16:creationId xmlns:a16="http://schemas.microsoft.com/office/drawing/2014/main" id="{E264C0ED-2620-36FE-406D-E50C101ACF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4230" y="1390919"/>
            <a:ext cx="4797353" cy="4541942"/>
          </a:xfrm>
          <a:prstGeom prst="rect">
            <a:avLst/>
          </a:prstGeom>
        </p:spPr>
      </p:pic>
    </p:spTree>
    <p:extLst>
      <p:ext uri="{BB962C8B-B14F-4D97-AF65-F5344CB8AC3E}">
        <p14:creationId xmlns:p14="http://schemas.microsoft.com/office/powerpoint/2010/main" val="1923030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22949-0E40-4219-2CE7-FE22FB207220}"/>
              </a:ext>
            </a:extLst>
          </p:cNvPr>
          <p:cNvSpPr>
            <a:spLocks noGrp="1"/>
          </p:cNvSpPr>
          <p:nvPr>
            <p:ph type="title"/>
          </p:nvPr>
        </p:nvSpPr>
        <p:spPr/>
        <p:txBody>
          <a:bodyPr>
            <a:normAutofit/>
          </a:bodyPr>
          <a:lstStyle/>
          <a:p>
            <a:r>
              <a:rPr lang="en-US" dirty="0" err="1"/>
              <a:t>Presnap</a:t>
            </a:r>
            <a:endParaRPr lang="en-US" dirty="0"/>
          </a:p>
        </p:txBody>
      </p:sp>
      <p:sp>
        <p:nvSpPr>
          <p:cNvPr id="3" name="Content Placeholder 2">
            <a:extLst>
              <a:ext uri="{FF2B5EF4-FFF2-40B4-BE49-F238E27FC236}">
                <a16:creationId xmlns:a16="http://schemas.microsoft.com/office/drawing/2014/main" id="{0C28B654-62AF-DB55-D4F5-BA89020608AB}"/>
              </a:ext>
            </a:extLst>
          </p:cNvPr>
          <p:cNvSpPr>
            <a:spLocks noGrp="1"/>
          </p:cNvSpPr>
          <p:nvPr>
            <p:ph idx="1"/>
          </p:nvPr>
        </p:nvSpPr>
        <p:spPr/>
        <p:txBody>
          <a:bodyPr/>
          <a:lstStyle/>
          <a:p>
            <a:r>
              <a:rPr lang="en-US" dirty="0"/>
              <a:t>Routine</a:t>
            </a:r>
          </a:p>
        </p:txBody>
      </p:sp>
      <p:pic>
        <p:nvPicPr>
          <p:cNvPr id="5" name="Picture 4" descr="A group of people wearing helmets&#10;&#10;Description automatically generated with medium confidence">
            <a:extLst>
              <a:ext uri="{FF2B5EF4-FFF2-40B4-BE49-F238E27FC236}">
                <a16:creationId xmlns:a16="http://schemas.microsoft.com/office/drawing/2014/main" id="{3428C528-242D-2009-89C7-D94BA78945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1767" y="1335410"/>
            <a:ext cx="7504535" cy="4561382"/>
          </a:xfrm>
          <a:prstGeom prst="rect">
            <a:avLst/>
          </a:prstGeom>
        </p:spPr>
      </p:pic>
    </p:spTree>
    <p:extLst>
      <p:ext uri="{BB962C8B-B14F-4D97-AF65-F5344CB8AC3E}">
        <p14:creationId xmlns:p14="http://schemas.microsoft.com/office/powerpoint/2010/main" val="177600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F5FFA-8400-0C6A-A908-25430FE6FF50}"/>
              </a:ext>
            </a:extLst>
          </p:cNvPr>
          <p:cNvSpPr>
            <a:spLocks noGrp="1"/>
          </p:cNvSpPr>
          <p:nvPr>
            <p:ph type="title"/>
          </p:nvPr>
        </p:nvSpPr>
        <p:spPr/>
        <p:txBody>
          <a:bodyPr/>
          <a:lstStyle/>
          <a:p>
            <a:r>
              <a:rPr lang="en-US" dirty="0"/>
              <a:t>Flag</a:t>
            </a:r>
          </a:p>
        </p:txBody>
      </p:sp>
      <p:pic>
        <p:nvPicPr>
          <p:cNvPr id="5" name="Content Placeholder 4" descr="A group of people watching a person fly a kite&#10;&#10;Description automatically generated with medium confidence">
            <a:extLst>
              <a:ext uri="{FF2B5EF4-FFF2-40B4-BE49-F238E27FC236}">
                <a16:creationId xmlns:a16="http://schemas.microsoft.com/office/drawing/2014/main" id="{2DA3C3FF-9D6E-CBED-BE4B-32C14DC8671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09518" y="1335409"/>
            <a:ext cx="6132882" cy="4650821"/>
          </a:xfrm>
        </p:spPr>
      </p:pic>
    </p:spTree>
    <p:extLst>
      <p:ext uri="{BB962C8B-B14F-4D97-AF65-F5344CB8AC3E}">
        <p14:creationId xmlns:p14="http://schemas.microsoft.com/office/powerpoint/2010/main" val="28248580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B8EA8-2601-7327-D561-5C7D21864AFE}"/>
              </a:ext>
            </a:extLst>
          </p:cNvPr>
          <p:cNvSpPr>
            <a:spLocks noGrp="1"/>
          </p:cNvSpPr>
          <p:nvPr>
            <p:ph type="title"/>
          </p:nvPr>
        </p:nvSpPr>
        <p:spPr/>
        <p:txBody>
          <a:bodyPr/>
          <a:lstStyle/>
          <a:p>
            <a:r>
              <a:rPr lang="en-US" dirty="0"/>
              <a:t>Whistle</a:t>
            </a:r>
          </a:p>
        </p:txBody>
      </p:sp>
      <p:pic>
        <p:nvPicPr>
          <p:cNvPr id="8" name="Content Placeholder 7" descr="A picture containing grass, outdoor, player, person&#10;&#10;Description automatically generated">
            <a:extLst>
              <a:ext uri="{FF2B5EF4-FFF2-40B4-BE49-F238E27FC236}">
                <a16:creationId xmlns:a16="http://schemas.microsoft.com/office/drawing/2014/main" id="{AB6C7CE9-9A22-FFDC-C3AA-7D980FF16EB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77619" y="1335410"/>
            <a:ext cx="7096276" cy="4595490"/>
          </a:xfrm>
        </p:spPr>
      </p:pic>
    </p:spTree>
    <p:extLst>
      <p:ext uri="{BB962C8B-B14F-4D97-AF65-F5344CB8AC3E}">
        <p14:creationId xmlns:p14="http://schemas.microsoft.com/office/powerpoint/2010/main" val="3984228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82053-5304-8295-5CF2-ED9D5E03D472}"/>
              </a:ext>
            </a:extLst>
          </p:cNvPr>
          <p:cNvSpPr>
            <a:spLocks noGrp="1"/>
          </p:cNvSpPr>
          <p:nvPr>
            <p:ph type="title"/>
          </p:nvPr>
        </p:nvSpPr>
        <p:spPr/>
        <p:txBody>
          <a:bodyPr>
            <a:normAutofit/>
          </a:bodyPr>
          <a:lstStyle/>
          <a:p>
            <a:r>
              <a:rPr lang="en-US" dirty="0"/>
              <a:t>Team Zebra </a:t>
            </a:r>
            <a:r>
              <a:rPr lang="en-US" sz="1600" dirty="0"/>
              <a:t>(review from Online Module)</a:t>
            </a:r>
          </a:p>
        </p:txBody>
      </p:sp>
      <p:graphicFrame>
        <p:nvGraphicFramePr>
          <p:cNvPr id="4" name="Google Shape;346;p19">
            <a:extLst>
              <a:ext uri="{FF2B5EF4-FFF2-40B4-BE49-F238E27FC236}">
                <a16:creationId xmlns:a16="http://schemas.microsoft.com/office/drawing/2014/main" id="{121A0270-9D28-7DD4-EEAC-D003A8FCD17F}"/>
              </a:ext>
            </a:extLst>
          </p:cNvPr>
          <p:cNvGraphicFramePr>
            <a:graphicFrameLocks noGrp="1"/>
          </p:cNvGraphicFramePr>
          <p:nvPr>
            <p:ph idx="1"/>
            <p:extLst>
              <p:ext uri="{D42A27DB-BD31-4B8C-83A1-F6EECF244321}">
                <p14:modId xmlns:p14="http://schemas.microsoft.com/office/powerpoint/2010/main" val="702330918"/>
              </p:ext>
            </p:extLst>
          </p:nvPr>
        </p:nvGraphicFramePr>
        <p:xfrm>
          <a:off x="956511" y="1825625"/>
          <a:ext cx="9691436" cy="3850773"/>
        </p:xfrm>
        <a:graphic>
          <a:graphicData uri="http://schemas.openxmlformats.org/drawingml/2006/table">
            <a:tbl>
              <a:tblPr firstRow="1" bandRow="1">
                <a:noFill/>
              </a:tblPr>
              <a:tblGrid>
                <a:gridCol w="3151604">
                  <a:extLst>
                    <a:ext uri="{9D8B030D-6E8A-4147-A177-3AD203B41FA5}">
                      <a16:colId xmlns:a16="http://schemas.microsoft.com/office/drawing/2014/main" val="20000"/>
                    </a:ext>
                  </a:extLst>
                </a:gridCol>
                <a:gridCol w="3269916">
                  <a:extLst>
                    <a:ext uri="{9D8B030D-6E8A-4147-A177-3AD203B41FA5}">
                      <a16:colId xmlns:a16="http://schemas.microsoft.com/office/drawing/2014/main" val="20001"/>
                    </a:ext>
                  </a:extLst>
                </a:gridCol>
                <a:gridCol w="3269916">
                  <a:extLst>
                    <a:ext uri="{9D8B030D-6E8A-4147-A177-3AD203B41FA5}">
                      <a16:colId xmlns:a16="http://schemas.microsoft.com/office/drawing/2014/main" val="20002"/>
                    </a:ext>
                  </a:extLst>
                </a:gridCol>
              </a:tblGrid>
              <a:tr h="572573">
                <a:tc>
                  <a:txBody>
                    <a:bodyPr/>
                    <a:lstStyle/>
                    <a:p>
                      <a:pPr marL="0" marR="0" lvl="0" indent="0" algn="l" rtl="0">
                        <a:spcBef>
                          <a:spcPts val="0"/>
                        </a:spcBef>
                        <a:spcAft>
                          <a:spcPts val="0"/>
                        </a:spcAft>
                        <a:buNone/>
                      </a:pPr>
                      <a:r>
                        <a:rPr lang="en-US" sz="3600" b="1" u="none" strike="noStrike" cap="none" dirty="0">
                          <a:solidFill>
                            <a:schemeClr val="dk1"/>
                          </a:solidFill>
                        </a:rPr>
                        <a:t>Three Officials</a:t>
                      </a:r>
                      <a:endParaRPr sz="3600" b="1" dirty="0"/>
                    </a:p>
                  </a:txBody>
                  <a:tcPr marL="91450" marR="91450" marT="45725" marB="45725"/>
                </a:tc>
                <a:tc>
                  <a:txBody>
                    <a:bodyPr/>
                    <a:lstStyle/>
                    <a:p>
                      <a:pPr marL="0" marR="0" lvl="0" indent="0" algn="l" rtl="0">
                        <a:spcBef>
                          <a:spcPts val="0"/>
                        </a:spcBef>
                        <a:spcAft>
                          <a:spcPts val="0"/>
                        </a:spcAft>
                        <a:buNone/>
                      </a:pPr>
                      <a:r>
                        <a:rPr lang="en-US" sz="3600" b="1" dirty="0">
                          <a:solidFill>
                            <a:schemeClr val="dk1"/>
                          </a:solidFill>
                        </a:rPr>
                        <a:t>Four </a:t>
                      </a:r>
                      <a:r>
                        <a:rPr lang="en-US" sz="3600" b="1" u="none" strike="noStrike" cap="none" dirty="0">
                          <a:solidFill>
                            <a:schemeClr val="dk1"/>
                          </a:solidFill>
                        </a:rPr>
                        <a:t>Officials</a:t>
                      </a:r>
                      <a:endParaRPr sz="3600" b="1" dirty="0"/>
                    </a:p>
                  </a:txBody>
                  <a:tcPr marL="91450" marR="91450" marT="45725" marB="45725"/>
                </a:tc>
                <a:tc>
                  <a:txBody>
                    <a:bodyPr/>
                    <a:lstStyle/>
                    <a:p>
                      <a:pPr marL="0" marR="0" lvl="0" indent="0" algn="l" rtl="0">
                        <a:spcBef>
                          <a:spcPts val="0"/>
                        </a:spcBef>
                        <a:spcAft>
                          <a:spcPts val="0"/>
                        </a:spcAft>
                        <a:buNone/>
                      </a:pPr>
                      <a:r>
                        <a:rPr lang="en-US" sz="3600" b="1" dirty="0">
                          <a:solidFill>
                            <a:schemeClr val="dk1"/>
                          </a:solidFill>
                        </a:rPr>
                        <a:t>Five </a:t>
                      </a:r>
                      <a:r>
                        <a:rPr lang="en-US" sz="3600" b="1" u="none" strike="noStrike" cap="none" dirty="0">
                          <a:solidFill>
                            <a:schemeClr val="dk1"/>
                          </a:solidFill>
                        </a:rPr>
                        <a:t>Officials</a:t>
                      </a:r>
                      <a:endParaRPr sz="3600" b="1" dirty="0"/>
                    </a:p>
                  </a:txBody>
                  <a:tcPr marL="91450" marR="91450" marT="45725" marB="45725"/>
                </a:tc>
                <a:extLst>
                  <a:ext uri="{0D108BD9-81ED-4DB2-BD59-A6C34878D82A}">
                    <a16:rowId xmlns:a16="http://schemas.microsoft.com/office/drawing/2014/main" val="10000"/>
                  </a:ext>
                </a:extLst>
              </a:tr>
              <a:tr h="572573">
                <a:tc>
                  <a:txBody>
                    <a:bodyPr/>
                    <a:lstStyle/>
                    <a:p>
                      <a:pPr marL="0" marR="0" lvl="0" indent="0" algn="l" rtl="0">
                        <a:spcBef>
                          <a:spcPts val="0"/>
                        </a:spcBef>
                        <a:spcAft>
                          <a:spcPts val="0"/>
                        </a:spcAft>
                        <a:buNone/>
                      </a:pPr>
                      <a:r>
                        <a:rPr lang="en-US" sz="3200"/>
                        <a:t>Referee (R)</a:t>
                      </a:r>
                      <a:endParaRPr sz="3200"/>
                    </a:p>
                  </a:txBody>
                  <a:tcPr marL="91450" marR="91450" marT="45725" marB="45725"/>
                </a:tc>
                <a:tc>
                  <a:txBody>
                    <a:bodyPr/>
                    <a:lstStyle/>
                    <a:p>
                      <a:pPr marL="0" marR="0" lvl="0" indent="0" algn="l" rtl="0">
                        <a:spcBef>
                          <a:spcPts val="0"/>
                        </a:spcBef>
                        <a:spcAft>
                          <a:spcPts val="0"/>
                        </a:spcAft>
                        <a:buNone/>
                      </a:pPr>
                      <a:r>
                        <a:rPr lang="en-US" sz="3200"/>
                        <a:t>Referee (R)</a:t>
                      </a:r>
                      <a:endParaRPr sz="3200"/>
                    </a:p>
                  </a:txBody>
                  <a:tcPr marL="91450" marR="91450" marT="45725" marB="45725"/>
                </a:tc>
                <a:tc>
                  <a:txBody>
                    <a:bodyPr/>
                    <a:lstStyle/>
                    <a:p>
                      <a:pPr marL="0" marR="0" lvl="0" indent="0" algn="l" rtl="0">
                        <a:spcBef>
                          <a:spcPts val="0"/>
                        </a:spcBef>
                        <a:spcAft>
                          <a:spcPts val="0"/>
                        </a:spcAft>
                        <a:buNone/>
                      </a:pPr>
                      <a:r>
                        <a:rPr lang="en-US" sz="3200"/>
                        <a:t>Referee (R)</a:t>
                      </a:r>
                      <a:endParaRPr sz="3200"/>
                    </a:p>
                  </a:txBody>
                  <a:tcPr marL="91450" marR="91450" marT="45725" marB="45725"/>
                </a:tc>
                <a:extLst>
                  <a:ext uri="{0D108BD9-81ED-4DB2-BD59-A6C34878D82A}">
                    <a16:rowId xmlns:a16="http://schemas.microsoft.com/office/drawing/2014/main" val="10001"/>
                  </a:ext>
                </a:extLst>
              </a:tr>
              <a:tr h="572573">
                <a:tc>
                  <a:txBody>
                    <a:bodyPr/>
                    <a:lstStyle/>
                    <a:p>
                      <a:pPr marL="0" marR="0" lvl="0" indent="0" algn="l" rtl="0">
                        <a:spcBef>
                          <a:spcPts val="0"/>
                        </a:spcBef>
                        <a:spcAft>
                          <a:spcPts val="0"/>
                        </a:spcAft>
                        <a:buNone/>
                      </a:pPr>
                      <a:r>
                        <a:rPr lang="en-US" sz="3200"/>
                        <a:t>Umpire (U)</a:t>
                      </a:r>
                      <a:endParaRPr sz="3200"/>
                    </a:p>
                  </a:txBody>
                  <a:tcPr marL="91450" marR="91450" marT="45725" marB="45725"/>
                </a:tc>
                <a:tc>
                  <a:txBody>
                    <a:bodyPr/>
                    <a:lstStyle/>
                    <a:p>
                      <a:pPr marL="0" marR="0" lvl="0" indent="0" algn="l" rtl="0">
                        <a:spcBef>
                          <a:spcPts val="0"/>
                        </a:spcBef>
                        <a:spcAft>
                          <a:spcPts val="0"/>
                        </a:spcAft>
                        <a:buNone/>
                      </a:pPr>
                      <a:r>
                        <a:rPr lang="en-US" sz="3200"/>
                        <a:t>Umpire (U)</a:t>
                      </a:r>
                      <a:endParaRPr sz="3200"/>
                    </a:p>
                  </a:txBody>
                  <a:tcPr marL="91450" marR="91450" marT="45725" marB="45725"/>
                </a:tc>
                <a:tc>
                  <a:txBody>
                    <a:bodyPr/>
                    <a:lstStyle/>
                    <a:p>
                      <a:pPr marL="0" marR="0" lvl="0" indent="0" algn="l" rtl="0">
                        <a:spcBef>
                          <a:spcPts val="0"/>
                        </a:spcBef>
                        <a:spcAft>
                          <a:spcPts val="0"/>
                        </a:spcAft>
                        <a:buNone/>
                      </a:pPr>
                      <a:r>
                        <a:rPr lang="en-US" sz="3200"/>
                        <a:t>Umpire (U)</a:t>
                      </a:r>
                      <a:endParaRPr sz="3200"/>
                    </a:p>
                  </a:txBody>
                  <a:tcPr marL="91450" marR="91450" marT="45725" marB="45725"/>
                </a:tc>
                <a:extLst>
                  <a:ext uri="{0D108BD9-81ED-4DB2-BD59-A6C34878D82A}">
                    <a16:rowId xmlns:a16="http://schemas.microsoft.com/office/drawing/2014/main" val="10002"/>
                  </a:ext>
                </a:extLst>
              </a:tr>
              <a:tr h="894163">
                <a:tc>
                  <a:txBody>
                    <a:bodyPr/>
                    <a:lstStyle/>
                    <a:p>
                      <a:pPr marL="0" marR="0" lvl="0" indent="0" algn="l" rtl="0">
                        <a:spcBef>
                          <a:spcPts val="0"/>
                        </a:spcBef>
                        <a:spcAft>
                          <a:spcPts val="0"/>
                        </a:spcAft>
                        <a:buNone/>
                      </a:pPr>
                      <a:r>
                        <a:rPr lang="en-US" sz="3200"/>
                        <a:t>Downs Judge (DJ)</a:t>
                      </a:r>
                      <a:endParaRPr sz="3200"/>
                    </a:p>
                  </a:txBody>
                  <a:tcPr marL="91450" marR="91450" marT="45725" marB="45725"/>
                </a:tc>
                <a:tc>
                  <a:txBody>
                    <a:bodyPr/>
                    <a:lstStyle/>
                    <a:p>
                      <a:pPr marL="0" marR="0" lvl="0" indent="0" algn="l" rtl="0">
                        <a:spcBef>
                          <a:spcPts val="0"/>
                        </a:spcBef>
                        <a:spcAft>
                          <a:spcPts val="0"/>
                        </a:spcAft>
                        <a:buNone/>
                      </a:pPr>
                      <a:r>
                        <a:rPr lang="en-US" sz="3200"/>
                        <a:t>Downs Judge (DJ)</a:t>
                      </a:r>
                      <a:endParaRPr sz="3200"/>
                    </a:p>
                  </a:txBody>
                  <a:tcPr marL="91450" marR="91450" marT="45725" marB="45725"/>
                </a:tc>
                <a:tc>
                  <a:txBody>
                    <a:bodyPr/>
                    <a:lstStyle/>
                    <a:p>
                      <a:pPr marL="0" marR="0" lvl="0" indent="0" algn="l" rtl="0">
                        <a:spcBef>
                          <a:spcPts val="0"/>
                        </a:spcBef>
                        <a:spcAft>
                          <a:spcPts val="0"/>
                        </a:spcAft>
                        <a:buNone/>
                      </a:pPr>
                      <a:r>
                        <a:rPr lang="en-US" sz="3200"/>
                        <a:t>Downs Judge (DJ)</a:t>
                      </a:r>
                      <a:endParaRPr sz="3200"/>
                    </a:p>
                  </a:txBody>
                  <a:tcPr marL="91450" marR="91450" marT="45725" marB="45725"/>
                </a:tc>
                <a:extLst>
                  <a:ext uri="{0D108BD9-81ED-4DB2-BD59-A6C34878D82A}">
                    <a16:rowId xmlns:a16="http://schemas.microsoft.com/office/drawing/2014/main" val="10003"/>
                  </a:ext>
                </a:extLst>
              </a:tr>
              <a:tr h="572573">
                <a:tc>
                  <a:txBody>
                    <a:bodyPr/>
                    <a:lstStyle/>
                    <a:p>
                      <a:pPr marL="0" marR="0" lvl="0" indent="0" algn="l" rtl="0">
                        <a:spcBef>
                          <a:spcPts val="0"/>
                        </a:spcBef>
                        <a:spcAft>
                          <a:spcPts val="0"/>
                        </a:spcAft>
                        <a:buNone/>
                      </a:pPr>
                      <a:endParaRPr sz="3200" dirty="0"/>
                    </a:p>
                  </a:txBody>
                  <a:tcPr marL="91450" marR="91450" marT="45725" marB="45725"/>
                </a:tc>
                <a:tc>
                  <a:txBody>
                    <a:bodyPr/>
                    <a:lstStyle/>
                    <a:p>
                      <a:pPr marL="0" marR="0" lvl="0" indent="0" algn="l" rtl="0">
                        <a:spcBef>
                          <a:spcPts val="0"/>
                        </a:spcBef>
                        <a:spcAft>
                          <a:spcPts val="0"/>
                        </a:spcAft>
                        <a:buNone/>
                      </a:pPr>
                      <a:r>
                        <a:rPr lang="en-US" sz="3200"/>
                        <a:t>Line Judge (LJ)</a:t>
                      </a:r>
                      <a:endParaRPr sz="3200"/>
                    </a:p>
                  </a:txBody>
                  <a:tcPr marL="91450" marR="91450" marT="45725" marB="45725"/>
                </a:tc>
                <a:tc>
                  <a:txBody>
                    <a:bodyPr/>
                    <a:lstStyle/>
                    <a:p>
                      <a:pPr marL="0" marR="0" lvl="0" indent="0" algn="l" rtl="0">
                        <a:spcBef>
                          <a:spcPts val="0"/>
                        </a:spcBef>
                        <a:spcAft>
                          <a:spcPts val="0"/>
                        </a:spcAft>
                        <a:buNone/>
                      </a:pPr>
                      <a:r>
                        <a:rPr lang="en-US" sz="3200"/>
                        <a:t>Line Judge (LJ)</a:t>
                      </a:r>
                      <a:endParaRPr sz="3200"/>
                    </a:p>
                  </a:txBody>
                  <a:tcPr marL="91450" marR="91450" marT="45725" marB="45725"/>
                </a:tc>
                <a:extLst>
                  <a:ext uri="{0D108BD9-81ED-4DB2-BD59-A6C34878D82A}">
                    <a16:rowId xmlns:a16="http://schemas.microsoft.com/office/drawing/2014/main" val="10004"/>
                  </a:ext>
                </a:extLst>
              </a:tr>
              <a:tr h="572573">
                <a:tc>
                  <a:txBody>
                    <a:bodyPr/>
                    <a:lstStyle/>
                    <a:p>
                      <a:pPr marL="0" marR="0" lvl="0" indent="0" algn="l" rtl="0">
                        <a:spcBef>
                          <a:spcPts val="0"/>
                        </a:spcBef>
                        <a:spcAft>
                          <a:spcPts val="0"/>
                        </a:spcAft>
                        <a:buNone/>
                      </a:pPr>
                      <a:endParaRPr sz="3200"/>
                    </a:p>
                  </a:txBody>
                  <a:tcPr marL="91450" marR="91450" marT="45725" marB="45725"/>
                </a:tc>
                <a:tc>
                  <a:txBody>
                    <a:bodyPr/>
                    <a:lstStyle/>
                    <a:p>
                      <a:pPr marL="0" marR="0" lvl="0" indent="0" algn="l" rtl="0">
                        <a:spcBef>
                          <a:spcPts val="0"/>
                        </a:spcBef>
                        <a:spcAft>
                          <a:spcPts val="0"/>
                        </a:spcAft>
                        <a:buNone/>
                      </a:pPr>
                      <a:endParaRPr sz="3200"/>
                    </a:p>
                  </a:txBody>
                  <a:tcPr marL="91450" marR="91450" marT="45725" marB="45725"/>
                </a:tc>
                <a:tc>
                  <a:txBody>
                    <a:bodyPr/>
                    <a:lstStyle/>
                    <a:p>
                      <a:pPr marL="0" marR="0" lvl="0" indent="0" algn="l" rtl="0">
                        <a:spcBef>
                          <a:spcPts val="0"/>
                        </a:spcBef>
                        <a:spcAft>
                          <a:spcPts val="0"/>
                        </a:spcAft>
                        <a:buNone/>
                      </a:pPr>
                      <a:r>
                        <a:rPr lang="en-US" sz="3200" dirty="0"/>
                        <a:t>Back Umpire (BU)</a:t>
                      </a:r>
                      <a:endParaRPr sz="3200" dirty="0"/>
                    </a:p>
                  </a:txBody>
                  <a:tcPr marL="91450" marR="91450" marT="45725" marB="45725"/>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302928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644C-6382-64E3-E4F9-507B808D3C5C}"/>
              </a:ext>
            </a:extLst>
          </p:cNvPr>
          <p:cNvSpPr>
            <a:spLocks noGrp="1"/>
          </p:cNvSpPr>
          <p:nvPr>
            <p:ph type="title"/>
          </p:nvPr>
        </p:nvSpPr>
        <p:spPr/>
        <p:txBody>
          <a:bodyPr/>
          <a:lstStyle/>
          <a:p>
            <a:r>
              <a:rPr lang="en-US" dirty="0"/>
              <a:t>Hustle</a:t>
            </a:r>
            <a:endParaRPr lang="en-CA" dirty="0"/>
          </a:p>
        </p:txBody>
      </p:sp>
      <p:pic>
        <p:nvPicPr>
          <p:cNvPr id="5" name="Content Placeholder 4" descr="A group of people playing football&#10;&#10;Description automatically generated">
            <a:extLst>
              <a:ext uri="{FF2B5EF4-FFF2-40B4-BE49-F238E27FC236}">
                <a16:creationId xmlns:a16="http://schemas.microsoft.com/office/drawing/2014/main" id="{023F4FDB-5E13-4E6E-762F-56D9EE25E16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2828" y="1543844"/>
            <a:ext cx="8086344" cy="4038600"/>
          </a:xfrm>
        </p:spPr>
      </p:pic>
    </p:spTree>
    <p:extLst>
      <p:ext uri="{BB962C8B-B14F-4D97-AF65-F5344CB8AC3E}">
        <p14:creationId xmlns:p14="http://schemas.microsoft.com/office/powerpoint/2010/main" val="10375298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60DE-8468-0331-32C3-023EB92FC900}"/>
              </a:ext>
            </a:extLst>
          </p:cNvPr>
          <p:cNvSpPr>
            <a:spLocks noGrp="1"/>
          </p:cNvSpPr>
          <p:nvPr>
            <p:ph type="title"/>
          </p:nvPr>
        </p:nvSpPr>
        <p:spPr/>
        <p:txBody>
          <a:bodyPr/>
          <a:lstStyle/>
          <a:p>
            <a:r>
              <a:rPr lang="en-US" dirty="0"/>
              <a:t>Ball Retrieval</a:t>
            </a:r>
            <a:endParaRPr lang="en-CA" dirty="0"/>
          </a:p>
        </p:txBody>
      </p:sp>
      <p:sp>
        <p:nvSpPr>
          <p:cNvPr id="6" name="TextBox 5">
            <a:extLst>
              <a:ext uri="{FF2B5EF4-FFF2-40B4-BE49-F238E27FC236}">
                <a16:creationId xmlns:a16="http://schemas.microsoft.com/office/drawing/2014/main" id="{65BDDB22-76D1-4349-DFA1-ABB218083756}"/>
              </a:ext>
            </a:extLst>
          </p:cNvPr>
          <p:cNvSpPr txBox="1"/>
          <p:nvPr/>
        </p:nvSpPr>
        <p:spPr>
          <a:xfrm>
            <a:off x="2118632" y="2844284"/>
            <a:ext cx="6617154" cy="584775"/>
          </a:xfrm>
          <a:prstGeom prst="rect">
            <a:avLst/>
          </a:prstGeom>
          <a:noFill/>
        </p:spPr>
        <p:txBody>
          <a:bodyPr wrap="square">
            <a:spAutoFit/>
          </a:bodyPr>
          <a:lstStyle/>
          <a:p>
            <a:pPr algn="ctr"/>
            <a:r>
              <a:rPr lang="en-CA" sz="3200" b="0" i="0" dirty="0">
                <a:solidFill>
                  <a:srgbClr val="0D0D0D"/>
                </a:solidFill>
                <a:effectLst/>
                <a:highlight>
                  <a:srgbClr val="FFFFFF"/>
                </a:highlight>
                <a:latin typeface="Roboto"/>
              </a:rPr>
              <a:t>Video – Ball Retrieval</a:t>
            </a:r>
            <a:endParaRPr lang="en-CA" sz="3200" dirty="0"/>
          </a:p>
        </p:txBody>
      </p:sp>
    </p:spTree>
    <p:extLst>
      <p:ext uri="{BB962C8B-B14F-4D97-AF65-F5344CB8AC3E}">
        <p14:creationId xmlns:p14="http://schemas.microsoft.com/office/powerpoint/2010/main" val="10374346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C2EEA-B73F-B75E-B925-C19561755504}"/>
              </a:ext>
            </a:extLst>
          </p:cNvPr>
          <p:cNvSpPr>
            <a:spLocks noGrp="1"/>
          </p:cNvSpPr>
          <p:nvPr>
            <p:ph type="title"/>
          </p:nvPr>
        </p:nvSpPr>
        <p:spPr/>
        <p:txBody>
          <a:bodyPr/>
          <a:lstStyle/>
          <a:p>
            <a:r>
              <a:rPr lang="en-US" dirty="0"/>
              <a:t>Communication / Team Work</a:t>
            </a:r>
            <a:endParaRPr lang="en-CA" dirty="0"/>
          </a:p>
        </p:txBody>
      </p:sp>
      <p:pic>
        <p:nvPicPr>
          <p:cNvPr id="5" name="Content Placeholder 4" descr="A football referee with his hand up&#10;&#10;Description automatically generated">
            <a:extLst>
              <a:ext uri="{FF2B5EF4-FFF2-40B4-BE49-F238E27FC236}">
                <a16:creationId xmlns:a16="http://schemas.microsoft.com/office/drawing/2014/main" id="{9153E832-2A4C-2DD3-16CD-D98F0788286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13674" y="1416050"/>
            <a:ext cx="6764651" cy="4351338"/>
          </a:xfrm>
        </p:spPr>
      </p:pic>
    </p:spTree>
    <p:extLst>
      <p:ext uri="{BB962C8B-B14F-4D97-AF65-F5344CB8AC3E}">
        <p14:creationId xmlns:p14="http://schemas.microsoft.com/office/powerpoint/2010/main" val="1757540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7F5A8-1131-3C31-EFCF-095E6997D055}"/>
              </a:ext>
            </a:extLst>
          </p:cNvPr>
          <p:cNvSpPr>
            <a:spLocks noGrp="1"/>
          </p:cNvSpPr>
          <p:nvPr>
            <p:ph type="title"/>
          </p:nvPr>
        </p:nvSpPr>
        <p:spPr/>
        <p:txBody>
          <a:bodyPr/>
          <a:lstStyle/>
          <a:p>
            <a:r>
              <a:rPr lang="en-US" dirty="0"/>
              <a:t>Sample Positional Charts</a:t>
            </a:r>
            <a:endParaRPr lang="en-CA" dirty="0"/>
          </a:p>
        </p:txBody>
      </p:sp>
      <p:pic>
        <p:nvPicPr>
          <p:cNvPr id="5" name="Content Placeholder 4">
            <a:extLst>
              <a:ext uri="{FF2B5EF4-FFF2-40B4-BE49-F238E27FC236}">
                <a16:creationId xmlns:a16="http://schemas.microsoft.com/office/drawing/2014/main" id="{B5ABEA0A-A38F-BCCA-BE53-6EE056DA41D0}"/>
              </a:ext>
            </a:extLst>
          </p:cNvPr>
          <p:cNvPicPr>
            <a:picLocks noGrp="1" noChangeAspect="1"/>
          </p:cNvPicPr>
          <p:nvPr>
            <p:ph idx="1"/>
          </p:nvPr>
        </p:nvPicPr>
        <p:blipFill>
          <a:blip r:embed="rId3"/>
          <a:stretch>
            <a:fillRect/>
          </a:stretch>
        </p:blipFill>
        <p:spPr>
          <a:xfrm>
            <a:off x="2361813" y="1434599"/>
            <a:ext cx="6541942" cy="4351338"/>
          </a:xfrm>
        </p:spPr>
      </p:pic>
    </p:spTree>
    <p:extLst>
      <p:ext uri="{BB962C8B-B14F-4D97-AF65-F5344CB8AC3E}">
        <p14:creationId xmlns:p14="http://schemas.microsoft.com/office/powerpoint/2010/main" val="956479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7F5A8-1131-3C31-EFCF-095E6997D055}"/>
              </a:ext>
            </a:extLst>
          </p:cNvPr>
          <p:cNvSpPr>
            <a:spLocks noGrp="1"/>
          </p:cNvSpPr>
          <p:nvPr>
            <p:ph type="title"/>
          </p:nvPr>
        </p:nvSpPr>
        <p:spPr/>
        <p:txBody>
          <a:bodyPr/>
          <a:lstStyle/>
          <a:p>
            <a:r>
              <a:rPr lang="en-US" dirty="0"/>
              <a:t>Sample Positional Charts</a:t>
            </a:r>
            <a:endParaRPr lang="en-CA" dirty="0"/>
          </a:p>
        </p:txBody>
      </p:sp>
      <p:pic>
        <p:nvPicPr>
          <p:cNvPr id="6" name="Content Placeholder 5" descr="A diagram of a diagram&#10;&#10;Description automatically generated">
            <a:extLst>
              <a:ext uri="{FF2B5EF4-FFF2-40B4-BE49-F238E27FC236}">
                <a16:creationId xmlns:a16="http://schemas.microsoft.com/office/drawing/2014/main" id="{0A161917-8B87-831A-0F9E-40861824F8BA}"/>
              </a:ext>
            </a:extLst>
          </p:cNvPr>
          <p:cNvPicPr>
            <a:picLocks noGrp="1" noChangeAspect="1"/>
          </p:cNvPicPr>
          <p:nvPr>
            <p:ph idx="1"/>
          </p:nvPr>
        </p:nvPicPr>
        <p:blipFill>
          <a:blip r:embed="rId3"/>
          <a:stretch>
            <a:fillRect/>
          </a:stretch>
        </p:blipFill>
        <p:spPr>
          <a:xfrm>
            <a:off x="2745350" y="1416552"/>
            <a:ext cx="6701300" cy="4351338"/>
          </a:xfrm>
          <a:prstGeom prst="rect">
            <a:avLst/>
          </a:prstGeom>
        </p:spPr>
      </p:pic>
    </p:spTree>
    <p:extLst>
      <p:ext uri="{BB962C8B-B14F-4D97-AF65-F5344CB8AC3E}">
        <p14:creationId xmlns:p14="http://schemas.microsoft.com/office/powerpoint/2010/main" val="3195083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7F5A8-1131-3C31-EFCF-095E6997D055}"/>
              </a:ext>
            </a:extLst>
          </p:cNvPr>
          <p:cNvSpPr>
            <a:spLocks noGrp="1"/>
          </p:cNvSpPr>
          <p:nvPr>
            <p:ph type="title"/>
          </p:nvPr>
        </p:nvSpPr>
        <p:spPr/>
        <p:txBody>
          <a:bodyPr/>
          <a:lstStyle/>
          <a:p>
            <a:r>
              <a:rPr lang="en-US" dirty="0"/>
              <a:t>Sample Positional Charts</a:t>
            </a:r>
            <a:endParaRPr lang="en-CA" dirty="0"/>
          </a:p>
        </p:txBody>
      </p:sp>
      <p:pic>
        <p:nvPicPr>
          <p:cNvPr id="5" name="Content Placeholder 4" descr="A diagram of a diagram&#10;&#10;Description automatically generated">
            <a:extLst>
              <a:ext uri="{FF2B5EF4-FFF2-40B4-BE49-F238E27FC236}">
                <a16:creationId xmlns:a16="http://schemas.microsoft.com/office/drawing/2014/main" id="{61FE453D-B477-BA3F-40D8-1F7086D7A169}"/>
              </a:ext>
            </a:extLst>
          </p:cNvPr>
          <p:cNvPicPr>
            <a:picLocks noGrp="1" noChangeAspect="1"/>
          </p:cNvPicPr>
          <p:nvPr>
            <p:ph idx="1"/>
          </p:nvPr>
        </p:nvPicPr>
        <p:blipFill>
          <a:blip r:embed="rId3"/>
          <a:stretch>
            <a:fillRect/>
          </a:stretch>
        </p:blipFill>
        <p:spPr>
          <a:xfrm>
            <a:off x="2822746" y="1446630"/>
            <a:ext cx="6546507" cy="4351338"/>
          </a:xfrm>
          <a:prstGeom prst="rect">
            <a:avLst/>
          </a:prstGeom>
        </p:spPr>
      </p:pic>
    </p:spTree>
    <p:extLst>
      <p:ext uri="{BB962C8B-B14F-4D97-AF65-F5344CB8AC3E}">
        <p14:creationId xmlns:p14="http://schemas.microsoft.com/office/powerpoint/2010/main" val="142499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249BA-8E2D-1A24-219D-D37C780F8596}"/>
              </a:ext>
            </a:extLst>
          </p:cNvPr>
          <p:cNvSpPr>
            <a:spLocks noGrp="1"/>
          </p:cNvSpPr>
          <p:nvPr>
            <p:ph type="title"/>
          </p:nvPr>
        </p:nvSpPr>
        <p:spPr/>
        <p:txBody>
          <a:bodyPr>
            <a:normAutofit fontScale="90000"/>
          </a:bodyPr>
          <a:lstStyle/>
          <a:p>
            <a:r>
              <a:rPr lang="en-US" dirty="0"/>
              <a:t>Line of Scrimmage Officials Responsibilities</a:t>
            </a:r>
          </a:p>
        </p:txBody>
      </p:sp>
      <p:sp>
        <p:nvSpPr>
          <p:cNvPr id="3" name="Content Placeholder 2">
            <a:extLst>
              <a:ext uri="{FF2B5EF4-FFF2-40B4-BE49-F238E27FC236}">
                <a16:creationId xmlns:a16="http://schemas.microsoft.com/office/drawing/2014/main" id="{0DA3536E-C917-AAF0-8449-1FCE9B3514C0}"/>
              </a:ext>
            </a:extLst>
          </p:cNvPr>
          <p:cNvSpPr>
            <a:spLocks noGrp="1"/>
          </p:cNvSpPr>
          <p:nvPr>
            <p:ph idx="1"/>
          </p:nvPr>
        </p:nvSpPr>
        <p:spPr>
          <a:xfrm>
            <a:off x="838200" y="1584995"/>
            <a:ext cx="10515600" cy="4351338"/>
          </a:xfrm>
        </p:spPr>
        <p:txBody>
          <a:bodyPr>
            <a:normAutofit/>
          </a:bodyPr>
          <a:lstStyle/>
          <a:p>
            <a:pPr marL="0" indent="0">
              <a:buNone/>
            </a:pPr>
            <a:r>
              <a:rPr lang="en-US" dirty="0"/>
              <a:t>Group brainstorm</a:t>
            </a:r>
          </a:p>
          <a:p>
            <a:pPr marL="0" indent="0">
              <a:buNone/>
            </a:pPr>
            <a:endParaRPr lang="en-US" dirty="0"/>
          </a:p>
        </p:txBody>
      </p:sp>
      <p:pic>
        <p:nvPicPr>
          <p:cNvPr id="5" name="Graphic 4" descr="Head with gears with solid fill">
            <a:extLst>
              <a:ext uri="{FF2B5EF4-FFF2-40B4-BE49-F238E27FC236}">
                <a16:creationId xmlns:a16="http://schemas.microsoft.com/office/drawing/2014/main" id="{910A1FE2-C7DA-808F-C4E8-6BE90AEC8E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5840" y="1912620"/>
            <a:ext cx="3924300" cy="3924300"/>
          </a:xfrm>
          <a:prstGeom prst="rect">
            <a:avLst/>
          </a:prstGeom>
        </p:spPr>
      </p:pic>
    </p:spTree>
    <p:extLst>
      <p:ext uri="{BB962C8B-B14F-4D97-AF65-F5344CB8AC3E}">
        <p14:creationId xmlns:p14="http://schemas.microsoft.com/office/powerpoint/2010/main" val="4264887690"/>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FL New Brand Template" id="{37808E72-7BC4-8C4F-BA7C-9AB6955717AE}" vid="{DB6A5E2B-E38D-5F48-82A1-596EE685209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15011</TotalTime>
  <Words>4715</Words>
  <Application>Microsoft Office PowerPoint</Application>
  <PresentationFormat>Widescreen</PresentationFormat>
  <Paragraphs>603</Paragraphs>
  <Slides>52</Slides>
  <Notes>51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Hind Bold</vt:lpstr>
      <vt:lpstr>Hind Light</vt:lpstr>
      <vt:lpstr>Khand</vt:lpstr>
      <vt:lpstr>Khand Semibold</vt:lpstr>
      <vt:lpstr>Roboto</vt:lpstr>
      <vt:lpstr>Arial</vt:lpstr>
      <vt:lpstr>Calibri</vt:lpstr>
      <vt:lpstr>1_Office Theme</vt:lpstr>
      <vt:lpstr>Welcome to Level 1</vt:lpstr>
      <vt:lpstr>Level 1 – Today’s Agenda</vt:lpstr>
      <vt:lpstr>Level 1 Part 1</vt:lpstr>
      <vt:lpstr>Our Team – who  is here today?</vt:lpstr>
      <vt:lpstr>Team Zebra (review from Online Module)</vt:lpstr>
      <vt:lpstr>Sample Positional Charts</vt:lpstr>
      <vt:lpstr>Sample Positional Charts</vt:lpstr>
      <vt:lpstr>Sample Positional Charts</vt:lpstr>
      <vt:lpstr>Line of Scrimmage Officials Responsibilities</vt:lpstr>
      <vt:lpstr>Line of Scrimmage Officials</vt:lpstr>
      <vt:lpstr>Line of Scrimmage Officials</vt:lpstr>
      <vt:lpstr>Line of Scrimmage Officials</vt:lpstr>
      <vt:lpstr>Line of Scrimmage Officials</vt:lpstr>
      <vt:lpstr>Line of Scrimmage Officials</vt:lpstr>
      <vt:lpstr>Line of Scrimmage Officials</vt:lpstr>
      <vt:lpstr>Line of Scrimmage Officials</vt:lpstr>
      <vt:lpstr>Line of Scrimmage Officials</vt:lpstr>
      <vt:lpstr>Line of Scrimmage Officials</vt:lpstr>
      <vt:lpstr>Line of Scrimmage Officials</vt:lpstr>
      <vt:lpstr>Line of Scrimmage Officials</vt:lpstr>
      <vt:lpstr>Line of Scrimmage Officials</vt:lpstr>
      <vt:lpstr>Line of Scrimmage Officials</vt:lpstr>
      <vt:lpstr>Line of Scrimmage Officials</vt:lpstr>
      <vt:lpstr>Line of Scrimmage Officials</vt:lpstr>
      <vt:lpstr>Line of Scrimmage Officials</vt:lpstr>
      <vt:lpstr>Line of Scrimmage Officials</vt:lpstr>
      <vt:lpstr>line of Scrimmage officials</vt:lpstr>
      <vt:lpstr>Goal Line</vt:lpstr>
      <vt:lpstr>Goal Line</vt:lpstr>
      <vt:lpstr>All officials</vt:lpstr>
      <vt:lpstr>Line of Scrimmage Officials</vt:lpstr>
      <vt:lpstr>Down Judge – leader of stick crew</vt:lpstr>
      <vt:lpstr>Downs Judge</vt:lpstr>
      <vt:lpstr>Level 1</vt:lpstr>
      <vt:lpstr>Game Assignments</vt:lpstr>
      <vt:lpstr>Preparation  </vt:lpstr>
      <vt:lpstr>Preparation  </vt:lpstr>
      <vt:lpstr>Look sharp be sharp</vt:lpstr>
      <vt:lpstr>Pregame</vt:lpstr>
      <vt:lpstr>pregame</vt:lpstr>
      <vt:lpstr>pregame</vt:lpstr>
      <vt:lpstr>Pregame</vt:lpstr>
      <vt:lpstr>Stick crew safety</vt:lpstr>
      <vt:lpstr>Official Safety</vt:lpstr>
      <vt:lpstr>Pre-kickoff meeting</vt:lpstr>
      <vt:lpstr>Prekickoff</vt:lpstr>
      <vt:lpstr>Presnap</vt:lpstr>
      <vt:lpstr>Flag</vt:lpstr>
      <vt:lpstr>Whistle</vt:lpstr>
      <vt:lpstr>Hustle</vt:lpstr>
      <vt:lpstr>Ball Retrieval</vt:lpstr>
      <vt:lpstr>Communication / Team Work</vt:lpstr>
    </vt:vector>
  </TitlesOfParts>
  <Company>CISSS de l'Outaouais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Philosophical reminders</dc:title>
  <dc:creator>Brian Schouten</dc:creator>
  <cp:lastModifiedBy>Henry Chiu</cp:lastModifiedBy>
  <cp:revision>33</cp:revision>
  <dcterms:created xsi:type="dcterms:W3CDTF">2021-08-20T14:26:20Z</dcterms:created>
  <dcterms:modified xsi:type="dcterms:W3CDTF">2024-04-19T02:37:49Z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a7d8d5d-78e2-4a62-9fcd-016eb5e4c57c_Enabled">
    <vt:lpwstr>true</vt:lpwstr>
  </property>
  <property fmtid="{D5CDD505-2E9C-101B-9397-08002B2CF9AE}" pid="3" name="MSIP_Label_6a7d8d5d-78e2-4a62-9fcd-016eb5e4c57c_SetDate">
    <vt:lpwstr>2021-08-28T13:20:55Z</vt:lpwstr>
  </property>
  <property fmtid="{D5CDD505-2E9C-101B-9397-08002B2CF9AE}" pid="4" name="MSIP_Label_6a7d8d5d-78e2-4a62-9fcd-016eb5e4c57c_Method">
    <vt:lpwstr>Standard</vt:lpwstr>
  </property>
  <property fmtid="{D5CDD505-2E9C-101B-9397-08002B2CF9AE}" pid="5" name="MSIP_Label_6a7d8d5d-78e2-4a62-9fcd-016eb5e4c57c_Name">
    <vt:lpwstr>Général</vt:lpwstr>
  </property>
  <property fmtid="{D5CDD505-2E9C-101B-9397-08002B2CF9AE}" pid="6" name="MSIP_Label_6a7d8d5d-78e2-4a62-9fcd-016eb5e4c57c_SiteId">
    <vt:lpwstr>06e1fe28-5f8b-4075-bf6c-ae24be1a7992</vt:lpwstr>
  </property>
  <property fmtid="{D5CDD505-2E9C-101B-9397-08002B2CF9AE}" pid="7" name="MSIP_Label_6a7d8d5d-78e2-4a62-9fcd-016eb5e4c57c_ActionId">
    <vt:lpwstr>3384b2cd-2ac9-4e34-8afa-e74b6af88798</vt:lpwstr>
  </property>
  <property fmtid="{D5CDD505-2E9C-101B-9397-08002B2CF9AE}" pid="8" name="MSIP_Label_6a7d8d5d-78e2-4a62-9fcd-016eb5e4c57c_ContentBits">
    <vt:lpwstr>0</vt:lpwstr>
  </property>
</Properties>
</file>