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5"/>
  </p:notesMasterIdLst>
  <p:sldIdLst>
    <p:sldId id="307" r:id="rId2"/>
    <p:sldId id="265" r:id="rId3"/>
    <p:sldId id="268" r:id="rId4"/>
    <p:sldId id="274" r:id="rId5"/>
    <p:sldId id="269" r:id="rId6"/>
    <p:sldId id="270" r:id="rId7"/>
    <p:sldId id="278" r:id="rId8"/>
    <p:sldId id="273" r:id="rId9"/>
    <p:sldId id="271" r:id="rId10"/>
    <p:sldId id="275" r:id="rId11"/>
    <p:sldId id="272" r:id="rId12"/>
    <p:sldId id="276" r:id="rId13"/>
    <p:sldId id="308" r:id="rId14"/>
    <p:sldId id="277" r:id="rId15"/>
    <p:sldId id="279" r:id="rId16"/>
    <p:sldId id="280" r:id="rId17"/>
    <p:sldId id="256" r:id="rId18"/>
    <p:sldId id="257" r:id="rId19"/>
    <p:sldId id="281" r:id="rId20"/>
    <p:sldId id="259" r:id="rId21"/>
    <p:sldId id="282" r:id="rId22"/>
    <p:sldId id="283" r:id="rId23"/>
    <p:sldId id="309" r:id="rId24"/>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79005" autoAdjust="0"/>
  </p:normalViewPr>
  <p:slideViewPr>
    <p:cSldViewPr snapToGrid="0">
      <p:cViewPr varScale="1">
        <p:scale>
          <a:sx n="49" d="100"/>
          <a:sy n="49" d="100"/>
        </p:scale>
        <p:origin x="13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80CADD-1429-4ED6-9000-6E62E1BE43CB}" type="datetimeFigureOut">
              <a:rPr lang="fr-CA" smtClean="0"/>
              <a:t>2024-04-09</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55A689-B993-4D17-9E68-78E225C0365F}" type="slidenum">
              <a:rPr lang="fr-CA" smtClean="0"/>
              <a:t>‹#›</a:t>
            </a:fld>
            <a:endParaRPr lang="fr-CA"/>
          </a:p>
        </p:txBody>
      </p:sp>
    </p:spTree>
    <p:extLst>
      <p:ext uri="{BB962C8B-B14F-4D97-AF65-F5344CB8AC3E}">
        <p14:creationId xmlns:p14="http://schemas.microsoft.com/office/powerpoint/2010/main" val="1808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5A689-B993-4D17-9E68-78E225C0365F}" type="slidenum">
              <a:rPr lang="fr-CA" smtClean="0"/>
              <a:t>1</a:t>
            </a:fld>
            <a:endParaRPr lang="fr-CA"/>
          </a:p>
        </p:txBody>
      </p:sp>
    </p:spTree>
    <p:extLst>
      <p:ext uri="{BB962C8B-B14F-4D97-AF65-F5344CB8AC3E}">
        <p14:creationId xmlns:p14="http://schemas.microsoft.com/office/powerpoint/2010/main" val="99704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5A689-B993-4D17-9E68-78E225C0365F}" type="slidenum">
              <a:rPr lang="fr-CA" smtClean="0"/>
              <a:t>10</a:t>
            </a:fld>
            <a:endParaRPr lang="fr-CA"/>
          </a:p>
        </p:txBody>
      </p:sp>
    </p:spTree>
    <p:extLst>
      <p:ext uri="{BB962C8B-B14F-4D97-AF65-F5344CB8AC3E}">
        <p14:creationId xmlns:p14="http://schemas.microsoft.com/office/powerpoint/2010/main" val="129296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5A689-B993-4D17-9E68-78E225C0365F}" type="slidenum">
              <a:rPr lang="fr-CA" smtClean="0"/>
              <a:t>11</a:t>
            </a:fld>
            <a:endParaRPr lang="fr-CA"/>
          </a:p>
        </p:txBody>
      </p:sp>
    </p:spTree>
    <p:extLst>
      <p:ext uri="{BB962C8B-B14F-4D97-AF65-F5344CB8AC3E}">
        <p14:creationId xmlns:p14="http://schemas.microsoft.com/office/powerpoint/2010/main" val="2506743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dirty="0" err="1"/>
              <a:t>centre</a:t>
            </a:r>
            <a:r>
              <a:rPr lang="en-US" sz="1200" dirty="0"/>
              <a:t> is allowed to make the motion which is necessary to snap the ball but may not break their 3- or 4-point stance on the ball, to allow another player to become the </a:t>
            </a:r>
            <a:r>
              <a:rPr lang="en-US" sz="1200" dirty="0" err="1"/>
              <a:t>centre</a:t>
            </a:r>
            <a:r>
              <a:rPr lang="en-US" sz="1200" dirty="0"/>
              <a:t>. A line player of Team A, may not legally be moving in any direction, or change position by moving in any direction, immediately prior to the ball being snapped. </a:t>
            </a:r>
          </a:p>
          <a:p>
            <a:endParaRPr lang="en-US" sz="1200" dirty="0"/>
          </a:p>
          <a:p>
            <a:r>
              <a:rPr lang="en-US" sz="1200" dirty="0"/>
              <a:t>What is the action of officials for a motion infraction?</a:t>
            </a:r>
          </a:p>
          <a:p>
            <a:endParaRPr lang="en-US" sz="1200" dirty="0"/>
          </a:p>
          <a:p>
            <a:r>
              <a:rPr lang="en-US" sz="1200" dirty="0"/>
              <a:t>- Whistle Flag and time stop signal</a:t>
            </a:r>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12</a:t>
            </a:fld>
            <a:endParaRPr lang="fr-CA"/>
          </a:p>
        </p:txBody>
      </p:sp>
    </p:spTree>
    <p:extLst>
      <p:ext uri="{BB962C8B-B14F-4D97-AF65-F5344CB8AC3E}">
        <p14:creationId xmlns:p14="http://schemas.microsoft.com/office/powerpoint/2010/main" val="82911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Team A is playing with fewer than 12 players on the field, it may reduce the equivalent number of players on the line without penalty. If Team A has fewer than 7 players on the line due to a Team A offside, the penalty shall be for offside only.</a:t>
            </a:r>
          </a:p>
          <a:p>
            <a:endParaRPr lang="en-US" sz="1200" dirty="0"/>
          </a:p>
          <a:p>
            <a:endParaRPr lang="en-US" sz="1200" dirty="0"/>
          </a:p>
          <a:p>
            <a:r>
              <a:rPr lang="en-US" sz="1200" dirty="0"/>
              <a:t>What is the action of officials for a formation infraction?</a:t>
            </a:r>
          </a:p>
          <a:p>
            <a:endParaRPr lang="en-US" sz="1200" dirty="0"/>
          </a:p>
          <a:p>
            <a:r>
              <a:rPr lang="en-US" sz="1200" dirty="0"/>
              <a:t>Flag and </a:t>
            </a:r>
          </a:p>
          <a:p>
            <a:r>
              <a:rPr lang="en-US" sz="1200" dirty="0"/>
              <a:t>let play continue</a:t>
            </a:r>
            <a:endParaRPr lang="en-US" dirty="0"/>
          </a:p>
          <a:p>
            <a:endParaRPr lang="en-US" sz="1200" dirty="0"/>
          </a:p>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13</a:t>
            </a:fld>
            <a:endParaRPr lang="fr-CA"/>
          </a:p>
        </p:txBody>
      </p:sp>
    </p:spTree>
    <p:extLst>
      <p:ext uri="{BB962C8B-B14F-4D97-AF65-F5344CB8AC3E}">
        <p14:creationId xmlns:p14="http://schemas.microsoft.com/office/powerpoint/2010/main" val="122531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LoS</a:t>
            </a:r>
            <a:r>
              <a:rPr lang="en-US" dirty="0"/>
              <a:t> is busy </a:t>
            </a:r>
          </a:p>
          <a:p>
            <a:r>
              <a:rPr lang="en-US" dirty="0"/>
              <a:t>Routine is important</a:t>
            </a:r>
          </a:p>
          <a:p>
            <a:r>
              <a:rPr lang="en-US" dirty="0"/>
              <a:t>Player Action before ball is snapped:</a:t>
            </a:r>
          </a:p>
          <a:p>
            <a:r>
              <a:rPr lang="en-US" dirty="0"/>
              <a:t>Receiver checks in</a:t>
            </a:r>
          </a:p>
          <a:p>
            <a:r>
              <a:rPr lang="en-US" dirty="0"/>
              <a:t>Defensive end Line up offside</a:t>
            </a:r>
          </a:p>
          <a:p>
            <a:r>
              <a:rPr lang="en-US" dirty="0"/>
              <a:t>Linebacker move up – does he jump offside?</a:t>
            </a:r>
          </a:p>
          <a:p>
            <a:r>
              <a:rPr lang="en-US" dirty="0"/>
              <a:t>Receiver leaves – is it early?</a:t>
            </a:r>
          </a:p>
          <a:p>
            <a:r>
              <a:rPr lang="en-US" dirty="0"/>
              <a:t>Offensive end moves – is it early?</a:t>
            </a:r>
          </a:p>
        </p:txBody>
      </p:sp>
      <p:sp>
        <p:nvSpPr>
          <p:cNvPr id="4" name="Slide Number Placeholder 3"/>
          <p:cNvSpPr>
            <a:spLocks noGrp="1"/>
          </p:cNvSpPr>
          <p:nvPr>
            <p:ph type="sldNum" sz="quarter" idx="5"/>
          </p:nvPr>
        </p:nvSpPr>
        <p:spPr/>
        <p:txBody>
          <a:bodyPr/>
          <a:lstStyle/>
          <a:p>
            <a:fld id="{D755A689-B993-4D17-9E68-78E225C0365F}" type="slidenum">
              <a:rPr lang="fr-CA" smtClean="0"/>
              <a:t>14</a:t>
            </a:fld>
            <a:endParaRPr lang="fr-CA"/>
          </a:p>
        </p:txBody>
      </p:sp>
    </p:spTree>
    <p:extLst>
      <p:ext uri="{BB962C8B-B14F-4D97-AF65-F5344CB8AC3E}">
        <p14:creationId xmlns:p14="http://schemas.microsoft.com/office/powerpoint/2010/main" val="246628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5A689-B993-4D17-9E68-78E225C0365F}" type="slidenum">
              <a:rPr lang="fr-CA" smtClean="0"/>
              <a:t>15</a:t>
            </a:fld>
            <a:endParaRPr lang="fr-CA"/>
          </a:p>
        </p:txBody>
      </p:sp>
    </p:spTree>
    <p:extLst>
      <p:ext uri="{BB962C8B-B14F-4D97-AF65-F5344CB8AC3E}">
        <p14:creationId xmlns:p14="http://schemas.microsoft.com/office/powerpoint/2010/main" val="139970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16</a:t>
            </a:fld>
            <a:endParaRPr lang="fr-CA"/>
          </a:p>
        </p:txBody>
      </p:sp>
    </p:spTree>
    <p:extLst>
      <p:ext uri="{BB962C8B-B14F-4D97-AF65-F5344CB8AC3E}">
        <p14:creationId xmlns:p14="http://schemas.microsoft.com/office/powerpoint/2010/main" val="350429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US" dirty="0"/>
              <a:t>Article 1 – Player Possession </a:t>
            </a:r>
          </a:p>
          <a:p>
            <a:r>
              <a:rPr lang="en-US" dirty="0"/>
              <a:t>A player is in possession of the ball when firmly held in the hand or hands, arm or arms, leg or legs, or under body. </a:t>
            </a:r>
          </a:p>
          <a:p>
            <a:r>
              <a:rPr lang="en-US" dirty="0"/>
              <a:t>Article 2 – Disputed Possession </a:t>
            </a:r>
          </a:p>
          <a:p>
            <a:r>
              <a:rPr lang="en-US" dirty="0"/>
              <a:t>When players of opposite teams have possession of the ball, it shall belong to the player who first gained possession, and who has not lost possession. </a:t>
            </a:r>
          </a:p>
          <a:p>
            <a:r>
              <a:rPr lang="en-US" dirty="0"/>
              <a:t>Article 3 – Simultaneous Possession </a:t>
            </a:r>
          </a:p>
          <a:p>
            <a:r>
              <a:rPr lang="en-US" dirty="0"/>
              <a:t>If players of opposite teams legally gain simultaneous possession of the ball, it shall belong to the team which last previously had possession. If a forward pass is caught simultaneously by eligible receivers of both teams, the ball shall belong to Team A (Rule 6-4-6-c). </a:t>
            </a:r>
          </a:p>
          <a:p>
            <a:endParaRPr lang="en-US" dirty="0"/>
          </a:p>
          <a:p>
            <a:r>
              <a:rPr lang="en-US" dirty="0"/>
              <a:t>If a kick off is legally caught simultaneously by players of opposite teams - before it has been touched by any other player after the kick off – kick off repeated at the previous line of kick off. - after it has been legally touched by another player, or players – possession to the team which last touched it before the simultaneous possession</a:t>
            </a:r>
            <a:endParaRPr dirty="0"/>
          </a:p>
        </p:txBody>
      </p:sp>
      <p:sp>
        <p:nvSpPr>
          <p:cNvPr id="50" name="Google Shape;5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Football is a game of possession.  Ruling correctly on who is entitled to the ball is critical.  The most common mistake is blowing the whistle too early – when the ball is loose (not in possession of any player).  Take your time.</a:t>
            </a: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Article 1 – Player Possession </a:t>
            </a:r>
          </a:p>
          <a:p>
            <a:r>
              <a:rPr lang="en-US" dirty="0"/>
              <a:t>A player is in possession of the ball when firmly held in the hand or hands, arm or arms, leg or legs, or under body. </a:t>
            </a:r>
          </a:p>
          <a:p>
            <a:r>
              <a:rPr lang="en-US" dirty="0"/>
              <a:t>Article 2 – Disputed Possession </a:t>
            </a:r>
          </a:p>
          <a:p>
            <a:r>
              <a:rPr lang="en-US" dirty="0"/>
              <a:t>When players of opposite teams have possession of the ball, it shall belong to the player who first gained possession, and who has not lost possession. </a:t>
            </a:r>
          </a:p>
          <a:p>
            <a:r>
              <a:rPr lang="en-US" dirty="0"/>
              <a:t>Article 3 – Simultaneous Possession If players of opposite teams legally gain simultaneous possession of the ball, it shall belong to the team which last previously had possession. If a forward pass is caught simultaneously by eligible receivers of both teams, the ball shall belong to Team A (Rule 6-4-6-c). </a:t>
            </a:r>
            <a:endParaRPr dirty="0"/>
          </a:p>
        </p:txBody>
      </p:sp>
      <p:sp>
        <p:nvSpPr>
          <p:cNvPr id="58" name="Google Shape;5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1a5c873580_5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1a5c873580_5_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Line of Scrimmage officials will have the majority of Out of Bounds calls with 4 and 5 Official crews.  This is because their zones of coverage encompass the entire sideline from dead ball line to dead ball line.</a:t>
            </a:r>
          </a:p>
          <a:p>
            <a:endParaRPr lang="en-US" dirty="0"/>
          </a:p>
          <a:p>
            <a:r>
              <a:rPr lang="en-US" dirty="0"/>
              <a:t>Outline and demonstrate the mechanic</a:t>
            </a:r>
          </a:p>
          <a:p>
            <a:pPr marL="457200" lvl="0" indent="-387350" algn="l" rtl="0">
              <a:lnSpc>
                <a:spcPct val="100000"/>
              </a:lnSpc>
              <a:spcBef>
                <a:spcPts val="0"/>
              </a:spcBef>
              <a:spcAft>
                <a:spcPts val="0"/>
              </a:spcAft>
              <a:buClr>
                <a:srgbClr val="000000"/>
              </a:buClr>
              <a:buSzPts val="2500"/>
              <a:buFont typeface="Arial"/>
              <a:buChar char="•"/>
            </a:pPr>
            <a:r>
              <a:rPr lang="en-US" sz="1200" dirty="0">
                <a:solidFill>
                  <a:srgbClr val="000000"/>
                </a:solidFill>
                <a:latin typeface="Arial"/>
                <a:ea typeface="Arial"/>
                <a:cs typeface="Arial"/>
                <a:sym typeface="Arial"/>
              </a:rPr>
              <a:t>Whistle</a:t>
            </a:r>
          </a:p>
          <a:p>
            <a:pPr marL="457200" lvl="0" indent="-387350" algn="l" rtl="0">
              <a:lnSpc>
                <a:spcPct val="100000"/>
              </a:lnSpc>
              <a:spcBef>
                <a:spcPts val="0"/>
              </a:spcBef>
              <a:spcAft>
                <a:spcPts val="0"/>
              </a:spcAft>
              <a:buClr>
                <a:srgbClr val="000000"/>
              </a:buClr>
              <a:buSzPts val="2500"/>
              <a:buFont typeface="Arial"/>
              <a:buChar char="•"/>
            </a:pPr>
            <a:r>
              <a:rPr lang="en-US" sz="1200" dirty="0">
                <a:solidFill>
                  <a:srgbClr val="000000"/>
                </a:solidFill>
                <a:latin typeface="Arial"/>
                <a:ea typeface="Arial"/>
                <a:cs typeface="Arial"/>
                <a:sym typeface="Arial"/>
              </a:rPr>
              <a:t>Clock stops (signal).</a:t>
            </a:r>
          </a:p>
          <a:p>
            <a:pPr marL="457200" lvl="0" indent="-387350" algn="l" rtl="0">
              <a:lnSpc>
                <a:spcPct val="100000"/>
              </a:lnSpc>
              <a:spcBef>
                <a:spcPts val="0"/>
              </a:spcBef>
              <a:spcAft>
                <a:spcPts val="0"/>
              </a:spcAft>
              <a:buClr>
                <a:srgbClr val="000000"/>
              </a:buClr>
              <a:buSzPts val="2500"/>
              <a:buFont typeface="Arial"/>
              <a:buChar char="•"/>
            </a:pPr>
            <a:r>
              <a:rPr lang="en-US" sz="1200" dirty="0">
                <a:solidFill>
                  <a:srgbClr val="000000"/>
                </a:solidFill>
                <a:latin typeface="Arial"/>
                <a:ea typeface="Arial"/>
                <a:cs typeface="Arial"/>
                <a:sym typeface="Arial"/>
              </a:rPr>
              <a:t>Identify spot. (mental note… no need to stare at it). **Where the ball is when player steps OB**</a:t>
            </a:r>
          </a:p>
          <a:p>
            <a:pPr marL="457200" indent="-387350">
              <a:lnSpc>
                <a:spcPct val="100000"/>
              </a:lnSpc>
              <a:spcBef>
                <a:spcPts val="0"/>
              </a:spcBef>
              <a:buClr>
                <a:srgbClr val="000000"/>
              </a:buClr>
              <a:buSzPts val="2500"/>
              <a:buFont typeface="Arial"/>
              <a:buChar char="•"/>
            </a:pPr>
            <a:r>
              <a:rPr lang="en-US" sz="1200" dirty="0">
                <a:solidFill>
                  <a:srgbClr val="000000"/>
                </a:solidFill>
                <a:latin typeface="Arial"/>
                <a:ea typeface="Arial"/>
                <a:cs typeface="Arial"/>
                <a:sym typeface="Arial"/>
              </a:rPr>
              <a:t> Dead ball officiate - </a:t>
            </a:r>
            <a:r>
              <a:rPr lang="en-CA" sz="1200" b="1" dirty="0">
                <a:solidFill>
                  <a:srgbClr val="000000"/>
                </a:solidFill>
                <a:latin typeface="Arial"/>
                <a:ea typeface="Arial"/>
                <a:cs typeface="Arial"/>
                <a:sym typeface="Arial"/>
              </a:rPr>
              <a:t> especially if near benches or in groups of players – move to safe location to observe and use voice.</a:t>
            </a:r>
          </a:p>
          <a:p>
            <a:endParaRPr dirty="0"/>
          </a:p>
        </p:txBody>
      </p:sp>
      <p:sp>
        <p:nvSpPr>
          <p:cNvPr id="66" name="Google Shape;66;g21a5c873580_5_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CA"/>
              <a:pPr>
                <a:buClr>
                  <a:srgbClr val="000000"/>
                </a:buClr>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brainstorm</a:t>
            </a:r>
          </a:p>
        </p:txBody>
      </p:sp>
      <p:sp>
        <p:nvSpPr>
          <p:cNvPr id="4" name="Slide Number Placeholder 3"/>
          <p:cNvSpPr>
            <a:spLocks noGrp="1"/>
          </p:cNvSpPr>
          <p:nvPr>
            <p:ph type="sldNum" sz="quarter" idx="5"/>
          </p:nvPr>
        </p:nvSpPr>
        <p:spPr/>
        <p:txBody>
          <a:bodyPr/>
          <a:lstStyle/>
          <a:p>
            <a:fld id="{D755A689-B993-4D17-9E68-78E225C0365F}" type="slidenum">
              <a:rPr lang="fr-CA" smtClean="0"/>
              <a:t>2</a:t>
            </a:fld>
            <a:endParaRPr lang="fr-CA"/>
          </a:p>
        </p:txBody>
      </p:sp>
    </p:spTree>
    <p:extLst>
      <p:ext uri="{BB962C8B-B14F-4D97-AF65-F5344CB8AC3E}">
        <p14:creationId xmlns:p14="http://schemas.microsoft.com/office/powerpoint/2010/main" val="262087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1a5c873580_5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1a5c873580_5_1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114300" lvl="0" indent="0" algn="l" rtl="0">
              <a:spcBef>
                <a:spcPts val="1000"/>
              </a:spcBef>
              <a:spcAft>
                <a:spcPts val="0"/>
              </a:spcAft>
              <a:buSzPts val="1800"/>
              <a:buNone/>
            </a:pPr>
            <a:r>
              <a:rPr lang="en-CA" dirty="0"/>
              <a:t>The clock will be stopped after</a:t>
            </a:r>
            <a:r>
              <a:rPr lang="en-US" dirty="0"/>
              <a:t> the ball is dead during a play if there was: </a:t>
            </a:r>
          </a:p>
          <a:p>
            <a:pPr marL="457200" lvl="0" indent="-342900" algn="l" rtl="0">
              <a:spcBef>
                <a:spcPts val="1000"/>
              </a:spcBef>
              <a:spcAft>
                <a:spcPts val="0"/>
              </a:spcAft>
              <a:buSzPts val="1800"/>
              <a:buChar char="-"/>
            </a:pPr>
            <a:r>
              <a:rPr lang="en-US" dirty="0"/>
              <a:t>a change of possession  - stop clock signal</a:t>
            </a:r>
          </a:p>
          <a:p>
            <a:pPr marL="457200" lvl="0" indent="-342900" algn="l" rtl="0">
              <a:spcBef>
                <a:spcPts val="0"/>
              </a:spcBef>
              <a:spcAft>
                <a:spcPts val="0"/>
              </a:spcAft>
              <a:buSzPts val="1800"/>
              <a:buChar char="-"/>
            </a:pPr>
            <a:r>
              <a:rPr lang="en-US" dirty="0"/>
              <a:t>a touchdown – Score signal</a:t>
            </a:r>
          </a:p>
          <a:p>
            <a:pPr marL="457200" lvl="0" indent="-342900" algn="l" rtl="0">
              <a:spcBef>
                <a:spcPts val="0"/>
              </a:spcBef>
              <a:spcAft>
                <a:spcPts val="0"/>
              </a:spcAft>
              <a:buSzPts val="1800"/>
              <a:buChar char="-"/>
            </a:pPr>
            <a:r>
              <a:rPr lang="en-US" dirty="0"/>
              <a:t>a kick - stop clock signal</a:t>
            </a:r>
          </a:p>
          <a:p>
            <a:pPr marL="457200" lvl="0" indent="-342900" algn="l" rtl="0">
              <a:spcBef>
                <a:spcPts val="0"/>
              </a:spcBef>
              <a:spcAft>
                <a:spcPts val="0"/>
              </a:spcAft>
              <a:buSzPts val="1800"/>
              <a:buChar char="-"/>
            </a:pPr>
            <a:r>
              <a:rPr lang="en-US" dirty="0"/>
              <a:t>a penalty - stop clock signal</a:t>
            </a:r>
          </a:p>
          <a:p>
            <a:pPr marL="457200" indent="-342900">
              <a:spcBef>
                <a:spcPts val="0"/>
              </a:spcBef>
              <a:buSzPts val="1800"/>
              <a:buFont typeface="Arial" panose="020B0604020202020204" pitchFamily="34" charset="0"/>
              <a:buChar char="-"/>
            </a:pPr>
            <a:r>
              <a:rPr lang="en-US" dirty="0"/>
              <a:t>a long incomplete pass – incomplete pass signal</a:t>
            </a:r>
          </a:p>
          <a:p>
            <a:pPr marL="457200" indent="-342900">
              <a:spcBef>
                <a:spcPts val="0"/>
              </a:spcBef>
              <a:buSzPts val="1800"/>
              <a:buFont typeface="Arial" panose="020B0604020202020204" pitchFamily="34" charset="0"/>
              <a:buChar char="-"/>
            </a:pPr>
            <a:r>
              <a:rPr lang="en-US" dirty="0"/>
              <a:t>a ball carrier going out of bounds - stop clock signal</a:t>
            </a:r>
          </a:p>
          <a:p>
            <a:pPr marL="114300" indent="0">
              <a:spcBef>
                <a:spcPts val="0"/>
              </a:spcBef>
              <a:buSzPts val="1800"/>
              <a:buNone/>
            </a:pPr>
            <a:r>
              <a:rPr lang="en-US" dirty="0"/>
              <a:t>The clock will be stopped if the ball is not in play</a:t>
            </a: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lang="en-US" dirty="0"/>
              <a:t>for an injury or - stop clock signal</a:t>
            </a:r>
          </a:p>
          <a:p>
            <a:pPr marL="457200" marR="0" lvl="0" indent="-342900" algn="l" defTabSz="914400" rtl="0" eaLnBrk="1" fontAlgn="auto" latinLnBrk="0" hangingPunct="1">
              <a:lnSpc>
                <a:spcPct val="100000"/>
              </a:lnSpc>
              <a:spcBef>
                <a:spcPts val="0"/>
              </a:spcBef>
              <a:spcAft>
                <a:spcPts val="0"/>
              </a:spcAft>
              <a:buClrTx/>
              <a:buSzPts val="1800"/>
              <a:buFontTx/>
              <a:buChar char="-"/>
              <a:tabLst/>
              <a:defRPr/>
            </a:pPr>
            <a:r>
              <a:rPr lang="en-US" dirty="0"/>
              <a:t>at an official’s discretion - stop clock signal</a:t>
            </a:r>
          </a:p>
          <a:p>
            <a:pPr marL="457200" lvl="0" indent="-342900">
              <a:spcBef>
                <a:spcPts val="0"/>
              </a:spcBef>
              <a:buSzPts val="1800"/>
              <a:buChar char="-"/>
            </a:pPr>
            <a:endParaRPr lang="en-US" dirty="0"/>
          </a:p>
          <a:p>
            <a:endParaRPr dirty="0"/>
          </a:p>
        </p:txBody>
      </p:sp>
      <p:sp>
        <p:nvSpPr>
          <p:cNvPr id="74" name="Google Shape;74;g21a5c873580_5_1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CA"/>
              <a:pPr>
                <a:buClr>
                  <a:srgbClr val="000000"/>
                </a:buClr>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a5c873580_5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a5c873580_5_17: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dirty="0"/>
              <a:t>This is different than the rest of the game because timing rules are different in the last 3 minutes of each half.  When the clock starts is dependent on how it went dead.  The referee will need to know </a:t>
            </a:r>
          </a:p>
          <a:p>
            <a:endParaRPr lang="en-US" dirty="0"/>
          </a:p>
          <a:p>
            <a:pPr marL="285750" indent="-285750">
              <a:buAutoNum type="romanLcParenR"/>
            </a:pPr>
            <a:r>
              <a:rPr lang="en-US" dirty="0"/>
              <a:t>An incomplete forward pass </a:t>
            </a:r>
          </a:p>
          <a:p>
            <a:pPr marL="285750" indent="-285750">
              <a:buAutoNum type="romanLcParenR"/>
            </a:pPr>
            <a:r>
              <a:rPr lang="en-US" dirty="0"/>
              <a:t>Ball was carried out of bounds</a:t>
            </a:r>
          </a:p>
          <a:p>
            <a:pPr marL="285750" indent="-285750">
              <a:buAutoNum type="romanLcParenR"/>
            </a:pPr>
            <a:endParaRPr lang="en-US" dirty="0"/>
          </a:p>
          <a:p>
            <a:pPr marL="0" indent="0">
              <a:buNone/>
            </a:pPr>
            <a:r>
              <a:rPr lang="en-US" dirty="0"/>
              <a:t>Other situations will be evident to the Referee.</a:t>
            </a:r>
          </a:p>
          <a:p>
            <a:pPr marL="0" indent="0">
              <a:buNone/>
            </a:pPr>
            <a:endParaRPr lang="en-US" dirty="0"/>
          </a:p>
          <a:p>
            <a:pPr marL="0" indent="0">
              <a:buNone/>
            </a:pPr>
            <a:endParaRPr lang="en-US" dirty="0"/>
          </a:p>
          <a:p>
            <a:r>
              <a:rPr lang="en-US" dirty="0"/>
              <a:t>Signal time out for all plays (may not be required for incomplete passes, scores</a:t>
            </a:r>
          </a:p>
          <a:p>
            <a:endParaRPr lang="en-US" dirty="0"/>
          </a:p>
          <a:p>
            <a:r>
              <a:rPr lang="en-US" dirty="0"/>
              <a:t>For plays terminating near the sideline, immediately following the stop clock signal the official must provide either:</a:t>
            </a:r>
          </a:p>
          <a:p>
            <a:r>
              <a:rPr lang="en-US" dirty="0"/>
              <a:t>In bounds signal – facing inbounds point both open hands to the ground with arms straight at 45 degrees to the ground</a:t>
            </a:r>
          </a:p>
          <a:p>
            <a:r>
              <a:rPr lang="en-US" dirty="0"/>
              <a:t>OR</a:t>
            </a:r>
          </a:p>
          <a:p>
            <a:r>
              <a:rPr lang="en-US" dirty="0"/>
              <a:t>Ball carried Out of Bounds- facing inbounds - arms bent, closed fist with thumbs pointing back over shoulder.</a:t>
            </a:r>
          </a:p>
          <a:p>
            <a:endParaRPr lang="en-US" dirty="0"/>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800" b="1" kern="100" dirty="0">
                <a:effectLst/>
                <a:latin typeface="Calibri" panose="020F0502020204030204" pitchFamily="34" charset="0"/>
                <a:ea typeface="Calibri" panose="020F0502020204030204" pitchFamily="34" charset="0"/>
                <a:cs typeface="Times New Roman" panose="02020603050405020304" pitchFamily="18" charset="0"/>
              </a:rPr>
              <a:t>How do we handle forward progress near the sideline?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Presenting this idea will depend on the level of awareness and comfort of the group.  You do not want to overwhelm them with too much information but if they are advanced you may consider discussing this aspect.</a:t>
            </a:r>
          </a:p>
          <a:p>
            <a:endParaRPr lang="en-US" dirty="0"/>
          </a:p>
          <a:p>
            <a:r>
              <a:rPr lang="en-US" dirty="0"/>
              <a:t>Run on own power OB is ball carried OB</a:t>
            </a:r>
          </a:p>
          <a:p>
            <a:r>
              <a:rPr lang="en-US" dirty="0"/>
              <a:t>Push forward is ball carried OB</a:t>
            </a:r>
          </a:p>
          <a:p>
            <a:endParaRPr lang="en-US" dirty="0"/>
          </a:p>
          <a:p>
            <a:r>
              <a:rPr lang="en-US" dirty="0"/>
              <a:t>Push parallel or backward to OB – forward progress is given in bounds</a:t>
            </a:r>
          </a:p>
          <a:p>
            <a:endParaRPr lang="en-US" dirty="0"/>
          </a:p>
        </p:txBody>
      </p:sp>
      <p:sp>
        <p:nvSpPr>
          <p:cNvPr id="82" name="Google Shape;82;g21a5c873580_5_17: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CA"/>
              <a:pPr>
                <a:buClr>
                  <a:srgbClr val="000000"/>
                </a:buClr>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a5c873580_5_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a5c873580_5_24: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CA" sz="1100" dirty="0">
                <a:latin typeface="Arial"/>
                <a:ea typeface="Arial"/>
                <a:cs typeface="Arial"/>
                <a:sym typeface="Arial"/>
              </a:rPr>
              <a:t>Great position at the goal line to see the action. </a:t>
            </a:r>
          </a:p>
          <a:p>
            <a:r>
              <a:rPr lang="en-CA" sz="1100" dirty="0">
                <a:latin typeface="Arial"/>
                <a:ea typeface="Arial"/>
                <a:cs typeface="Arial"/>
                <a:sym typeface="Arial"/>
              </a:rPr>
              <a:t>Ball must be in possession and  “break the plane”.  Exception – Forward pass into end zone.  </a:t>
            </a:r>
          </a:p>
          <a:p>
            <a:endParaRPr lang="en-CA" sz="1100" dirty="0">
              <a:latin typeface="Arial"/>
              <a:ea typeface="Arial"/>
              <a:cs typeface="Arial"/>
              <a:sym typeface="Arial"/>
            </a:endParaRPr>
          </a:p>
          <a:p>
            <a:r>
              <a:rPr lang="en-CA" sz="1100" dirty="0">
                <a:latin typeface="Arial"/>
                <a:ea typeface="Arial"/>
                <a:cs typeface="Arial"/>
                <a:sym typeface="Arial"/>
              </a:rPr>
              <a:t>Goal Line and Pylons – this is why pre game field inspection is needed – ensure – </a:t>
            </a:r>
          </a:p>
          <a:p>
            <a:pPr marL="171450" indent="-171450">
              <a:buFontTx/>
              <a:buChar char="-"/>
            </a:pPr>
            <a:r>
              <a:rPr lang="en-CA" sz="1100" dirty="0">
                <a:latin typeface="Arial"/>
                <a:ea typeface="Arial"/>
                <a:cs typeface="Arial"/>
                <a:sym typeface="Arial"/>
              </a:rPr>
              <a:t>goal line is clear (sometimes blended with Soccer)</a:t>
            </a:r>
          </a:p>
          <a:p>
            <a:pPr marL="171450" indent="-171450">
              <a:buFontTx/>
              <a:buChar char="-"/>
            </a:pPr>
            <a:r>
              <a:rPr lang="en-CA" sz="1100" dirty="0">
                <a:latin typeface="Arial"/>
                <a:ea typeface="Arial"/>
                <a:cs typeface="Arial"/>
                <a:sym typeface="Arial"/>
              </a:rPr>
              <a:t>Pylons are set on sideline at corner of front of goal line and Sideline </a:t>
            </a:r>
          </a:p>
          <a:p>
            <a:pPr marL="0" indent="0">
              <a:buFontTx/>
              <a:buNone/>
            </a:pPr>
            <a:endParaRPr lang="en-CA" sz="1100" dirty="0">
              <a:latin typeface="Arial"/>
              <a:ea typeface="Arial"/>
              <a:cs typeface="Arial"/>
              <a:sym typeface="Arial"/>
            </a:endParaRPr>
          </a:p>
          <a:p>
            <a:r>
              <a:rPr lang="en-CA" sz="1100" dirty="0">
                <a:latin typeface="Arial"/>
                <a:ea typeface="Arial"/>
                <a:cs typeface="Arial"/>
                <a:sym typeface="Arial"/>
              </a:rPr>
              <a:t>Ball carrier and the pylon.  - If ball touches or crosses top of pylon while live and in possession it is a touchdown.</a:t>
            </a:r>
          </a:p>
          <a:p>
            <a:endParaRPr lang="en-CA" sz="1100" dirty="0">
              <a:latin typeface="Arial"/>
              <a:ea typeface="Arial"/>
              <a:cs typeface="Arial"/>
              <a:sym typeface="Arial"/>
            </a:endParaRPr>
          </a:p>
          <a:p>
            <a:r>
              <a:rPr lang="en-CA" sz="1800" b="0" dirty="0">
                <a:effectLst/>
                <a:latin typeface="Calibri" panose="020F0502020204030204" pitchFamily="34" charset="0"/>
                <a:ea typeface="Calibri" panose="020F0502020204030204" pitchFamily="34" charset="0"/>
                <a:cs typeface="Times New Roman" panose="02020603050405020304" pitchFamily="18" charset="0"/>
              </a:rPr>
              <a:t>Goal posts on goal line – in end zone</a:t>
            </a:r>
            <a:endParaRPr sz="1100" b="0" dirty="0">
              <a:latin typeface="Arial"/>
              <a:ea typeface="Arial"/>
              <a:cs typeface="Arial"/>
              <a:sym typeface="Arial"/>
            </a:endParaRPr>
          </a:p>
        </p:txBody>
      </p:sp>
      <p:sp>
        <p:nvSpPr>
          <p:cNvPr id="90" name="Google Shape;90;g21a5c873580_5_24: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CA"/>
              <a:pPr>
                <a:buClr>
                  <a:srgbClr val="000000"/>
                </a:buClr>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a5c873580_5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a5c873580_5_32: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457200" lvl="0" indent="-342900" algn="l" rtl="0">
              <a:spcBef>
                <a:spcPts val="1000"/>
              </a:spcBef>
              <a:spcAft>
                <a:spcPts val="0"/>
              </a:spcAft>
              <a:buSzPts val="1800"/>
              <a:buChar char="•"/>
            </a:pPr>
            <a:r>
              <a:rPr lang="en-US" dirty="0"/>
              <a:t>Take your time</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dirty="0"/>
              <a:t>See the ball before making a call</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dirty="0"/>
              <a:t>Don’t let yourself be influenced</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dirty="0"/>
              <a:t>Communicate with your partner</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dirty="0"/>
              <a:t>Clear and Clean signal – Whistle and arms straight in air</a:t>
            </a:r>
          </a:p>
          <a:p>
            <a:endParaRPr dirty="0"/>
          </a:p>
        </p:txBody>
      </p:sp>
      <p:sp>
        <p:nvSpPr>
          <p:cNvPr id="99" name="Google Shape;99;g21a5c873580_5_32: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CA"/>
              <a:pPr>
                <a:buClr>
                  <a:srgbClr val="000000"/>
                </a:buClr>
              </a:pPr>
              <a:t>23</a:t>
            </a:fld>
            <a:endParaRPr/>
          </a:p>
        </p:txBody>
      </p:sp>
    </p:spTree>
    <p:extLst>
      <p:ext uri="{BB962C8B-B14F-4D97-AF65-F5344CB8AC3E}">
        <p14:creationId xmlns:p14="http://schemas.microsoft.com/office/powerpoint/2010/main" val="178496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on slide</a:t>
            </a:r>
          </a:p>
        </p:txBody>
      </p:sp>
      <p:sp>
        <p:nvSpPr>
          <p:cNvPr id="4" name="Slide Number Placeholder 3"/>
          <p:cNvSpPr>
            <a:spLocks noGrp="1"/>
          </p:cNvSpPr>
          <p:nvPr>
            <p:ph type="sldNum" sz="quarter" idx="5"/>
          </p:nvPr>
        </p:nvSpPr>
        <p:spPr/>
        <p:txBody>
          <a:bodyPr/>
          <a:lstStyle/>
          <a:p>
            <a:fld id="{D755A689-B993-4D17-9E68-78E225C0365F}" type="slidenum">
              <a:rPr lang="fr-CA" smtClean="0"/>
              <a:t>3</a:t>
            </a:fld>
            <a:endParaRPr lang="fr-CA"/>
          </a:p>
        </p:txBody>
      </p:sp>
    </p:spTree>
    <p:extLst>
      <p:ext uri="{BB962C8B-B14F-4D97-AF65-F5344CB8AC3E}">
        <p14:creationId xmlns:p14="http://schemas.microsoft.com/office/powerpoint/2010/main" val="11652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55A689-B993-4D17-9E68-78E225C0365F}" type="slidenum">
              <a:rPr lang="fr-CA" smtClean="0"/>
              <a:t>4</a:t>
            </a:fld>
            <a:endParaRPr lang="fr-CA"/>
          </a:p>
        </p:txBody>
      </p:sp>
    </p:spTree>
    <p:extLst>
      <p:ext uri="{BB962C8B-B14F-4D97-AF65-F5344CB8AC3E}">
        <p14:creationId xmlns:p14="http://schemas.microsoft.com/office/powerpoint/2010/main" val="284881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a:t>
            </a:r>
          </a:p>
          <a:p>
            <a:endParaRPr lang="en-US" dirty="0"/>
          </a:p>
          <a:p>
            <a:r>
              <a:rPr lang="en-US" dirty="0"/>
              <a:t>Answers will be revealed.</a:t>
            </a:r>
          </a:p>
          <a:p>
            <a:endParaRPr lang="en-US" dirty="0"/>
          </a:p>
          <a:p>
            <a:r>
              <a:rPr lang="en-US" dirty="0"/>
              <a:t>There may be additional correct answers.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typical the fouls called by (or informed by) the Line of Scrimmage officials on plays from scrimmage.  (E.G. Intentional Grounding is a referee’s call but information may be required from the </a:t>
            </a:r>
            <a:r>
              <a:rPr lang="en-US" dirty="0" err="1"/>
              <a:t>LoS</a:t>
            </a:r>
            <a:r>
              <a:rPr lang="en-US" dirty="0"/>
              <a:t> officials (did thrown ball cross </a:t>
            </a:r>
            <a:r>
              <a:rPr lang="en-US" dirty="0" err="1"/>
              <a:t>LoS</a:t>
            </a:r>
            <a:r>
              <a:rPr lang="en-US" dirty="0"/>
              <a:t> or was an eligible receiver the </a:t>
            </a:r>
            <a:r>
              <a:rPr lang="en-US" dirty="0" err="1"/>
              <a:t>intented</a:t>
            </a:r>
            <a:r>
              <a:rPr lang="en-US" dirty="0"/>
              <a:t> target?)</a:t>
            </a:r>
            <a:endParaRPr lang="en-CA" dirty="0"/>
          </a:p>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5</a:t>
            </a:fld>
            <a:endParaRPr lang="fr-CA"/>
          </a:p>
        </p:txBody>
      </p:sp>
    </p:spTree>
    <p:extLst>
      <p:ext uri="{BB962C8B-B14F-4D97-AF65-F5344CB8AC3E}">
        <p14:creationId xmlns:p14="http://schemas.microsoft.com/office/powerpoint/2010/main" val="378787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picture:</a:t>
            </a:r>
          </a:p>
          <a:p>
            <a:endParaRPr lang="en-US" dirty="0"/>
          </a:p>
          <a:p>
            <a:r>
              <a:rPr lang="en-US" dirty="0"/>
              <a:t>Officials at </a:t>
            </a:r>
            <a:r>
              <a:rPr lang="en-US" dirty="0" err="1"/>
              <a:t>LoS</a:t>
            </a:r>
            <a:endParaRPr lang="en-US" dirty="0"/>
          </a:p>
          <a:p>
            <a:r>
              <a:rPr lang="en-US" dirty="0"/>
              <a:t>On Sideline or behind if on short (Boundary) side.  In 3 and 4 official can squeeze in if on wide (Field) side.</a:t>
            </a:r>
          </a:p>
          <a:p>
            <a:endParaRPr lang="en-US" dirty="0"/>
          </a:p>
          <a:p>
            <a:r>
              <a:rPr lang="en-US" dirty="0"/>
              <a:t>Rear foot at </a:t>
            </a:r>
            <a:r>
              <a:rPr lang="en-US" dirty="0" err="1"/>
              <a:t>LoS</a:t>
            </a:r>
            <a:r>
              <a:rPr lang="en-US" dirty="0"/>
              <a:t> (for DJ that is also where the Downs box is)</a:t>
            </a:r>
          </a:p>
          <a:p>
            <a:r>
              <a:rPr lang="en-US" dirty="0"/>
              <a:t>Stance  with feet 1 yard apart (Front foot marking extent of Neutral Zone)</a:t>
            </a:r>
          </a:p>
          <a:p>
            <a:endParaRPr lang="en-US" dirty="0"/>
          </a:p>
          <a:p>
            <a:r>
              <a:rPr lang="en-US" dirty="0"/>
              <a:t>Why?</a:t>
            </a:r>
          </a:p>
          <a:p>
            <a:pPr marL="228600" indent="-228600">
              <a:buAutoNum type="arabicPeriod"/>
            </a:pPr>
            <a:r>
              <a:rPr lang="en-US" dirty="0"/>
              <a:t>Consistency</a:t>
            </a:r>
          </a:p>
          <a:p>
            <a:pPr marL="228600" indent="-228600">
              <a:buAutoNum type="arabicPeriod"/>
            </a:pPr>
            <a:r>
              <a:rPr lang="en-US" dirty="0"/>
              <a:t>Clear view of action – can see if someone enters Neutral zone</a:t>
            </a:r>
          </a:p>
          <a:p>
            <a:pPr marL="228600" indent="-228600">
              <a:buAutoNum type="arabicPeriod"/>
            </a:pPr>
            <a:r>
              <a:rPr lang="en-US" dirty="0"/>
              <a:t>Receivers and Offensive line know where </a:t>
            </a:r>
            <a:r>
              <a:rPr lang="en-US" dirty="0" err="1"/>
              <a:t>LoS</a:t>
            </a:r>
            <a:r>
              <a:rPr lang="en-US" dirty="0"/>
              <a:t> is – you can indicate by waving hand at back foot parallel to </a:t>
            </a:r>
            <a:r>
              <a:rPr lang="en-US" dirty="0" err="1"/>
              <a:t>LoS</a:t>
            </a:r>
            <a:endParaRPr lang="en-US" dirty="0"/>
          </a:p>
          <a:p>
            <a:pPr marL="228600" indent="-228600">
              <a:buAutoNum type="arabicPeriod"/>
            </a:pPr>
            <a:r>
              <a:rPr lang="en-US" dirty="0"/>
              <a:t>Defense knows where to line up </a:t>
            </a:r>
          </a:p>
          <a:p>
            <a:pPr marL="228600" indent="-228600">
              <a:buAutoNum type="arabicPeriod"/>
            </a:pPr>
            <a:r>
              <a:rPr lang="en-US" dirty="0"/>
              <a:t>Mirroring official on opposite side looks professional</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6</a:t>
            </a:fld>
            <a:endParaRPr lang="fr-CA"/>
          </a:p>
        </p:txBody>
      </p:sp>
    </p:spTree>
    <p:extLst>
      <p:ext uri="{BB962C8B-B14F-4D97-AF65-F5344CB8AC3E}">
        <p14:creationId xmlns:p14="http://schemas.microsoft.com/office/powerpoint/2010/main" val="253022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this is initial position until the snap.  Play may take you off the line.  </a:t>
            </a:r>
          </a:p>
          <a:p>
            <a:endParaRPr lang="en-US" dirty="0"/>
          </a:p>
          <a:p>
            <a:r>
              <a:rPr lang="en-US" dirty="0"/>
              <a:t>You are not Anchored!!!</a:t>
            </a:r>
          </a:p>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7</a:t>
            </a:fld>
            <a:endParaRPr lang="fr-CA"/>
          </a:p>
        </p:txBody>
      </p:sp>
    </p:spTree>
    <p:extLst>
      <p:ext uri="{BB962C8B-B14F-4D97-AF65-F5344CB8AC3E}">
        <p14:creationId xmlns:p14="http://schemas.microsoft.com/office/powerpoint/2010/main" val="663394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Is this player offside?  - so guide </a:t>
            </a:r>
          </a:p>
          <a:p>
            <a:endParaRPr lang="en-US" i="1" dirty="0"/>
          </a:p>
        </p:txBody>
      </p:sp>
      <p:sp>
        <p:nvSpPr>
          <p:cNvPr id="4" name="Slide Number Placeholder 3"/>
          <p:cNvSpPr>
            <a:spLocks noGrp="1"/>
          </p:cNvSpPr>
          <p:nvPr>
            <p:ph type="sldNum" sz="quarter" idx="5"/>
          </p:nvPr>
        </p:nvSpPr>
        <p:spPr/>
        <p:txBody>
          <a:bodyPr/>
          <a:lstStyle/>
          <a:p>
            <a:fld id="{D755A689-B993-4D17-9E68-78E225C0365F}" type="slidenum">
              <a:rPr lang="fr-CA" smtClean="0"/>
              <a:t>8</a:t>
            </a:fld>
            <a:endParaRPr lang="fr-CA"/>
          </a:p>
        </p:txBody>
      </p:sp>
    </p:spTree>
    <p:extLst>
      <p:ext uri="{BB962C8B-B14F-4D97-AF65-F5344CB8AC3E}">
        <p14:creationId xmlns:p14="http://schemas.microsoft.com/office/powerpoint/2010/main" val="168802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try our best to prevent fouls from occurring.  </a:t>
            </a:r>
          </a:p>
          <a:p>
            <a:r>
              <a:rPr lang="en-US" dirty="0"/>
              <a:t>In this situation here are the steps we would take:</a:t>
            </a:r>
          </a:p>
          <a:p>
            <a:endParaRPr lang="en-US" dirty="0"/>
          </a:p>
          <a:p>
            <a:pPr marL="228600" indent="-228600">
              <a:buAutoNum type="arabicPeriod"/>
            </a:pPr>
            <a:r>
              <a:rPr lang="en-US" dirty="0"/>
              <a:t>Setting the ball.  If possible, set the ball at a hash mark or major line.  Sometimes this is not possible – </a:t>
            </a:r>
            <a:r>
              <a:rPr lang="en-US" dirty="0" err="1"/>
              <a:t>e.g</a:t>
            </a:r>
            <a:r>
              <a:rPr lang="en-US" dirty="0"/>
              <a:t> short yardage or ball was clearly dead between the lines.</a:t>
            </a:r>
          </a:p>
          <a:p>
            <a:pPr marL="228600" indent="-228600">
              <a:buAutoNum type="arabicPeriod"/>
            </a:pPr>
            <a:r>
              <a:rPr lang="en-US" dirty="0"/>
              <a:t>Our stance – indicates where the Neutral Zone is.</a:t>
            </a:r>
          </a:p>
          <a:p>
            <a:pPr marL="228600" indent="-228600">
              <a:buAutoNum type="arabicPeriod"/>
            </a:pPr>
            <a:r>
              <a:rPr lang="en-US" dirty="0"/>
              <a:t>Our voice – we would be yelling at the player to get back (if we can see the number use it otherwise “defense get back!”</a:t>
            </a:r>
          </a:p>
          <a:p>
            <a:pPr marL="228600" indent="-228600">
              <a:buAutoNum type="arabicPeriod"/>
            </a:pPr>
            <a:endParaRPr lang="en-US" dirty="0"/>
          </a:p>
          <a:p>
            <a:pPr marL="0" indent="0">
              <a:buNone/>
            </a:pPr>
            <a:r>
              <a:rPr lang="en-US" dirty="0"/>
              <a:t>Once we yell – the offender needs to move back.  If no movement occurs – you must throw your flag at the snap.  </a:t>
            </a:r>
          </a:p>
          <a:p>
            <a:pPr marL="0" indent="0">
              <a:buNone/>
            </a:pPr>
            <a:endParaRPr lang="en-US" dirty="0"/>
          </a:p>
          <a:p>
            <a:pPr marL="0" indent="0">
              <a:buNone/>
            </a:pPr>
            <a:r>
              <a:rPr lang="en-US" dirty="0"/>
              <a:t>If it is close and/ or the field is not well marked, it is OK to provide a warning to the defense, but be ready to follow through</a:t>
            </a:r>
          </a:p>
        </p:txBody>
      </p:sp>
      <p:sp>
        <p:nvSpPr>
          <p:cNvPr id="4" name="Slide Number Placeholder 3"/>
          <p:cNvSpPr>
            <a:spLocks noGrp="1"/>
          </p:cNvSpPr>
          <p:nvPr>
            <p:ph type="sldNum" sz="quarter" idx="5"/>
          </p:nvPr>
        </p:nvSpPr>
        <p:spPr/>
        <p:txBody>
          <a:bodyPr/>
          <a:lstStyle/>
          <a:p>
            <a:fld id="{D755A689-B993-4D17-9E68-78E225C0365F}" type="slidenum">
              <a:rPr lang="fr-CA" smtClean="0"/>
              <a:t>9</a:t>
            </a:fld>
            <a:endParaRPr lang="fr-CA"/>
          </a:p>
        </p:txBody>
      </p:sp>
    </p:spTree>
    <p:extLst>
      <p:ext uri="{BB962C8B-B14F-4D97-AF65-F5344CB8AC3E}">
        <p14:creationId xmlns:p14="http://schemas.microsoft.com/office/powerpoint/2010/main" val="3131775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122" name="Picture 2" descr="CFOA OFFICIALS">
            <a:extLst>
              <a:ext uri="{FF2B5EF4-FFF2-40B4-BE49-F238E27FC236}">
                <a16:creationId xmlns:a16="http://schemas.microsoft.com/office/drawing/2014/main" id="{D43F044C-A1D6-C9E9-3155-F89E1F184A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0084" y="1937917"/>
            <a:ext cx="6811832" cy="149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53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1028" name="Picture 4" descr="CFOA OFFICIALS">
            <a:extLst>
              <a:ext uri="{FF2B5EF4-FFF2-40B4-BE49-F238E27FC236}">
                <a16:creationId xmlns:a16="http://schemas.microsoft.com/office/drawing/2014/main" id="{A56325F0-BBDF-0D8F-2FF6-1DAFA68AB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3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4" name="Picture 3" descr="A picture containing text, clipart, sign&#10;&#10;Description automatically generated">
            <a:extLst>
              <a:ext uri="{FF2B5EF4-FFF2-40B4-BE49-F238E27FC236}">
                <a16:creationId xmlns:a16="http://schemas.microsoft.com/office/drawing/2014/main" id="{90CD3F2B-67EA-EB05-50C9-A304E085A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102719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5" name="Picture 4" descr="A picture containing text, clipart, sign&#10;&#10;Description automatically generated">
            <a:extLst>
              <a:ext uri="{FF2B5EF4-FFF2-40B4-BE49-F238E27FC236}">
                <a16:creationId xmlns:a16="http://schemas.microsoft.com/office/drawing/2014/main" id="{E72B38F0-4226-9044-305D-83AC758D9D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169651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782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Khand Semibold" panose="02000000000000000000" pitchFamily="2" charset="0"/>
              </a:defRPr>
            </a:lvl1pPr>
          </a:lstStyle>
          <a:p>
            <a:r>
              <a:rPr lang="en-US" dirty="0"/>
              <a:t>Click to edit Master title style</a:t>
            </a:r>
          </a:p>
        </p:txBody>
      </p:sp>
      <p:pic>
        <p:nvPicPr>
          <p:cNvPr id="2" name="Picture 1" descr="A picture containing text, clipart, sign&#10;&#10;Description automatically generated">
            <a:extLst>
              <a:ext uri="{FF2B5EF4-FFF2-40B4-BE49-F238E27FC236}">
                <a16:creationId xmlns:a16="http://schemas.microsoft.com/office/drawing/2014/main" id="{6D438922-49CE-C780-4ED8-BB294B9CA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292" y="1642293"/>
            <a:ext cx="4396281" cy="2451028"/>
          </a:xfrm>
          <a:prstGeom prst="rect">
            <a:avLst/>
          </a:prstGeom>
        </p:spPr>
      </p:pic>
    </p:spTree>
    <p:extLst>
      <p:ext uri="{BB962C8B-B14F-4D97-AF65-F5344CB8AC3E}">
        <p14:creationId xmlns:p14="http://schemas.microsoft.com/office/powerpoint/2010/main" val="3698357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Hind Bold" panose="02000000000000000000" pitchFamily="2" charset="0"/>
                <a:cs typeface="Hind Bol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F08057-D775-434B-BD60-E38262F2B0AE}" type="slidenum">
              <a:rPr kumimoji="0" lang="en-CA" sz="1200" b="0" i="0" u="none" strike="noStrike" kern="1200" cap="none" spc="0" normalizeH="0" baseline="0" noProof="0" smtClean="0">
                <a:ln>
                  <a:noFill/>
                </a:ln>
                <a:solidFill>
                  <a:prstClr val="black">
                    <a:tint val="75000"/>
                  </a:prstClr>
                </a:solidFill>
                <a:effectLst/>
                <a:uLnTx/>
                <a:uFillTx/>
                <a:latin typeface="Hind Bold" panose="02000000000000000000" pitchFamily="2" charset="0"/>
                <a:ea typeface="+mn-ea"/>
                <a:cs typeface="Hind Bold"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Hind Bold" panose="02000000000000000000" pitchFamily="2" charset="0"/>
              <a:ea typeface="+mn-ea"/>
              <a:cs typeface="Hind Bold" panose="02000000000000000000" pitchFamily="2" charset="0"/>
            </a:endParaRPr>
          </a:p>
        </p:txBody>
      </p:sp>
    </p:spTree>
    <p:extLst>
      <p:ext uri="{BB962C8B-B14F-4D97-AF65-F5344CB8AC3E}">
        <p14:creationId xmlns:p14="http://schemas.microsoft.com/office/powerpoint/2010/main" val="2738937791"/>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83" r:id="rId4"/>
    <p:sldLayoutId id="2147483666" r:id="rId5"/>
    <p:sldLayoutId id="2147483679" r:id="rId6"/>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Khand" panose="02000000000000000000" pitchFamily="2" charset="0"/>
          <a:ea typeface="+mj-ea"/>
          <a:cs typeface="Khand" panose="02000000000000000000" pitchFamily="2"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Calibri" panose="020F0502020204030204" pitchFamily="34" charset="0"/>
          <a:ea typeface="+mn-ea"/>
          <a:cs typeface="Calibri" panose="020F0502020204030204" pitchFamily="34"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Calibri" panose="020F0502020204030204" pitchFamily="34" charset="0"/>
          <a:ea typeface="+mn-ea"/>
          <a:cs typeface="Calibri" panose="020F0502020204030204" pitchFamily="34"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6EF1-FC65-2615-F03F-8E3E994DAF97}"/>
              </a:ext>
            </a:extLst>
          </p:cNvPr>
          <p:cNvSpPr>
            <a:spLocks noGrp="1"/>
          </p:cNvSpPr>
          <p:nvPr>
            <p:ph type="ctrTitle"/>
          </p:nvPr>
        </p:nvSpPr>
        <p:spPr/>
        <p:txBody>
          <a:bodyPr/>
          <a:lstStyle/>
          <a:p>
            <a:r>
              <a:rPr lang="en-US" dirty="0"/>
              <a:t>Level 1 Part 2</a:t>
            </a:r>
          </a:p>
        </p:txBody>
      </p:sp>
      <p:sp>
        <p:nvSpPr>
          <p:cNvPr id="3" name="Text Placeholder 2">
            <a:extLst>
              <a:ext uri="{FF2B5EF4-FFF2-40B4-BE49-F238E27FC236}">
                <a16:creationId xmlns:a16="http://schemas.microsoft.com/office/drawing/2014/main" id="{F20B6A16-F78A-0E1C-3592-F57652CFBC9E}"/>
              </a:ext>
            </a:extLst>
          </p:cNvPr>
          <p:cNvSpPr>
            <a:spLocks noGrp="1"/>
          </p:cNvSpPr>
          <p:nvPr>
            <p:ph type="subTitle" idx="1"/>
          </p:nvPr>
        </p:nvSpPr>
        <p:spPr/>
        <p:txBody>
          <a:bodyPr/>
          <a:lstStyle/>
          <a:p>
            <a:pPr marL="0" indent="0" algn="ctr">
              <a:buNone/>
            </a:pPr>
            <a:r>
              <a:rPr lang="en-CA" sz="2400" dirty="0"/>
              <a:t>Plays from Scrimmage:</a:t>
            </a:r>
          </a:p>
          <a:p>
            <a:pPr marL="0" indent="0" algn="ctr">
              <a:buNone/>
            </a:pPr>
            <a:r>
              <a:rPr lang="en-CA" sz="2400" dirty="0"/>
              <a:t>Running and Passing </a:t>
            </a:r>
          </a:p>
        </p:txBody>
      </p:sp>
    </p:spTree>
    <p:extLst>
      <p:ext uri="{BB962C8B-B14F-4D97-AF65-F5344CB8AC3E}">
        <p14:creationId xmlns:p14="http://schemas.microsoft.com/office/powerpoint/2010/main" val="92196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4F54-F408-968D-4273-D35DAAAB7AE4}"/>
              </a:ext>
            </a:extLst>
          </p:cNvPr>
          <p:cNvSpPr>
            <a:spLocks noGrp="1"/>
          </p:cNvSpPr>
          <p:nvPr>
            <p:ph type="title"/>
          </p:nvPr>
        </p:nvSpPr>
        <p:spPr/>
        <p:txBody>
          <a:bodyPr/>
          <a:lstStyle/>
          <a:p>
            <a:r>
              <a:rPr lang="en-US" dirty="0"/>
              <a:t>Defense </a:t>
            </a:r>
          </a:p>
        </p:txBody>
      </p:sp>
      <p:sp>
        <p:nvSpPr>
          <p:cNvPr id="6" name="TextBox 5">
            <a:extLst>
              <a:ext uri="{FF2B5EF4-FFF2-40B4-BE49-F238E27FC236}">
                <a16:creationId xmlns:a16="http://schemas.microsoft.com/office/drawing/2014/main" id="{10A48796-7670-E782-16B5-0D30B014A49A}"/>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Offside Defence</a:t>
            </a:r>
          </a:p>
        </p:txBody>
      </p:sp>
    </p:spTree>
    <p:extLst>
      <p:ext uri="{BB962C8B-B14F-4D97-AF65-F5344CB8AC3E}">
        <p14:creationId xmlns:p14="http://schemas.microsoft.com/office/powerpoint/2010/main" val="325647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D997-49CD-F19A-13E4-107132DE83B2}"/>
              </a:ext>
            </a:extLst>
          </p:cNvPr>
          <p:cNvSpPr>
            <a:spLocks noGrp="1"/>
          </p:cNvSpPr>
          <p:nvPr>
            <p:ph type="title"/>
          </p:nvPr>
        </p:nvSpPr>
        <p:spPr/>
        <p:txBody>
          <a:bodyPr/>
          <a:lstStyle/>
          <a:p>
            <a:r>
              <a:rPr lang="en-US" dirty="0"/>
              <a:t>Offense Offside – Wide Receiver</a:t>
            </a:r>
          </a:p>
        </p:txBody>
      </p:sp>
      <p:sp>
        <p:nvSpPr>
          <p:cNvPr id="6" name="TextBox 5">
            <a:extLst>
              <a:ext uri="{FF2B5EF4-FFF2-40B4-BE49-F238E27FC236}">
                <a16:creationId xmlns:a16="http://schemas.microsoft.com/office/drawing/2014/main" id="{42FA3B41-9736-8E19-6EA1-A1979836C7FE}"/>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WR Offside</a:t>
            </a:r>
          </a:p>
        </p:txBody>
      </p:sp>
    </p:spTree>
    <p:extLst>
      <p:ext uri="{BB962C8B-B14F-4D97-AF65-F5344CB8AC3E}">
        <p14:creationId xmlns:p14="http://schemas.microsoft.com/office/powerpoint/2010/main" val="350717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0325-7C0C-DFCC-6E8A-CE26AFCE0E01}"/>
              </a:ext>
            </a:extLst>
          </p:cNvPr>
          <p:cNvSpPr>
            <a:spLocks noGrp="1"/>
          </p:cNvSpPr>
          <p:nvPr>
            <p:ph type="title"/>
          </p:nvPr>
        </p:nvSpPr>
        <p:spPr/>
        <p:txBody>
          <a:bodyPr/>
          <a:lstStyle/>
          <a:p>
            <a:r>
              <a:rPr lang="en-US" dirty="0"/>
              <a:t>Illegal Procedure</a:t>
            </a:r>
          </a:p>
        </p:txBody>
      </p:sp>
      <p:sp>
        <p:nvSpPr>
          <p:cNvPr id="3" name="TextBox 2">
            <a:extLst>
              <a:ext uri="{FF2B5EF4-FFF2-40B4-BE49-F238E27FC236}">
                <a16:creationId xmlns:a16="http://schemas.microsoft.com/office/drawing/2014/main" id="{7844AB21-95FF-5D70-98A6-9D88E0E0D17F}"/>
              </a:ext>
            </a:extLst>
          </p:cNvPr>
          <p:cNvSpPr txBox="1"/>
          <p:nvPr/>
        </p:nvSpPr>
        <p:spPr>
          <a:xfrm>
            <a:off x="838199" y="1419543"/>
            <a:ext cx="10813869" cy="3785652"/>
          </a:xfrm>
          <a:prstGeom prst="rect">
            <a:avLst/>
          </a:prstGeom>
          <a:noFill/>
        </p:spPr>
        <p:txBody>
          <a:bodyPr wrap="square" rtlCol="0">
            <a:spAutoFit/>
          </a:bodyPr>
          <a:lstStyle/>
          <a:p>
            <a:r>
              <a:rPr lang="en-US" sz="2400" dirty="0"/>
              <a:t>Rule 4 Section 3 Article 4 – </a:t>
            </a:r>
          </a:p>
          <a:p>
            <a:r>
              <a:rPr lang="en-US" sz="2400" dirty="0"/>
              <a:t>Stance and Motion </a:t>
            </a:r>
          </a:p>
          <a:p>
            <a:endParaRPr lang="en-US" sz="2400" dirty="0"/>
          </a:p>
          <a:p>
            <a:r>
              <a:rPr lang="en-US" sz="2400" dirty="0"/>
              <a:t>Team A Line Players after having assumed a three-point or four-point stance may not break their stance by lifting a hand. However, they may point, signal, shift or move slightly in a manner that does not draw the defense offside. All Team A Line Players, including the Centre, must become stationary and remain motionless for at least one second immediately prior to the snap of the ball. </a:t>
            </a:r>
          </a:p>
          <a:p>
            <a:endParaRPr lang="en-US" sz="2400" dirty="0"/>
          </a:p>
          <a:p>
            <a:r>
              <a:rPr lang="en-US" sz="2400" dirty="0"/>
              <a:t>Video – Illegal </a:t>
            </a:r>
            <a:r>
              <a:rPr lang="en-US" sz="2400" dirty="0" err="1"/>
              <a:t>Pocedure</a:t>
            </a:r>
            <a:endParaRPr lang="en-CA" sz="2400" dirty="0"/>
          </a:p>
        </p:txBody>
      </p:sp>
    </p:spTree>
    <p:extLst>
      <p:ext uri="{BB962C8B-B14F-4D97-AF65-F5344CB8AC3E}">
        <p14:creationId xmlns:p14="http://schemas.microsoft.com/office/powerpoint/2010/main" val="1061714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0325-7C0C-DFCC-6E8A-CE26AFCE0E01}"/>
              </a:ext>
            </a:extLst>
          </p:cNvPr>
          <p:cNvSpPr>
            <a:spLocks noGrp="1"/>
          </p:cNvSpPr>
          <p:nvPr>
            <p:ph type="title"/>
          </p:nvPr>
        </p:nvSpPr>
        <p:spPr/>
        <p:txBody>
          <a:bodyPr/>
          <a:lstStyle/>
          <a:p>
            <a:r>
              <a:rPr lang="en-US" dirty="0"/>
              <a:t>Illegal Procedure</a:t>
            </a:r>
          </a:p>
        </p:txBody>
      </p:sp>
      <p:sp>
        <p:nvSpPr>
          <p:cNvPr id="3" name="TextBox 2">
            <a:extLst>
              <a:ext uri="{FF2B5EF4-FFF2-40B4-BE49-F238E27FC236}">
                <a16:creationId xmlns:a16="http://schemas.microsoft.com/office/drawing/2014/main" id="{7844AB21-95FF-5D70-98A6-9D88E0E0D17F}"/>
              </a:ext>
            </a:extLst>
          </p:cNvPr>
          <p:cNvSpPr txBox="1"/>
          <p:nvPr/>
        </p:nvSpPr>
        <p:spPr>
          <a:xfrm>
            <a:off x="838200" y="1419543"/>
            <a:ext cx="10515600" cy="4154984"/>
          </a:xfrm>
          <a:prstGeom prst="rect">
            <a:avLst/>
          </a:prstGeom>
          <a:noFill/>
        </p:spPr>
        <p:txBody>
          <a:bodyPr wrap="square" rtlCol="0">
            <a:spAutoFit/>
          </a:bodyPr>
          <a:lstStyle/>
          <a:p>
            <a:r>
              <a:rPr lang="en-US" sz="2400" dirty="0"/>
              <a:t>Rule 4 Section 3 Article 2 – </a:t>
            </a:r>
          </a:p>
          <a:p>
            <a:r>
              <a:rPr lang="en-US" sz="2400" dirty="0"/>
              <a:t>Player Requirements </a:t>
            </a:r>
          </a:p>
          <a:p>
            <a:endParaRPr lang="en-US" sz="2400" dirty="0"/>
          </a:p>
          <a:p>
            <a:pPr marL="457200" indent="-457200">
              <a:buAutoNum type="alphaLcParenR"/>
            </a:pPr>
            <a:r>
              <a:rPr lang="en-US" sz="2400" dirty="0"/>
              <a:t>At the instant the ball is put into play, at least seven Team A players must be within 1 yard (1 </a:t>
            </a:r>
            <a:r>
              <a:rPr lang="en-US" sz="2400" dirty="0" err="1"/>
              <a:t>metre</a:t>
            </a:r>
            <a:r>
              <a:rPr lang="en-US" sz="2400" dirty="0"/>
              <a:t>) and on their own side of the line of scrimmage, not including the player in the position usually occupied by the quarterback. </a:t>
            </a:r>
          </a:p>
          <a:p>
            <a:pPr marL="457200" indent="-457200">
              <a:buAutoNum type="alphaLcParenR"/>
            </a:pPr>
            <a:endParaRPr lang="en-US" sz="2400" dirty="0"/>
          </a:p>
          <a:p>
            <a:pPr marL="457200" indent="-457200">
              <a:buAutoNum type="alphaLcParenR"/>
            </a:pPr>
            <a:r>
              <a:rPr lang="en-US" sz="2400" dirty="0"/>
              <a:t>The player who, at the snap of the ball is occupying a position at either end of the line of scrimmage may be in motion while within 1 yard of the line of scrimmage but must not be moving towards the opponents’ goal line when the ball is put into play. </a:t>
            </a:r>
            <a:endParaRPr lang="en-CA" sz="2400" dirty="0"/>
          </a:p>
        </p:txBody>
      </p:sp>
    </p:spTree>
    <p:extLst>
      <p:ext uri="{BB962C8B-B14F-4D97-AF65-F5344CB8AC3E}">
        <p14:creationId xmlns:p14="http://schemas.microsoft.com/office/powerpoint/2010/main" val="403239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C839-B2E8-42F9-3CDA-041F203275D9}"/>
              </a:ext>
            </a:extLst>
          </p:cNvPr>
          <p:cNvSpPr>
            <a:spLocks noGrp="1"/>
          </p:cNvSpPr>
          <p:nvPr>
            <p:ph type="title"/>
          </p:nvPr>
        </p:nvSpPr>
        <p:spPr/>
        <p:txBody>
          <a:bodyPr/>
          <a:lstStyle/>
          <a:p>
            <a:r>
              <a:rPr lang="en-US" dirty="0"/>
              <a:t>Line of Scrimmage Action</a:t>
            </a:r>
          </a:p>
        </p:txBody>
      </p:sp>
      <p:sp>
        <p:nvSpPr>
          <p:cNvPr id="6" name="TextBox 5">
            <a:extLst>
              <a:ext uri="{FF2B5EF4-FFF2-40B4-BE49-F238E27FC236}">
                <a16:creationId xmlns:a16="http://schemas.microsoft.com/office/drawing/2014/main" id="{65C6245F-88DC-03C8-62B7-4FDB79B5E26C}"/>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D Line up then IP</a:t>
            </a:r>
          </a:p>
        </p:txBody>
      </p:sp>
    </p:spTree>
    <p:extLst>
      <p:ext uri="{BB962C8B-B14F-4D97-AF65-F5344CB8AC3E}">
        <p14:creationId xmlns:p14="http://schemas.microsoft.com/office/powerpoint/2010/main" val="199580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42F0-03CA-775B-3DAC-E304053A5F48}"/>
              </a:ext>
            </a:extLst>
          </p:cNvPr>
          <p:cNvSpPr>
            <a:spLocks noGrp="1"/>
          </p:cNvSpPr>
          <p:nvPr>
            <p:ph type="title"/>
          </p:nvPr>
        </p:nvSpPr>
        <p:spPr/>
        <p:txBody>
          <a:bodyPr/>
          <a:lstStyle/>
          <a:p>
            <a:r>
              <a:rPr lang="en-US" dirty="0"/>
              <a:t>Mechanics – making the call</a:t>
            </a:r>
          </a:p>
        </p:txBody>
      </p:sp>
      <p:sp>
        <p:nvSpPr>
          <p:cNvPr id="3" name="Content Placeholder 2">
            <a:extLst>
              <a:ext uri="{FF2B5EF4-FFF2-40B4-BE49-F238E27FC236}">
                <a16:creationId xmlns:a16="http://schemas.microsoft.com/office/drawing/2014/main" id="{483317FF-5D95-662F-E214-768A09AD38B9}"/>
              </a:ext>
            </a:extLst>
          </p:cNvPr>
          <p:cNvSpPr>
            <a:spLocks noGrp="1"/>
          </p:cNvSpPr>
          <p:nvPr>
            <p:ph idx="1"/>
          </p:nvPr>
        </p:nvSpPr>
        <p:spPr>
          <a:xfrm>
            <a:off x="769620" y="1455420"/>
            <a:ext cx="6080760" cy="4351338"/>
          </a:xfrm>
        </p:spPr>
        <p:txBody>
          <a:bodyPr>
            <a:normAutofit fontScale="85000" lnSpcReduction="10000"/>
          </a:bodyPr>
          <a:lstStyle/>
          <a:p>
            <a:pPr marL="0" indent="0">
              <a:buNone/>
            </a:pPr>
            <a:r>
              <a:rPr lang="en-US" dirty="0"/>
              <a:t>“Kill plays”</a:t>
            </a:r>
          </a:p>
          <a:p>
            <a:pPr>
              <a:buFontTx/>
              <a:buChar char="-"/>
            </a:pPr>
            <a:r>
              <a:rPr lang="en-US" dirty="0"/>
              <a:t>Illegal Procedure (movement by Offensive line)</a:t>
            </a:r>
          </a:p>
          <a:p>
            <a:pPr>
              <a:buFontTx/>
              <a:buChar char="-"/>
            </a:pPr>
            <a:r>
              <a:rPr lang="en-US" dirty="0"/>
              <a:t>Offside Defense </a:t>
            </a:r>
          </a:p>
          <a:p>
            <a:pPr lvl="1">
              <a:buFontTx/>
              <a:buChar char="-"/>
            </a:pPr>
            <a:r>
              <a:rPr lang="en-US" dirty="0"/>
              <a:t>cross the </a:t>
            </a:r>
            <a:r>
              <a:rPr lang="en-US" dirty="0" err="1"/>
              <a:t>LoS</a:t>
            </a:r>
            <a:r>
              <a:rPr lang="en-US" dirty="0"/>
              <a:t> (may or may not have contact)</a:t>
            </a:r>
          </a:p>
          <a:p>
            <a:pPr lvl="1">
              <a:buFontTx/>
              <a:buChar char="-"/>
            </a:pPr>
            <a:r>
              <a:rPr lang="en-US" dirty="0"/>
              <a:t>cause Offense movement</a:t>
            </a:r>
          </a:p>
          <a:p>
            <a:pPr>
              <a:buFontTx/>
              <a:buChar char="-"/>
            </a:pPr>
            <a:r>
              <a:rPr lang="en-US" dirty="0"/>
              <a:t>Offside Offense – beyond the Neutral zone</a:t>
            </a:r>
          </a:p>
          <a:p>
            <a:pPr>
              <a:buFontTx/>
              <a:buChar char="-"/>
            </a:pPr>
            <a:endParaRPr lang="en-US" dirty="0"/>
          </a:p>
          <a:p>
            <a:pPr marL="0" indent="0">
              <a:buNone/>
            </a:pPr>
            <a:r>
              <a:rPr lang="en-US" dirty="0"/>
              <a:t>Whistle </a:t>
            </a:r>
          </a:p>
          <a:p>
            <a:pPr marL="0" indent="0">
              <a:buNone/>
            </a:pPr>
            <a:r>
              <a:rPr lang="en-US" dirty="0"/>
              <a:t>Flag</a:t>
            </a:r>
          </a:p>
          <a:p>
            <a:pPr marL="0" indent="0">
              <a:buNone/>
            </a:pPr>
            <a:r>
              <a:rPr lang="en-US" dirty="0"/>
              <a:t>Wave time-out</a:t>
            </a:r>
          </a:p>
        </p:txBody>
      </p:sp>
      <p:pic>
        <p:nvPicPr>
          <p:cNvPr id="5" name="Picture 4" descr="A group of people on a field&#10;&#10;Description automatically generated with medium confidence">
            <a:extLst>
              <a:ext uri="{FF2B5EF4-FFF2-40B4-BE49-F238E27FC236}">
                <a16:creationId xmlns:a16="http://schemas.microsoft.com/office/drawing/2014/main" id="{BA3E4449-8889-42F8-D5D5-5E17DBD39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960" y="1455420"/>
            <a:ext cx="4851806" cy="4076700"/>
          </a:xfrm>
          <a:prstGeom prst="rect">
            <a:avLst/>
          </a:prstGeom>
        </p:spPr>
      </p:pic>
    </p:spTree>
    <p:extLst>
      <p:ext uri="{BB962C8B-B14F-4D97-AF65-F5344CB8AC3E}">
        <p14:creationId xmlns:p14="http://schemas.microsoft.com/office/powerpoint/2010/main" val="347023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42F0-03CA-775B-3DAC-E304053A5F48}"/>
              </a:ext>
            </a:extLst>
          </p:cNvPr>
          <p:cNvSpPr>
            <a:spLocks noGrp="1"/>
          </p:cNvSpPr>
          <p:nvPr>
            <p:ph type="title"/>
          </p:nvPr>
        </p:nvSpPr>
        <p:spPr/>
        <p:txBody>
          <a:bodyPr/>
          <a:lstStyle/>
          <a:p>
            <a:r>
              <a:rPr lang="en-US" dirty="0"/>
              <a:t>Mechanics – making the call</a:t>
            </a:r>
          </a:p>
        </p:txBody>
      </p:sp>
      <p:sp>
        <p:nvSpPr>
          <p:cNvPr id="3" name="Content Placeholder 2">
            <a:extLst>
              <a:ext uri="{FF2B5EF4-FFF2-40B4-BE49-F238E27FC236}">
                <a16:creationId xmlns:a16="http://schemas.microsoft.com/office/drawing/2014/main" id="{483317FF-5D95-662F-E214-768A09AD38B9}"/>
              </a:ext>
            </a:extLst>
          </p:cNvPr>
          <p:cNvSpPr>
            <a:spLocks noGrp="1"/>
          </p:cNvSpPr>
          <p:nvPr>
            <p:ph idx="1"/>
          </p:nvPr>
        </p:nvSpPr>
        <p:spPr>
          <a:xfrm>
            <a:off x="838200" y="1433356"/>
            <a:ext cx="6935333" cy="4351338"/>
          </a:xfrm>
        </p:spPr>
        <p:txBody>
          <a:bodyPr>
            <a:normAutofit lnSpcReduction="10000"/>
          </a:bodyPr>
          <a:lstStyle/>
          <a:p>
            <a:pPr marL="0" indent="0">
              <a:buNone/>
            </a:pPr>
            <a:r>
              <a:rPr lang="en-US" dirty="0"/>
              <a:t>Play continues</a:t>
            </a:r>
          </a:p>
          <a:p>
            <a:pPr>
              <a:buFontTx/>
              <a:buChar char="-"/>
            </a:pPr>
            <a:r>
              <a:rPr lang="en-US" dirty="0"/>
              <a:t>Illegal Procedure - no end or fewer than 7 players on </a:t>
            </a:r>
            <a:r>
              <a:rPr lang="en-US" dirty="0" err="1"/>
              <a:t>LoS</a:t>
            </a:r>
            <a:endParaRPr lang="en-US" dirty="0"/>
          </a:p>
          <a:p>
            <a:pPr>
              <a:buFontTx/>
              <a:buChar char="-"/>
            </a:pPr>
            <a:r>
              <a:rPr lang="en-US" dirty="0"/>
              <a:t>Offside Defense </a:t>
            </a:r>
          </a:p>
          <a:p>
            <a:pPr marL="457173" lvl="1" indent="0">
              <a:buNone/>
            </a:pPr>
            <a:r>
              <a:rPr lang="en-US" dirty="0"/>
              <a:t>– does not cross the </a:t>
            </a:r>
            <a:r>
              <a:rPr lang="en-US" dirty="0" err="1"/>
              <a:t>LoS</a:t>
            </a:r>
            <a:r>
              <a:rPr lang="en-US" dirty="0"/>
              <a:t> </a:t>
            </a:r>
          </a:p>
          <a:p>
            <a:pPr marL="457173" lvl="1" indent="0">
              <a:buNone/>
            </a:pPr>
            <a:r>
              <a:rPr lang="en-US" dirty="0"/>
              <a:t>– does not cause Offense movement</a:t>
            </a:r>
          </a:p>
          <a:p>
            <a:pPr>
              <a:buFontTx/>
              <a:buChar char="-"/>
            </a:pPr>
            <a:r>
              <a:rPr lang="en-US" dirty="0"/>
              <a:t>Offside Offense – within the Neutral zone</a:t>
            </a:r>
          </a:p>
          <a:p>
            <a:pPr marL="0" indent="0">
              <a:buNone/>
            </a:pPr>
            <a:r>
              <a:rPr lang="en-US" dirty="0"/>
              <a:t>Flag</a:t>
            </a:r>
          </a:p>
          <a:p>
            <a:pPr marL="0" indent="0">
              <a:buNone/>
            </a:pPr>
            <a:r>
              <a:rPr lang="en-US" dirty="0"/>
              <a:t>Officiate!!!!</a:t>
            </a:r>
          </a:p>
          <a:p>
            <a:pPr marL="0" indent="0">
              <a:buNone/>
            </a:pPr>
            <a:r>
              <a:rPr lang="en-US" dirty="0"/>
              <a:t>Wave time-out at end of play</a:t>
            </a:r>
          </a:p>
        </p:txBody>
      </p:sp>
      <p:pic>
        <p:nvPicPr>
          <p:cNvPr id="5" name="Picture 4" descr="A group of football players on a field&#10;&#10;Description automatically generated with medium confidence">
            <a:extLst>
              <a:ext uri="{FF2B5EF4-FFF2-40B4-BE49-F238E27FC236}">
                <a16:creationId xmlns:a16="http://schemas.microsoft.com/office/drawing/2014/main" id="{7CE2CE1B-57A6-75F0-C3CD-550D95BAC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694" y="1335410"/>
            <a:ext cx="3305945" cy="4547230"/>
          </a:xfrm>
          <a:prstGeom prst="rect">
            <a:avLst/>
          </a:prstGeom>
        </p:spPr>
      </p:pic>
    </p:spTree>
    <p:extLst>
      <p:ext uri="{BB962C8B-B14F-4D97-AF65-F5344CB8AC3E}">
        <p14:creationId xmlns:p14="http://schemas.microsoft.com/office/powerpoint/2010/main" val="425306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Khand"/>
              <a:buNone/>
            </a:pPr>
            <a:r>
              <a:rPr lang="en-CA"/>
              <a:t>Possession</a:t>
            </a:r>
            <a:endParaRPr/>
          </a:p>
        </p:txBody>
      </p:sp>
      <p:sp>
        <p:nvSpPr>
          <p:cNvPr id="53" name="Google Shape;53;p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a:p>
            <a:pPr marL="228586" lvl="0" indent="-76250" algn="l" rtl="0">
              <a:lnSpc>
                <a:spcPct val="90000"/>
              </a:lnSpc>
              <a:spcBef>
                <a:spcPts val="1000"/>
              </a:spcBef>
              <a:spcAft>
                <a:spcPts val="0"/>
              </a:spcAft>
              <a:buClr>
                <a:schemeClr val="dk1"/>
              </a:buClr>
              <a:buSzPts val="2399"/>
              <a:buNone/>
            </a:pPr>
            <a:endParaRPr sz="2399"/>
          </a:p>
        </p:txBody>
      </p:sp>
      <p:graphicFrame>
        <p:nvGraphicFramePr>
          <p:cNvPr id="54" name="Google Shape;54;p1"/>
          <p:cNvGraphicFramePr/>
          <p:nvPr>
            <p:extLst>
              <p:ext uri="{D42A27DB-BD31-4B8C-83A1-F6EECF244321}">
                <p14:modId xmlns:p14="http://schemas.microsoft.com/office/powerpoint/2010/main" val="710844626"/>
              </p:ext>
            </p:extLst>
          </p:nvPr>
        </p:nvGraphicFramePr>
        <p:xfrm>
          <a:off x="701850" y="1551000"/>
          <a:ext cx="6622250" cy="4351350"/>
        </p:xfrm>
        <a:graphic>
          <a:graphicData uri="http://schemas.openxmlformats.org/drawingml/2006/table">
            <a:tbl>
              <a:tblPr>
                <a:noFill/>
              </a:tblPr>
              <a:tblGrid>
                <a:gridCol w="6622250">
                  <a:extLst>
                    <a:ext uri="{9D8B030D-6E8A-4147-A177-3AD203B41FA5}">
                      <a16:colId xmlns:a16="http://schemas.microsoft.com/office/drawing/2014/main" val="20000"/>
                    </a:ext>
                  </a:extLst>
                </a:gridCol>
              </a:tblGrid>
              <a:tr h="4351350">
                <a:tc>
                  <a:txBody>
                    <a:bodyPr/>
                    <a:lstStyle/>
                    <a:p>
                      <a:pPr marL="0" lvl="0" indent="0" algn="l" rtl="0">
                        <a:spcBef>
                          <a:spcPts val="0"/>
                        </a:spcBef>
                        <a:spcAft>
                          <a:spcPts val="0"/>
                        </a:spcAft>
                        <a:buNone/>
                      </a:pPr>
                      <a:r>
                        <a:rPr lang="en-CA" sz="2200" b="1" dirty="0"/>
                        <a:t>On a scrimmage play</a:t>
                      </a:r>
                      <a:r>
                        <a:rPr lang="en-CA" sz="2200" dirty="0"/>
                        <a:t>: Team A (Offense) has possession unless a fumble, interception, or a kick occurs.</a:t>
                      </a:r>
                      <a:endParaRPr sz="2200" dirty="0"/>
                    </a:p>
                    <a:p>
                      <a:pPr marL="0" lvl="0" indent="0" algn="l" rtl="0">
                        <a:spcBef>
                          <a:spcPts val="0"/>
                        </a:spcBef>
                        <a:spcAft>
                          <a:spcPts val="0"/>
                        </a:spcAft>
                        <a:buNone/>
                      </a:pPr>
                      <a:endParaRPr sz="2200" dirty="0"/>
                    </a:p>
                    <a:p>
                      <a:pPr marL="0" lvl="0" indent="0" algn="l" rtl="0">
                        <a:spcBef>
                          <a:spcPts val="0"/>
                        </a:spcBef>
                        <a:spcAft>
                          <a:spcPts val="0"/>
                        </a:spcAft>
                        <a:buNone/>
                      </a:pPr>
                      <a:r>
                        <a:rPr lang="en-CA" sz="2200" b="1" dirty="0"/>
                        <a:t>On a kick from scrimmage:</a:t>
                      </a:r>
                      <a:r>
                        <a:rPr lang="en-CA" sz="2200" dirty="0"/>
                        <a:t> Team A has possession until the ball is kicked across the LOS. Team B gains possession officially only once it gains control of the ball.</a:t>
                      </a:r>
                      <a:endParaRPr sz="2200" dirty="0"/>
                    </a:p>
                  </a:txBody>
                  <a:tcPr marL="63500" marR="63500" marT="63500" marB="63500"/>
                </a:tc>
                <a:extLst>
                  <a:ext uri="{0D108BD9-81ED-4DB2-BD59-A6C34878D82A}">
                    <a16:rowId xmlns:a16="http://schemas.microsoft.com/office/drawing/2014/main" val="10000"/>
                  </a:ext>
                </a:extLst>
              </a:tr>
            </a:tbl>
          </a:graphicData>
        </a:graphic>
      </p:graphicFrame>
      <p:pic>
        <p:nvPicPr>
          <p:cNvPr id="55" name="Google Shape;55;p1" descr="A football player running with a football&#10;&#10;Description automatically generated with medium confidence"/>
          <p:cNvPicPr preferRelativeResize="0"/>
          <p:nvPr/>
        </p:nvPicPr>
        <p:blipFill rotWithShape="1">
          <a:blip r:embed="rId3">
            <a:alphaModFix/>
          </a:blip>
          <a:srcRect/>
          <a:stretch/>
        </p:blipFill>
        <p:spPr>
          <a:xfrm>
            <a:off x="7506949" y="1407075"/>
            <a:ext cx="4304875" cy="449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Khand"/>
              <a:buNone/>
            </a:pPr>
            <a:r>
              <a:rPr lang="en-CA"/>
              <a:t>Possession</a:t>
            </a:r>
            <a:endParaRPr/>
          </a:p>
        </p:txBody>
      </p:sp>
      <p:sp>
        <p:nvSpPr>
          <p:cNvPr id="61" name="Google Shape;61;p2"/>
          <p:cNvSpPr txBox="1">
            <a:spLocks noGrp="1"/>
          </p:cNvSpPr>
          <p:nvPr>
            <p:ph idx="1"/>
          </p:nvPr>
        </p:nvSpPr>
        <p:spPr>
          <a:xfrm>
            <a:off x="838200" y="1825626"/>
            <a:ext cx="6492240" cy="4351338"/>
          </a:xfrm>
          <a:prstGeom prst="rect">
            <a:avLst/>
          </a:prstGeom>
          <a:noFill/>
          <a:ln>
            <a:noFill/>
          </a:ln>
        </p:spPr>
        <p:txBody>
          <a:bodyPr spcFirstLastPara="1" wrap="square" lIns="91425" tIns="45700" rIns="91425" bIns="45700" anchor="t" anchorCtr="0">
            <a:noAutofit/>
          </a:bodyPr>
          <a:lstStyle/>
          <a:p>
            <a:pPr marL="228587" lvl="0" indent="-76250" algn="l" rtl="0">
              <a:lnSpc>
                <a:spcPct val="90000"/>
              </a:lnSpc>
              <a:spcBef>
                <a:spcPts val="0"/>
              </a:spcBef>
              <a:spcAft>
                <a:spcPts val="0"/>
              </a:spcAft>
              <a:buClr>
                <a:schemeClr val="dk1"/>
              </a:buClr>
              <a:buSzPts val="2399"/>
              <a:buNone/>
            </a:pPr>
            <a:r>
              <a:rPr lang="en-CA" sz="2599" b="1" dirty="0">
                <a:latin typeface="Hind"/>
                <a:ea typeface="Hind"/>
                <a:cs typeface="Hind"/>
                <a:sym typeface="Hind"/>
              </a:rPr>
              <a:t>Is it a Catch or Not?</a:t>
            </a:r>
            <a:endParaRPr sz="2599" b="1" dirty="0">
              <a:latin typeface="Hind"/>
              <a:ea typeface="Hind"/>
              <a:cs typeface="Hind"/>
              <a:sym typeface="Hind"/>
            </a:endParaRPr>
          </a:p>
          <a:p>
            <a:pPr marL="228587" lvl="0" indent="-76250" algn="l" rtl="0">
              <a:lnSpc>
                <a:spcPct val="90000"/>
              </a:lnSpc>
              <a:spcBef>
                <a:spcPts val="0"/>
              </a:spcBef>
              <a:spcAft>
                <a:spcPts val="0"/>
              </a:spcAft>
              <a:buClr>
                <a:schemeClr val="dk1"/>
              </a:buClr>
              <a:buSzPts val="2399"/>
              <a:buNone/>
            </a:pPr>
            <a:endParaRPr sz="2599" dirty="0"/>
          </a:p>
          <a:p>
            <a:pPr marL="457200" lvl="0" indent="-393636" algn="l" rtl="0">
              <a:lnSpc>
                <a:spcPct val="90000"/>
              </a:lnSpc>
              <a:spcBef>
                <a:spcPts val="0"/>
              </a:spcBef>
              <a:spcAft>
                <a:spcPts val="0"/>
              </a:spcAft>
              <a:buSzPts val="2599"/>
              <a:buFont typeface="Hind Light"/>
              <a:buChar char="-"/>
            </a:pPr>
            <a:r>
              <a:rPr lang="en-CA" sz="2599" dirty="0"/>
              <a:t>Complete Control</a:t>
            </a:r>
            <a:endParaRPr sz="2599" dirty="0"/>
          </a:p>
          <a:p>
            <a:pPr marL="457200" lvl="0" indent="-393636" algn="l" rtl="0">
              <a:lnSpc>
                <a:spcPct val="90000"/>
              </a:lnSpc>
              <a:spcBef>
                <a:spcPts val="0"/>
              </a:spcBef>
              <a:spcAft>
                <a:spcPts val="0"/>
              </a:spcAft>
              <a:buSzPts val="2599"/>
              <a:buFont typeface="Hind Light"/>
              <a:buChar char="-"/>
            </a:pPr>
            <a:r>
              <a:rPr lang="en-CA" sz="2599" dirty="0"/>
              <a:t>At least one foot (or contact in bounds)</a:t>
            </a:r>
            <a:endParaRPr sz="2599" dirty="0"/>
          </a:p>
          <a:p>
            <a:pPr marL="457200" lvl="0" indent="-393636" algn="l" rtl="0">
              <a:lnSpc>
                <a:spcPct val="90000"/>
              </a:lnSpc>
              <a:spcBef>
                <a:spcPts val="0"/>
              </a:spcBef>
              <a:spcAft>
                <a:spcPts val="0"/>
              </a:spcAft>
              <a:buSzPts val="2599"/>
              <a:buFont typeface="Hind Light"/>
              <a:buChar char="-"/>
            </a:pPr>
            <a:r>
              <a:rPr lang="en-CA" sz="2599" dirty="0"/>
              <a:t>Must survive contact with opponent or the ground</a:t>
            </a:r>
            <a:endParaRPr sz="2599" dirty="0"/>
          </a:p>
          <a:p>
            <a:pPr marL="457200" lvl="0" indent="-393636" algn="l" rtl="0">
              <a:lnSpc>
                <a:spcPct val="90000"/>
              </a:lnSpc>
              <a:spcBef>
                <a:spcPts val="0"/>
              </a:spcBef>
              <a:spcAft>
                <a:spcPts val="0"/>
              </a:spcAft>
              <a:buSzPts val="2599"/>
              <a:buFont typeface="Hind Light"/>
              <a:buChar char="-"/>
            </a:pPr>
            <a:r>
              <a:rPr lang="en-CA" sz="2599" dirty="0"/>
              <a:t>When in doubt; it is NOT a catch</a:t>
            </a:r>
            <a:endParaRPr sz="2599" dirty="0"/>
          </a:p>
          <a:p>
            <a:pPr marL="0" lvl="0" indent="0" algn="l" rtl="0">
              <a:lnSpc>
                <a:spcPct val="90000"/>
              </a:lnSpc>
              <a:spcBef>
                <a:spcPts val="0"/>
              </a:spcBef>
              <a:spcAft>
                <a:spcPts val="0"/>
              </a:spcAft>
              <a:buNone/>
            </a:pPr>
            <a:endParaRPr sz="2599" b="1" dirty="0">
              <a:latin typeface="Hind"/>
              <a:ea typeface="Hind"/>
              <a:cs typeface="Hind"/>
              <a:sym typeface="Hind"/>
            </a:endParaRPr>
          </a:p>
          <a:p>
            <a:pPr marL="457200" lvl="0" indent="-380936" algn="l" rtl="0">
              <a:lnSpc>
                <a:spcPct val="90000"/>
              </a:lnSpc>
              <a:spcBef>
                <a:spcPts val="0"/>
              </a:spcBef>
              <a:spcAft>
                <a:spcPts val="0"/>
              </a:spcAft>
              <a:buSzPts val="2399"/>
              <a:buChar char="-"/>
            </a:pPr>
            <a:r>
              <a:rPr lang="en-CA" sz="2399" dirty="0"/>
              <a:t>Take your time</a:t>
            </a:r>
            <a:endParaRPr sz="2399" dirty="0"/>
          </a:p>
          <a:p>
            <a:pPr marL="228586" lvl="0" indent="-76250" algn="l" rtl="0">
              <a:lnSpc>
                <a:spcPct val="90000"/>
              </a:lnSpc>
              <a:spcBef>
                <a:spcPts val="0"/>
              </a:spcBef>
              <a:spcAft>
                <a:spcPts val="0"/>
              </a:spcAft>
              <a:buClr>
                <a:schemeClr val="dk1"/>
              </a:buClr>
              <a:buSzPts val="2399"/>
              <a:buNone/>
            </a:pPr>
            <a:endParaRPr sz="2399" dirty="0"/>
          </a:p>
        </p:txBody>
      </p:sp>
      <p:pic>
        <p:nvPicPr>
          <p:cNvPr id="62" name="Google Shape;62;p2"/>
          <p:cNvPicPr preferRelativeResize="0"/>
          <p:nvPr/>
        </p:nvPicPr>
        <p:blipFill rotWithShape="1">
          <a:blip r:embed="rId3">
            <a:alphaModFix/>
          </a:blip>
          <a:srcRect l="219" r="219"/>
          <a:stretch/>
        </p:blipFill>
        <p:spPr>
          <a:xfrm>
            <a:off x="7518375" y="1443300"/>
            <a:ext cx="4137301" cy="43567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21a5c873580_5_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Out of Bounds</a:t>
            </a:r>
            <a:endParaRPr/>
          </a:p>
        </p:txBody>
      </p:sp>
      <p:sp>
        <p:nvSpPr>
          <p:cNvPr id="69" name="Google Shape;69;g21a5c873580_5_2"/>
          <p:cNvSpPr txBox="1">
            <a:spLocks noGrp="1"/>
          </p:cNvSpPr>
          <p:nvPr>
            <p:ph idx="1"/>
          </p:nvPr>
        </p:nvSpPr>
        <p:spPr>
          <a:xfrm>
            <a:off x="4770120" y="1825626"/>
            <a:ext cx="6720840" cy="3950334"/>
          </a:xfrm>
          <a:prstGeom prst="rect">
            <a:avLst/>
          </a:prstGeom>
        </p:spPr>
        <p:txBody>
          <a:bodyPr spcFirstLastPara="1" wrap="square" lIns="91425" tIns="45700" rIns="91425" bIns="45700" anchor="t" anchorCtr="0">
            <a:normAutofit/>
          </a:bodyPr>
          <a:lstStyle/>
          <a:p>
            <a:pPr marL="457200" lvl="0" indent="-387350" algn="l" rtl="0">
              <a:lnSpc>
                <a:spcPct val="100000"/>
              </a:lnSpc>
              <a:spcBef>
                <a:spcPts val="0"/>
              </a:spcBef>
              <a:spcAft>
                <a:spcPts val="0"/>
              </a:spcAft>
              <a:buClr>
                <a:srgbClr val="000000"/>
              </a:buClr>
              <a:buSzPts val="2500"/>
              <a:buFont typeface="Arial"/>
              <a:buChar char="•"/>
            </a:pPr>
            <a:r>
              <a:rPr lang="en-CA" sz="2500" dirty="0">
                <a:solidFill>
                  <a:srgbClr val="000000"/>
                </a:solidFill>
                <a:latin typeface="Arial"/>
                <a:ea typeface="Arial"/>
                <a:cs typeface="Arial"/>
                <a:sym typeface="Arial"/>
              </a:rPr>
              <a:t>When the ball or the ball carrier touches the white out of bounds line or any area ground beyond the out of bounds line.</a:t>
            </a:r>
            <a:endParaRPr sz="2500" dirty="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2500" dirty="0">
              <a:solidFill>
                <a:srgbClr val="000000"/>
              </a:solidFill>
              <a:latin typeface="Arial"/>
              <a:ea typeface="Arial"/>
              <a:cs typeface="Arial"/>
              <a:sym typeface="Arial"/>
            </a:endParaRPr>
          </a:p>
          <a:p>
            <a:pPr marL="457200" lvl="0" indent="-387350" algn="l" rtl="0">
              <a:lnSpc>
                <a:spcPct val="100000"/>
              </a:lnSpc>
              <a:spcBef>
                <a:spcPts val="0"/>
              </a:spcBef>
              <a:spcAft>
                <a:spcPts val="0"/>
              </a:spcAft>
              <a:buClr>
                <a:srgbClr val="000000"/>
              </a:buClr>
              <a:buSzPts val="2500"/>
              <a:buFont typeface="Arial"/>
              <a:buChar char="•"/>
            </a:pPr>
            <a:r>
              <a:rPr lang="en-CA" sz="2500" dirty="0">
                <a:solidFill>
                  <a:srgbClr val="000000"/>
                </a:solidFill>
                <a:latin typeface="Arial"/>
                <a:ea typeface="Arial"/>
                <a:cs typeface="Arial"/>
                <a:sym typeface="Arial"/>
              </a:rPr>
              <a:t>Whistle</a:t>
            </a:r>
          </a:p>
          <a:p>
            <a:pPr marL="457200" lvl="0" indent="-387350" algn="l" rtl="0">
              <a:lnSpc>
                <a:spcPct val="100000"/>
              </a:lnSpc>
              <a:spcBef>
                <a:spcPts val="0"/>
              </a:spcBef>
              <a:spcAft>
                <a:spcPts val="0"/>
              </a:spcAft>
              <a:buClr>
                <a:srgbClr val="000000"/>
              </a:buClr>
              <a:buSzPts val="2500"/>
              <a:buFont typeface="Arial"/>
              <a:buChar char="•"/>
            </a:pPr>
            <a:r>
              <a:rPr lang="en-CA" sz="2500" dirty="0">
                <a:solidFill>
                  <a:srgbClr val="000000"/>
                </a:solidFill>
                <a:latin typeface="Arial"/>
                <a:ea typeface="Arial"/>
                <a:cs typeface="Arial"/>
                <a:sym typeface="Arial"/>
              </a:rPr>
              <a:t>Clock stops (signal).</a:t>
            </a:r>
            <a:endParaRPr sz="2500" dirty="0">
              <a:solidFill>
                <a:srgbClr val="000000"/>
              </a:solidFill>
              <a:latin typeface="Arial"/>
              <a:ea typeface="Arial"/>
              <a:cs typeface="Arial"/>
              <a:sym typeface="Arial"/>
            </a:endParaRPr>
          </a:p>
          <a:p>
            <a:pPr marL="457200" lvl="0" indent="-387350" algn="l" rtl="0">
              <a:lnSpc>
                <a:spcPct val="100000"/>
              </a:lnSpc>
              <a:spcBef>
                <a:spcPts val="0"/>
              </a:spcBef>
              <a:spcAft>
                <a:spcPts val="0"/>
              </a:spcAft>
              <a:buClr>
                <a:srgbClr val="000000"/>
              </a:buClr>
              <a:buSzPts val="2500"/>
              <a:buFont typeface="Arial"/>
              <a:buChar char="•"/>
            </a:pPr>
            <a:r>
              <a:rPr lang="en-CA" sz="2500" dirty="0">
                <a:solidFill>
                  <a:srgbClr val="000000"/>
                </a:solidFill>
                <a:latin typeface="Arial"/>
                <a:ea typeface="Arial"/>
                <a:cs typeface="Arial"/>
                <a:sym typeface="Arial"/>
              </a:rPr>
              <a:t>Identify spot. (mental note… no need to stare at it). </a:t>
            </a:r>
          </a:p>
          <a:p>
            <a:pPr marL="69850" lvl="0" indent="0" algn="l" rtl="0">
              <a:lnSpc>
                <a:spcPct val="100000"/>
              </a:lnSpc>
              <a:spcBef>
                <a:spcPts val="0"/>
              </a:spcBef>
              <a:spcAft>
                <a:spcPts val="0"/>
              </a:spcAft>
              <a:buClr>
                <a:srgbClr val="000000"/>
              </a:buClr>
              <a:buSzPts val="2500"/>
              <a:buNone/>
            </a:pPr>
            <a:r>
              <a:rPr lang="en-CA" sz="2500" dirty="0">
                <a:solidFill>
                  <a:srgbClr val="000000"/>
                </a:solidFill>
                <a:latin typeface="Arial"/>
                <a:ea typeface="Arial"/>
                <a:cs typeface="Arial"/>
                <a:sym typeface="Arial"/>
              </a:rPr>
              <a:t>**Where the ball is when player steps OB**</a:t>
            </a:r>
          </a:p>
          <a:p>
            <a:pPr marL="457200" indent="-387350">
              <a:lnSpc>
                <a:spcPct val="100000"/>
              </a:lnSpc>
              <a:spcBef>
                <a:spcPts val="0"/>
              </a:spcBef>
              <a:buClr>
                <a:srgbClr val="000000"/>
              </a:buClr>
              <a:buSzPts val="2500"/>
              <a:buFont typeface="Arial"/>
              <a:buChar char="•"/>
            </a:pPr>
            <a:r>
              <a:rPr lang="en-CA" sz="2500" dirty="0">
                <a:solidFill>
                  <a:srgbClr val="000000"/>
                </a:solidFill>
                <a:latin typeface="Arial"/>
                <a:ea typeface="Arial"/>
                <a:cs typeface="Arial"/>
                <a:sym typeface="Arial"/>
              </a:rPr>
              <a:t> Dead ball officiate</a:t>
            </a:r>
            <a:endParaRPr sz="2500" dirty="0">
              <a:solidFill>
                <a:srgbClr val="000000"/>
              </a:solidFill>
              <a:latin typeface="Arial"/>
              <a:ea typeface="Arial"/>
              <a:cs typeface="Arial"/>
              <a:sym typeface="Arial"/>
            </a:endParaRPr>
          </a:p>
          <a:p>
            <a:pPr marL="457200" lvl="0" indent="0" algn="l" rtl="0">
              <a:lnSpc>
                <a:spcPct val="100000"/>
              </a:lnSpc>
              <a:spcBef>
                <a:spcPts val="0"/>
              </a:spcBef>
              <a:spcAft>
                <a:spcPts val="0"/>
              </a:spcAft>
              <a:buNone/>
            </a:pPr>
            <a:endParaRPr sz="2500" dirty="0">
              <a:solidFill>
                <a:srgbClr val="000000"/>
              </a:solidFill>
              <a:latin typeface="Arial"/>
              <a:ea typeface="Arial"/>
              <a:cs typeface="Arial"/>
              <a:sym typeface="Arial"/>
            </a:endParaRPr>
          </a:p>
          <a:p>
            <a:pPr marL="457200" lvl="0" indent="0" algn="l" rtl="0">
              <a:spcBef>
                <a:spcPts val="1000"/>
              </a:spcBef>
              <a:spcAft>
                <a:spcPts val="0"/>
              </a:spcAft>
              <a:buNone/>
            </a:pPr>
            <a:endParaRPr sz="4200" dirty="0"/>
          </a:p>
        </p:txBody>
      </p:sp>
      <p:pic>
        <p:nvPicPr>
          <p:cNvPr id="70" name="Google Shape;70;g21a5c873580_5_2"/>
          <p:cNvPicPr preferRelativeResize="0"/>
          <p:nvPr/>
        </p:nvPicPr>
        <p:blipFill rotWithShape="1">
          <a:blip r:embed="rId3">
            <a:alphaModFix/>
          </a:blip>
          <a:srcRect l="25954" r="11231" b="-4025"/>
          <a:stretch/>
        </p:blipFill>
        <p:spPr>
          <a:xfrm>
            <a:off x="375200" y="1462150"/>
            <a:ext cx="4024451" cy="444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A507-A982-9181-EE8E-A41E007418E0}"/>
              </a:ext>
            </a:extLst>
          </p:cNvPr>
          <p:cNvSpPr>
            <a:spLocks noGrp="1"/>
          </p:cNvSpPr>
          <p:nvPr>
            <p:ph type="title"/>
          </p:nvPr>
        </p:nvSpPr>
        <p:spPr/>
        <p:txBody>
          <a:bodyPr>
            <a:normAutofit/>
          </a:bodyPr>
          <a:lstStyle/>
          <a:p>
            <a:r>
              <a:rPr lang="en-US"/>
              <a:t>What is the Line of scrimmage?	</a:t>
            </a:r>
            <a:endParaRPr lang="en-US" dirty="0"/>
          </a:p>
        </p:txBody>
      </p:sp>
      <p:pic>
        <p:nvPicPr>
          <p:cNvPr id="5" name="Content Placeholder 4" descr="A picture containing person, outdoor">
            <a:extLst>
              <a:ext uri="{FF2B5EF4-FFF2-40B4-BE49-F238E27FC236}">
                <a16:creationId xmlns:a16="http://schemas.microsoft.com/office/drawing/2014/main" id="{7C56FFDC-1850-1E68-DCFA-4EAA77397B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2174" y="1409700"/>
            <a:ext cx="6107651" cy="4351338"/>
          </a:xfrm>
        </p:spPr>
      </p:pic>
      <p:pic>
        <p:nvPicPr>
          <p:cNvPr id="3" name="Graphic 2" descr="Head with gears with solid fill">
            <a:extLst>
              <a:ext uri="{FF2B5EF4-FFF2-40B4-BE49-F238E27FC236}">
                <a16:creationId xmlns:a16="http://schemas.microsoft.com/office/drawing/2014/main" id="{2BCCC07C-3C57-70C4-5F42-F9EE70F859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6340" y="1409700"/>
            <a:ext cx="1363980" cy="1363980"/>
          </a:xfrm>
          <a:prstGeom prst="rect">
            <a:avLst/>
          </a:prstGeom>
        </p:spPr>
      </p:pic>
    </p:spTree>
    <p:extLst>
      <p:ext uri="{BB962C8B-B14F-4D97-AF65-F5344CB8AC3E}">
        <p14:creationId xmlns:p14="http://schemas.microsoft.com/office/powerpoint/2010/main" val="357342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1a5c873580_5_10"/>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Timing (When does the clock stop?)</a:t>
            </a:r>
            <a:endParaRPr/>
          </a:p>
        </p:txBody>
      </p:sp>
      <p:sp>
        <p:nvSpPr>
          <p:cNvPr id="77" name="Google Shape;77;g21a5c873580_5_10"/>
          <p:cNvSpPr txBox="1">
            <a:spLocks noGrp="1"/>
          </p:cNvSpPr>
          <p:nvPr>
            <p:ph idx="1"/>
          </p:nvPr>
        </p:nvSpPr>
        <p:spPr>
          <a:xfrm>
            <a:off x="838200" y="1482726"/>
            <a:ext cx="10515600" cy="4351338"/>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n-CA" b="1" u="sng" dirty="0">
                <a:latin typeface="Hind"/>
                <a:ea typeface="Hind"/>
                <a:cs typeface="Hind"/>
                <a:sym typeface="Hind"/>
              </a:rPr>
              <a:t>Regular time (Outside the last 3 min.)</a:t>
            </a:r>
            <a:endParaRPr b="1" u="sng" dirty="0">
              <a:latin typeface="Hind"/>
              <a:ea typeface="Hind"/>
              <a:cs typeface="Hind"/>
              <a:sym typeface="Hind"/>
            </a:endParaRPr>
          </a:p>
          <a:p>
            <a:pPr marL="114300" lvl="0" indent="0" algn="l" rtl="0">
              <a:spcBef>
                <a:spcPts val="1000"/>
              </a:spcBef>
              <a:spcAft>
                <a:spcPts val="0"/>
              </a:spcAft>
              <a:buSzPts val="1800"/>
              <a:buNone/>
            </a:pPr>
            <a:r>
              <a:rPr lang="en-CA" dirty="0"/>
              <a:t>The clock will be stopped after the ball is dead during a play if there was: </a:t>
            </a:r>
          </a:p>
          <a:p>
            <a:pPr marL="457200" lvl="0" indent="-342900" algn="l" rtl="0">
              <a:spcBef>
                <a:spcPts val="1000"/>
              </a:spcBef>
              <a:spcAft>
                <a:spcPts val="0"/>
              </a:spcAft>
              <a:buSzPts val="1800"/>
              <a:buChar char="-"/>
            </a:pPr>
            <a:r>
              <a:rPr lang="en-CA" dirty="0"/>
              <a:t>a change of possession</a:t>
            </a:r>
            <a:endParaRPr dirty="0"/>
          </a:p>
          <a:p>
            <a:pPr marL="457200" lvl="0" indent="-342900" algn="l" rtl="0">
              <a:spcBef>
                <a:spcPts val="0"/>
              </a:spcBef>
              <a:spcAft>
                <a:spcPts val="0"/>
              </a:spcAft>
              <a:buSzPts val="1800"/>
              <a:buChar char="-"/>
            </a:pPr>
            <a:r>
              <a:rPr lang="en-CA" dirty="0"/>
              <a:t>a score</a:t>
            </a:r>
            <a:endParaRPr dirty="0"/>
          </a:p>
          <a:p>
            <a:pPr marL="457200" lvl="0" indent="-342900" algn="l" rtl="0">
              <a:spcBef>
                <a:spcPts val="0"/>
              </a:spcBef>
              <a:spcAft>
                <a:spcPts val="0"/>
              </a:spcAft>
              <a:buSzPts val="1800"/>
              <a:buChar char="-"/>
            </a:pPr>
            <a:r>
              <a:rPr lang="en-CA" dirty="0"/>
              <a:t>a kick</a:t>
            </a:r>
            <a:endParaRPr dirty="0"/>
          </a:p>
          <a:p>
            <a:pPr marL="457200" lvl="0" indent="-342900" algn="l" rtl="0">
              <a:spcBef>
                <a:spcPts val="0"/>
              </a:spcBef>
              <a:spcAft>
                <a:spcPts val="0"/>
              </a:spcAft>
              <a:buSzPts val="1800"/>
              <a:buChar char="-"/>
            </a:pPr>
            <a:r>
              <a:rPr lang="en-CA" dirty="0"/>
              <a:t>a penalty</a:t>
            </a:r>
            <a:endParaRPr dirty="0"/>
          </a:p>
          <a:p>
            <a:pPr marL="457200" indent="-342900">
              <a:spcBef>
                <a:spcPts val="0"/>
              </a:spcBef>
              <a:buSzPts val="1800"/>
              <a:buFont typeface="Arial" panose="020B0604020202020204" pitchFamily="34" charset="0"/>
              <a:buChar char="-"/>
            </a:pPr>
            <a:r>
              <a:rPr lang="en-CA" dirty="0"/>
              <a:t>a long incomplete pass</a:t>
            </a:r>
          </a:p>
          <a:p>
            <a:pPr marL="457200" indent="-342900">
              <a:spcBef>
                <a:spcPts val="0"/>
              </a:spcBef>
              <a:buSzPts val="1800"/>
              <a:buFont typeface="Arial" panose="020B0604020202020204" pitchFamily="34" charset="0"/>
              <a:buChar char="-"/>
            </a:pPr>
            <a:r>
              <a:rPr lang="en-US" dirty="0"/>
              <a:t>a ball carrier going out of bounds</a:t>
            </a:r>
          </a:p>
          <a:p>
            <a:pPr marL="114300" indent="0">
              <a:spcBef>
                <a:spcPts val="0"/>
              </a:spcBef>
              <a:buSzPts val="1800"/>
              <a:buNone/>
            </a:pPr>
            <a:r>
              <a:rPr lang="en-CA" dirty="0"/>
              <a:t>The clock will be stopped if the ball is not in play</a:t>
            </a:r>
          </a:p>
          <a:p>
            <a:pPr marL="457200" lvl="0" indent="-342900">
              <a:spcBef>
                <a:spcPts val="0"/>
              </a:spcBef>
              <a:buSzPts val="1800"/>
              <a:buChar char="-"/>
            </a:pPr>
            <a:r>
              <a:rPr lang="en-CA" dirty="0"/>
              <a:t>for an injury; or </a:t>
            </a:r>
          </a:p>
          <a:p>
            <a:pPr marL="457200" lvl="0" indent="-342900">
              <a:spcBef>
                <a:spcPts val="0"/>
              </a:spcBef>
              <a:buSzPts val="1800"/>
              <a:buChar char="-"/>
            </a:pPr>
            <a:r>
              <a:rPr lang="en-CA" dirty="0"/>
              <a:t>at an official’s discretion</a:t>
            </a:r>
            <a:endParaRPr dirty="0"/>
          </a:p>
        </p:txBody>
      </p:sp>
      <p:pic>
        <p:nvPicPr>
          <p:cNvPr id="78" name="Google Shape;78;g21a5c873580_5_10"/>
          <p:cNvPicPr preferRelativeResize="0"/>
          <p:nvPr/>
        </p:nvPicPr>
        <p:blipFill rotWithShape="1">
          <a:blip r:embed="rId3">
            <a:alphaModFix/>
          </a:blip>
          <a:srcRect/>
          <a:stretch/>
        </p:blipFill>
        <p:spPr>
          <a:xfrm>
            <a:off x="7292050" y="2778621"/>
            <a:ext cx="4533901" cy="16208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1a5c873580_5_17"/>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Timing (When does the clock stop?)</a:t>
            </a:r>
            <a:endParaRPr/>
          </a:p>
        </p:txBody>
      </p:sp>
      <p:sp>
        <p:nvSpPr>
          <p:cNvPr id="85" name="Google Shape;85;g21a5c873580_5_17"/>
          <p:cNvSpPr txBox="1">
            <a:spLocks noGrp="1"/>
          </p:cNvSpPr>
          <p:nvPr>
            <p:ph idx="1"/>
          </p:nvPr>
        </p:nvSpPr>
        <p:spPr>
          <a:xfrm>
            <a:off x="838200" y="1825626"/>
            <a:ext cx="6271260" cy="4351338"/>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CA" b="1" u="sng" dirty="0">
                <a:latin typeface="Hind"/>
                <a:ea typeface="Hind"/>
                <a:cs typeface="Hind"/>
                <a:sym typeface="Hind"/>
              </a:rPr>
              <a:t>Last 3 minutes of each half</a:t>
            </a:r>
            <a:endParaRPr b="1" u="sng" dirty="0">
              <a:latin typeface="Hind"/>
              <a:ea typeface="Hind"/>
              <a:cs typeface="Hind"/>
              <a:sym typeface="Hind"/>
            </a:endParaRPr>
          </a:p>
          <a:p>
            <a:pPr marL="0" lvl="0" indent="0" algn="l" rtl="0">
              <a:spcBef>
                <a:spcPts val="1000"/>
              </a:spcBef>
              <a:spcAft>
                <a:spcPts val="0"/>
              </a:spcAft>
              <a:buNone/>
            </a:pPr>
            <a:endParaRPr b="1" u="sng" dirty="0">
              <a:latin typeface="Hind"/>
              <a:ea typeface="Hind"/>
              <a:cs typeface="Hind"/>
              <a:sym typeface="Hind"/>
            </a:endParaRPr>
          </a:p>
          <a:p>
            <a:pPr marL="457200" lvl="0" indent="-342900" algn="l" rtl="0">
              <a:spcBef>
                <a:spcPts val="0"/>
              </a:spcBef>
              <a:spcAft>
                <a:spcPts val="0"/>
              </a:spcAft>
              <a:buSzPts val="1800"/>
              <a:buChar char="-"/>
            </a:pPr>
            <a:r>
              <a:rPr lang="en-CA" dirty="0"/>
              <a:t>After every play </a:t>
            </a:r>
          </a:p>
          <a:p>
            <a:pPr marL="457200" lvl="0" indent="-342900" algn="l" rtl="0">
              <a:spcBef>
                <a:spcPts val="0"/>
              </a:spcBef>
              <a:spcAft>
                <a:spcPts val="0"/>
              </a:spcAft>
              <a:buSzPts val="1800"/>
              <a:buChar char="-"/>
            </a:pPr>
            <a:endParaRPr lang="en-CA" dirty="0"/>
          </a:p>
          <a:p>
            <a:pPr marL="114300" lvl="0" indent="0" algn="l" rtl="0">
              <a:spcBef>
                <a:spcPts val="0"/>
              </a:spcBef>
              <a:spcAft>
                <a:spcPts val="0"/>
              </a:spcAft>
              <a:buSzPts val="1800"/>
              <a:buNone/>
            </a:pPr>
            <a:r>
              <a:rPr lang="en-CA" dirty="0"/>
              <a:t>Out of bounds (additional signal)</a:t>
            </a:r>
            <a:endParaRPr dirty="0"/>
          </a:p>
          <a:p>
            <a:pPr marL="0" lvl="0" indent="0" algn="l" rtl="0">
              <a:spcBef>
                <a:spcPts val="1000"/>
              </a:spcBef>
              <a:spcAft>
                <a:spcPts val="0"/>
              </a:spcAft>
              <a:buNone/>
            </a:pPr>
            <a:endParaRPr dirty="0"/>
          </a:p>
        </p:txBody>
      </p:sp>
      <p:pic>
        <p:nvPicPr>
          <p:cNvPr id="86" name="Google Shape;86;g21a5c873580_5_17" descr="A group of football players on a field&#10;&#10;Description automatically generated with medium confidence"/>
          <p:cNvPicPr preferRelativeResize="0"/>
          <p:nvPr/>
        </p:nvPicPr>
        <p:blipFill rotWithShape="1">
          <a:blip r:embed="rId3">
            <a:alphaModFix/>
          </a:blip>
          <a:srcRect l="28153" r="8933"/>
          <a:stretch/>
        </p:blipFill>
        <p:spPr>
          <a:xfrm>
            <a:off x="7527773" y="1452775"/>
            <a:ext cx="4183426" cy="44053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1a5c873580_5_24"/>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Touchdown</a:t>
            </a:r>
            <a:endParaRPr/>
          </a:p>
        </p:txBody>
      </p:sp>
      <p:sp>
        <p:nvSpPr>
          <p:cNvPr id="93" name="Google Shape;93;g21a5c873580_5_24"/>
          <p:cNvSpPr txBox="1">
            <a:spLocks noGrp="1"/>
          </p:cNvSpPr>
          <p:nvPr>
            <p:ph idx="1"/>
          </p:nvPr>
        </p:nvSpPr>
        <p:spPr>
          <a:xfrm>
            <a:off x="838200" y="1825626"/>
            <a:ext cx="7482840" cy="4351338"/>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Font typeface="Arial"/>
              <a:buChar char="•"/>
            </a:pPr>
            <a:r>
              <a:rPr lang="en-CA" dirty="0">
                <a:latin typeface="Arial"/>
                <a:ea typeface="Arial"/>
                <a:cs typeface="Arial"/>
                <a:sym typeface="Arial"/>
              </a:rPr>
              <a:t>The goal line</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dirty="0">
                <a:latin typeface="Arial"/>
                <a:ea typeface="Arial"/>
                <a:cs typeface="Arial"/>
                <a:sym typeface="Arial"/>
              </a:rPr>
              <a:t>The “plane”: Glass wall pylon to pylon at the “front of the white line”.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dirty="0">
                <a:latin typeface="Arial"/>
                <a:ea typeface="Arial"/>
                <a:cs typeface="Arial"/>
                <a:sym typeface="Arial"/>
              </a:rPr>
              <a:t>Pylon?</a:t>
            </a:r>
            <a:endParaRPr dirty="0">
              <a:latin typeface="Arial"/>
              <a:ea typeface="Arial"/>
              <a:cs typeface="Arial"/>
              <a:sym typeface="Arial"/>
            </a:endParaRPr>
          </a:p>
          <a:p>
            <a:pPr marL="0" lvl="0" indent="0" algn="l" rtl="0">
              <a:spcBef>
                <a:spcPts val="1000"/>
              </a:spcBef>
              <a:spcAft>
                <a:spcPts val="0"/>
              </a:spcAft>
              <a:buNone/>
            </a:pPr>
            <a:endParaRPr dirty="0"/>
          </a:p>
        </p:txBody>
      </p:sp>
      <p:pic>
        <p:nvPicPr>
          <p:cNvPr id="94" name="Google Shape;94;g21a5c873580_5_24"/>
          <p:cNvPicPr preferRelativeResize="0"/>
          <p:nvPr/>
        </p:nvPicPr>
        <p:blipFill>
          <a:blip r:embed="rId3">
            <a:alphaModFix/>
          </a:blip>
          <a:stretch>
            <a:fillRect/>
          </a:stretch>
        </p:blipFill>
        <p:spPr>
          <a:xfrm>
            <a:off x="8755425" y="1516050"/>
            <a:ext cx="3063575" cy="2038668"/>
          </a:xfrm>
          <a:prstGeom prst="rect">
            <a:avLst/>
          </a:prstGeom>
          <a:noFill/>
          <a:ln>
            <a:noFill/>
          </a:ln>
        </p:spPr>
      </p:pic>
      <p:pic>
        <p:nvPicPr>
          <p:cNvPr id="95" name="Google Shape;95;g21a5c873580_5_24"/>
          <p:cNvPicPr preferRelativeResize="0"/>
          <p:nvPr/>
        </p:nvPicPr>
        <p:blipFill>
          <a:blip r:embed="rId4">
            <a:alphaModFix/>
          </a:blip>
          <a:stretch>
            <a:fillRect/>
          </a:stretch>
        </p:blipFill>
        <p:spPr>
          <a:xfrm>
            <a:off x="8755425" y="3808325"/>
            <a:ext cx="3063583" cy="183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1a5c873580_5_32"/>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CA"/>
              <a:t>Touchdown</a:t>
            </a:r>
            <a:endParaRPr/>
          </a:p>
        </p:txBody>
      </p:sp>
      <p:sp>
        <p:nvSpPr>
          <p:cNvPr id="102" name="Google Shape;102;g21a5c873580_5_32"/>
          <p:cNvSpPr txBox="1">
            <a:spLocks noGrp="1"/>
          </p:cNvSpPr>
          <p:nvPr>
            <p:ph idx="1"/>
          </p:nvPr>
        </p:nvSpPr>
        <p:spPr>
          <a:xfrm>
            <a:off x="777240" y="1396125"/>
            <a:ext cx="5981700" cy="4351338"/>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CA" dirty="0"/>
              <a:t>Take your time</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CA" dirty="0"/>
              <a:t>See the ball before making a call</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CA" dirty="0"/>
              <a:t>Don’t let yourself be influenced</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CA" dirty="0"/>
              <a:t>Communicate with your partner</a:t>
            </a:r>
            <a:endParaRPr dirty="0"/>
          </a:p>
          <a:p>
            <a:pPr marL="4572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CA" dirty="0"/>
              <a:t>Clear and Clean signal</a:t>
            </a:r>
            <a:endParaRPr dirty="0"/>
          </a:p>
          <a:p>
            <a:pPr marL="457200" lvl="0" indent="0" algn="l" rtl="0">
              <a:spcBef>
                <a:spcPts val="1000"/>
              </a:spcBef>
              <a:spcAft>
                <a:spcPts val="0"/>
              </a:spcAft>
              <a:buNone/>
            </a:pPr>
            <a:endParaRPr dirty="0"/>
          </a:p>
        </p:txBody>
      </p:sp>
      <p:pic>
        <p:nvPicPr>
          <p:cNvPr id="103" name="Google Shape;103;g21a5c873580_5_32"/>
          <p:cNvPicPr preferRelativeResize="0"/>
          <p:nvPr/>
        </p:nvPicPr>
        <p:blipFill rotWithShape="1">
          <a:blip r:embed="rId3">
            <a:alphaModFix/>
          </a:blip>
          <a:srcRect l="25957" r="10714"/>
          <a:stretch/>
        </p:blipFill>
        <p:spPr>
          <a:xfrm>
            <a:off x="6886326" y="1396125"/>
            <a:ext cx="5046776" cy="5314476"/>
          </a:xfrm>
          <a:prstGeom prst="rect">
            <a:avLst/>
          </a:prstGeom>
          <a:noFill/>
          <a:ln>
            <a:noFill/>
          </a:ln>
        </p:spPr>
      </p:pic>
    </p:spTree>
    <p:extLst>
      <p:ext uri="{BB962C8B-B14F-4D97-AF65-F5344CB8AC3E}">
        <p14:creationId xmlns:p14="http://schemas.microsoft.com/office/powerpoint/2010/main" val="425913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7A507-A982-9181-EE8E-A41E007418E0}"/>
              </a:ext>
            </a:extLst>
          </p:cNvPr>
          <p:cNvSpPr>
            <a:spLocks noGrp="1"/>
          </p:cNvSpPr>
          <p:nvPr>
            <p:ph type="title"/>
          </p:nvPr>
        </p:nvSpPr>
        <p:spPr/>
        <p:txBody>
          <a:bodyPr>
            <a:normAutofit/>
          </a:bodyPr>
          <a:lstStyle/>
          <a:p>
            <a:r>
              <a:rPr lang="en-US" dirty="0"/>
              <a:t>What is the Line of scrimmage?	</a:t>
            </a:r>
          </a:p>
        </p:txBody>
      </p:sp>
      <p:pic>
        <p:nvPicPr>
          <p:cNvPr id="4" name="Google Shape;133;p4">
            <a:extLst>
              <a:ext uri="{FF2B5EF4-FFF2-40B4-BE49-F238E27FC236}">
                <a16:creationId xmlns:a16="http://schemas.microsoft.com/office/drawing/2014/main" id="{489DE03C-985D-88C7-06F0-F740AA0E64B7}"/>
              </a:ext>
            </a:extLst>
          </p:cNvPr>
          <p:cNvPicPr preferRelativeResize="0">
            <a:picLocks noGrp="1"/>
          </p:cNvPicPr>
          <p:nvPr>
            <p:ph idx="1"/>
          </p:nvPr>
        </p:nvPicPr>
        <p:blipFill rotWithShape="1">
          <a:blip r:embed="rId3">
            <a:alphaModFix/>
          </a:blip>
          <a:stretch/>
        </p:blipFill>
        <p:spPr>
          <a:xfrm>
            <a:off x="4839334" y="1403025"/>
            <a:ext cx="5095397" cy="4351338"/>
          </a:xfrm>
          <a:prstGeom prst="rect">
            <a:avLst/>
          </a:prstGeom>
          <a:solidFill>
            <a:srgbClr val="FFFF66"/>
          </a:solidFill>
          <a:ln w="9525" cap="flat" cmpd="sng">
            <a:solidFill>
              <a:srgbClr val="FFFF66"/>
            </a:solidFill>
            <a:prstDash val="solid"/>
            <a:miter lim="800000"/>
            <a:headEnd type="none" w="sm" len="sm"/>
            <a:tailEnd type="none" w="sm" len="sm"/>
          </a:ln>
        </p:spPr>
      </p:pic>
      <p:sp>
        <p:nvSpPr>
          <p:cNvPr id="5" name="Google Shape;143;p4">
            <a:extLst>
              <a:ext uri="{FF2B5EF4-FFF2-40B4-BE49-F238E27FC236}">
                <a16:creationId xmlns:a16="http://schemas.microsoft.com/office/drawing/2014/main" id="{DE722217-C4CC-245C-9726-63956D6A25F8}"/>
              </a:ext>
            </a:extLst>
          </p:cNvPr>
          <p:cNvSpPr txBox="1"/>
          <p:nvPr/>
        </p:nvSpPr>
        <p:spPr>
          <a:xfrm>
            <a:off x="426720" y="1590641"/>
            <a:ext cx="3634159" cy="4247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900"/>
              </a:spcBef>
              <a:spcAft>
                <a:spcPts val="0"/>
              </a:spcAft>
              <a:buClr>
                <a:srgbClr val="000000"/>
              </a:buClr>
              <a:buSzPts val="1800"/>
              <a:buFont typeface="Arial"/>
              <a:buNone/>
            </a:pPr>
            <a:r>
              <a:rPr lang="en-US" sz="2400" b="0" i="0" u="none" strike="noStrike" cap="none" dirty="0">
                <a:solidFill>
                  <a:srgbClr val="000000"/>
                </a:solidFill>
                <a:ea typeface="Arial"/>
                <a:cs typeface="Arial"/>
                <a:sym typeface="Arial"/>
              </a:rPr>
              <a:t>Rule 4 Section 1 Article 1</a:t>
            </a:r>
          </a:p>
          <a:p>
            <a:pPr marL="0" marR="0" lvl="0" indent="0" algn="l" rtl="0">
              <a:lnSpc>
                <a:spcPct val="100000"/>
              </a:lnSpc>
              <a:spcBef>
                <a:spcPts val="900"/>
              </a:spcBef>
              <a:spcAft>
                <a:spcPts val="0"/>
              </a:spcAft>
              <a:buClr>
                <a:srgbClr val="000000"/>
              </a:buClr>
              <a:buSzPts val="1800"/>
              <a:buFont typeface="Arial"/>
              <a:buNone/>
            </a:pPr>
            <a:r>
              <a:rPr lang="en-US" sz="2400" dirty="0">
                <a:solidFill>
                  <a:srgbClr val="000000"/>
                </a:solidFill>
                <a:ea typeface="Arial"/>
                <a:cs typeface="Arial"/>
                <a:sym typeface="Arial"/>
              </a:rPr>
              <a:t>(4.1.1)</a:t>
            </a:r>
          </a:p>
          <a:p>
            <a:pPr>
              <a:spcBef>
                <a:spcPts val="900"/>
              </a:spcBef>
              <a:buClr>
                <a:srgbClr val="000000"/>
              </a:buClr>
              <a:buSzPts val="1800"/>
            </a:pPr>
            <a:r>
              <a:rPr lang="en-US" sz="2400" b="1" dirty="0">
                <a:solidFill>
                  <a:srgbClr val="000000"/>
                </a:solidFill>
                <a:ea typeface="Arial"/>
                <a:cs typeface="Arial"/>
                <a:sym typeface="Arial"/>
              </a:rPr>
              <a:t>Line of Scrimmage</a:t>
            </a:r>
            <a:endParaRPr lang="en-US" sz="2400" dirty="0">
              <a:solidFill>
                <a:srgbClr val="000000"/>
              </a:solidFill>
              <a:ea typeface="Arial"/>
              <a:cs typeface="Arial"/>
              <a:sym typeface="Arial"/>
            </a:endParaRPr>
          </a:p>
          <a:p>
            <a:pPr marL="0" marR="0" lvl="0" indent="0" algn="l" rtl="0">
              <a:lnSpc>
                <a:spcPct val="100000"/>
              </a:lnSpc>
              <a:spcBef>
                <a:spcPts val="900"/>
              </a:spcBef>
              <a:spcAft>
                <a:spcPts val="0"/>
              </a:spcAft>
              <a:buClr>
                <a:srgbClr val="000000"/>
              </a:buClr>
              <a:buSzPts val="1800"/>
              <a:buFont typeface="Arial"/>
              <a:buNone/>
            </a:pPr>
            <a:r>
              <a:rPr lang="en-US" sz="2400" dirty="0">
                <a:solidFill>
                  <a:srgbClr val="000000"/>
                </a:solidFill>
                <a:ea typeface="Arial"/>
                <a:cs typeface="Arial"/>
                <a:sym typeface="Arial"/>
              </a:rPr>
              <a:t>The line of scrimmage is an imaginary line, extending from sideline to sideline, parallel to the goal line and passing through the point of the ball farthest from Team A’s goal line.</a:t>
            </a:r>
            <a:endParaRPr sz="2400" b="0" i="0" u="none" strike="noStrike" cap="none" dirty="0">
              <a:solidFill>
                <a:srgbClr val="000000"/>
              </a:solidFill>
              <a:ea typeface="Arial"/>
              <a:cs typeface="Arial"/>
              <a:sym typeface="Arial"/>
            </a:endParaRPr>
          </a:p>
        </p:txBody>
      </p:sp>
      <p:cxnSp>
        <p:nvCxnSpPr>
          <p:cNvPr id="7" name="Straight Arrow Connector 6">
            <a:extLst>
              <a:ext uri="{FF2B5EF4-FFF2-40B4-BE49-F238E27FC236}">
                <a16:creationId xmlns:a16="http://schemas.microsoft.com/office/drawing/2014/main" id="{599D7B41-AEAA-FD31-CF2A-AD12E37AE3EE}"/>
              </a:ext>
            </a:extLst>
          </p:cNvPr>
          <p:cNvCxnSpPr>
            <a:cxnSpLocks/>
          </p:cNvCxnSpPr>
          <p:nvPr/>
        </p:nvCxnSpPr>
        <p:spPr>
          <a:xfrm flipV="1">
            <a:off x="3028949" y="3714279"/>
            <a:ext cx="4694934" cy="204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EE8FF9E-0B67-2425-0FB1-A611B831369D}"/>
              </a:ext>
            </a:extLst>
          </p:cNvPr>
          <p:cNvSpPr/>
          <p:nvPr/>
        </p:nvSpPr>
        <p:spPr>
          <a:xfrm rot="1466979" flipV="1">
            <a:off x="7640298" y="3610020"/>
            <a:ext cx="167170" cy="7293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A91B8F-2BFE-73B6-2F9E-01097CC0DDDF}"/>
              </a:ext>
            </a:extLst>
          </p:cNvPr>
          <p:cNvSpPr/>
          <p:nvPr/>
        </p:nvSpPr>
        <p:spPr>
          <a:xfrm rot="18972793">
            <a:off x="4749054" y="3552551"/>
            <a:ext cx="6496275" cy="143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160CD66-3CA6-7BE4-18D1-6A7B0490787C}"/>
              </a:ext>
            </a:extLst>
          </p:cNvPr>
          <p:cNvCxnSpPr/>
          <p:nvPr/>
        </p:nvCxnSpPr>
        <p:spPr>
          <a:xfrm flipH="1">
            <a:off x="5852160" y="1973580"/>
            <a:ext cx="3703320" cy="3559572"/>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11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33;p4">
            <a:extLst>
              <a:ext uri="{FF2B5EF4-FFF2-40B4-BE49-F238E27FC236}">
                <a16:creationId xmlns:a16="http://schemas.microsoft.com/office/drawing/2014/main" id="{119BB716-56D9-10ED-1E7F-C7155C2B4499}"/>
              </a:ext>
            </a:extLst>
          </p:cNvPr>
          <p:cNvPicPr preferRelativeResize="0">
            <a:picLocks/>
          </p:cNvPicPr>
          <p:nvPr/>
        </p:nvPicPr>
        <p:blipFill rotWithShape="1">
          <a:blip r:embed="rId3">
            <a:alphaModFix/>
          </a:blip>
          <a:srcRect/>
          <a:stretch/>
        </p:blipFill>
        <p:spPr>
          <a:xfrm>
            <a:off x="5123493" y="1495468"/>
            <a:ext cx="5690951" cy="4499446"/>
          </a:xfrm>
          <a:prstGeom prst="rect">
            <a:avLst/>
          </a:prstGeom>
          <a:solidFill>
            <a:srgbClr val="FFFF66"/>
          </a:solidFill>
          <a:ln w="9525" cap="flat" cmpd="sng">
            <a:solidFill>
              <a:srgbClr val="FFFF66"/>
            </a:solidFill>
            <a:prstDash val="solid"/>
            <a:miter lim="800000"/>
            <a:headEnd type="none" w="sm" len="sm"/>
            <a:tailEnd type="none" w="sm" len="sm"/>
          </a:ln>
        </p:spPr>
      </p:pic>
      <p:sp>
        <p:nvSpPr>
          <p:cNvPr id="18" name="Oval 17">
            <a:extLst>
              <a:ext uri="{FF2B5EF4-FFF2-40B4-BE49-F238E27FC236}">
                <a16:creationId xmlns:a16="http://schemas.microsoft.com/office/drawing/2014/main" id="{B153A152-D32F-106A-A543-7A928220514C}"/>
              </a:ext>
            </a:extLst>
          </p:cNvPr>
          <p:cNvSpPr/>
          <p:nvPr/>
        </p:nvSpPr>
        <p:spPr>
          <a:xfrm rot="1466979" flipV="1">
            <a:off x="8225062" y="3768815"/>
            <a:ext cx="167170" cy="72934"/>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EB00E28-900E-2548-A671-94F70CD8D25D}"/>
              </a:ext>
            </a:extLst>
          </p:cNvPr>
          <p:cNvCxnSpPr>
            <a:cxnSpLocks/>
          </p:cNvCxnSpPr>
          <p:nvPr/>
        </p:nvCxnSpPr>
        <p:spPr>
          <a:xfrm flipV="1">
            <a:off x="6474193" y="2176992"/>
            <a:ext cx="3851275" cy="33228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BF7A0EB-2704-3B3D-7A6C-272B3EFF66AA}"/>
              </a:ext>
            </a:extLst>
          </p:cNvPr>
          <p:cNvSpPr/>
          <p:nvPr/>
        </p:nvSpPr>
        <p:spPr>
          <a:xfrm rot="19133404">
            <a:off x="5439055" y="3673510"/>
            <a:ext cx="6496275" cy="143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B534D-ABF5-1CB8-1C72-984968EECFCF}"/>
              </a:ext>
            </a:extLst>
          </p:cNvPr>
          <p:cNvSpPr>
            <a:spLocks noGrp="1"/>
          </p:cNvSpPr>
          <p:nvPr>
            <p:ph type="title"/>
          </p:nvPr>
        </p:nvSpPr>
        <p:spPr/>
        <p:txBody>
          <a:bodyPr/>
          <a:lstStyle/>
          <a:p>
            <a:r>
              <a:rPr lang="en-US" dirty="0"/>
              <a:t>Neutral Zone</a:t>
            </a:r>
          </a:p>
        </p:txBody>
      </p:sp>
      <p:sp>
        <p:nvSpPr>
          <p:cNvPr id="3" name="Content Placeholder 2">
            <a:extLst>
              <a:ext uri="{FF2B5EF4-FFF2-40B4-BE49-F238E27FC236}">
                <a16:creationId xmlns:a16="http://schemas.microsoft.com/office/drawing/2014/main" id="{F3432155-4C75-6628-13F4-6A8E012E836D}"/>
              </a:ext>
            </a:extLst>
          </p:cNvPr>
          <p:cNvSpPr>
            <a:spLocks noGrp="1"/>
          </p:cNvSpPr>
          <p:nvPr>
            <p:ph idx="1"/>
          </p:nvPr>
        </p:nvSpPr>
        <p:spPr>
          <a:xfrm>
            <a:off x="868289" y="2788920"/>
            <a:ext cx="4285293" cy="3078980"/>
          </a:xfrm>
        </p:spPr>
        <p:txBody>
          <a:bodyPr>
            <a:normAutofit/>
          </a:bodyPr>
          <a:lstStyle/>
          <a:p>
            <a:pPr marL="0" indent="0">
              <a:buNone/>
            </a:pPr>
            <a:r>
              <a:rPr lang="en-US" sz="2400" dirty="0">
                <a:latin typeface="+mn-lt"/>
              </a:rPr>
              <a:t>Rule 4 Section 1 Definitions:</a:t>
            </a:r>
          </a:p>
          <a:p>
            <a:pPr marL="0" indent="0">
              <a:buNone/>
            </a:pPr>
            <a:r>
              <a:rPr lang="en-US" sz="2400" dirty="0">
                <a:latin typeface="+mn-lt"/>
              </a:rPr>
              <a:t>Article 2 – Neutral Zone The neutral zone is the area from the line of scrimmage to 1 yard (1 </a:t>
            </a:r>
            <a:r>
              <a:rPr lang="en-US" sz="2400" dirty="0" err="1">
                <a:latin typeface="+mn-lt"/>
              </a:rPr>
              <a:t>metre</a:t>
            </a:r>
            <a:r>
              <a:rPr lang="en-US" sz="2400" dirty="0">
                <a:latin typeface="+mn-lt"/>
              </a:rPr>
              <a:t>) in advance of the line of scrimmage, extending from sideline to sideline</a:t>
            </a:r>
          </a:p>
        </p:txBody>
      </p:sp>
      <p:cxnSp>
        <p:nvCxnSpPr>
          <p:cNvPr id="5" name="Google Shape;136;p4">
            <a:extLst>
              <a:ext uri="{FF2B5EF4-FFF2-40B4-BE49-F238E27FC236}">
                <a16:creationId xmlns:a16="http://schemas.microsoft.com/office/drawing/2014/main" id="{D9EBB989-8EDC-3657-183E-F92E196B76F7}"/>
              </a:ext>
            </a:extLst>
          </p:cNvPr>
          <p:cNvCxnSpPr>
            <a:cxnSpLocks/>
          </p:cNvCxnSpPr>
          <p:nvPr/>
        </p:nvCxnSpPr>
        <p:spPr>
          <a:xfrm flipV="1">
            <a:off x="6658380" y="2451100"/>
            <a:ext cx="3901670" cy="3416800"/>
          </a:xfrm>
          <a:prstGeom prst="straightConnector1">
            <a:avLst/>
          </a:prstGeom>
          <a:noFill/>
          <a:ln w="28575" cap="flat" cmpd="sng">
            <a:solidFill>
              <a:srgbClr val="000000"/>
            </a:solidFill>
            <a:prstDash val="solid"/>
            <a:round/>
            <a:headEnd type="none" w="sm" len="sm"/>
            <a:tailEnd type="none" w="sm" len="sm"/>
          </a:ln>
        </p:spPr>
      </p:cxnSp>
      <p:sp>
        <p:nvSpPr>
          <p:cNvPr id="6" name="Google Shape;139;p4">
            <a:extLst>
              <a:ext uri="{FF2B5EF4-FFF2-40B4-BE49-F238E27FC236}">
                <a16:creationId xmlns:a16="http://schemas.microsoft.com/office/drawing/2014/main" id="{243EA274-3276-EC1B-D062-3859CAC4A802}"/>
              </a:ext>
            </a:extLst>
          </p:cNvPr>
          <p:cNvSpPr txBox="1"/>
          <p:nvPr/>
        </p:nvSpPr>
        <p:spPr>
          <a:xfrm>
            <a:off x="5981775" y="5498600"/>
            <a:ext cx="1447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1 yard</a:t>
            </a:r>
            <a:endParaRPr sz="1400" b="0" i="0" u="none" strike="noStrike" cap="none">
              <a:solidFill>
                <a:srgbClr val="000000"/>
              </a:solidFill>
              <a:latin typeface="Arial"/>
              <a:ea typeface="Arial"/>
              <a:cs typeface="Arial"/>
              <a:sym typeface="Arial"/>
            </a:endParaRPr>
          </a:p>
        </p:txBody>
      </p:sp>
      <p:cxnSp>
        <p:nvCxnSpPr>
          <p:cNvPr id="8" name="Google Shape;140;p4">
            <a:extLst>
              <a:ext uri="{FF2B5EF4-FFF2-40B4-BE49-F238E27FC236}">
                <a16:creationId xmlns:a16="http://schemas.microsoft.com/office/drawing/2014/main" id="{4455B9B6-573B-0CAD-3DB5-8F47F50BFAEE}"/>
              </a:ext>
            </a:extLst>
          </p:cNvPr>
          <p:cNvCxnSpPr/>
          <p:nvPr/>
        </p:nvCxnSpPr>
        <p:spPr>
          <a:xfrm rot="10800000">
            <a:off x="6864350" y="5221832"/>
            <a:ext cx="279300" cy="140700"/>
          </a:xfrm>
          <a:prstGeom prst="straightConnector1">
            <a:avLst/>
          </a:prstGeom>
          <a:noFill/>
          <a:ln w="9525" cap="flat" cmpd="sng">
            <a:solidFill>
              <a:srgbClr val="000000"/>
            </a:solidFill>
            <a:prstDash val="solid"/>
            <a:round/>
            <a:headEnd type="triangle" w="med" len="med"/>
            <a:tailEnd type="triangle" w="med" len="med"/>
          </a:ln>
        </p:spPr>
      </p:cxnSp>
      <p:cxnSp>
        <p:nvCxnSpPr>
          <p:cNvPr id="9" name="Google Shape;141;p4">
            <a:extLst>
              <a:ext uri="{FF2B5EF4-FFF2-40B4-BE49-F238E27FC236}">
                <a16:creationId xmlns:a16="http://schemas.microsoft.com/office/drawing/2014/main" id="{63104DE2-BF67-31DD-86E3-9BC71687BE10}"/>
              </a:ext>
            </a:extLst>
          </p:cNvPr>
          <p:cNvCxnSpPr/>
          <p:nvPr/>
        </p:nvCxnSpPr>
        <p:spPr>
          <a:xfrm rot="10800000" flipH="1">
            <a:off x="6658380" y="5384291"/>
            <a:ext cx="300600" cy="138300"/>
          </a:xfrm>
          <a:prstGeom prst="straightConnector1">
            <a:avLst/>
          </a:prstGeom>
          <a:noFill/>
          <a:ln w="9525" cap="flat" cmpd="sng">
            <a:solidFill>
              <a:srgbClr val="000000"/>
            </a:solidFill>
            <a:prstDash val="solid"/>
            <a:round/>
            <a:headEnd type="none" w="sm" len="sm"/>
            <a:tailEnd type="triangle" w="med" len="med"/>
          </a:ln>
        </p:spPr>
      </p:cxnSp>
      <p:cxnSp>
        <p:nvCxnSpPr>
          <p:cNvPr id="17" name="Straight Arrow Connector 16">
            <a:extLst>
              <a:ext uri="{FF2B5EF4-FFF2-40B4-BE49-F238E27FC236}">
                <a16:creationId xmlns:a16="http://schemas.microsoft.com/office/drawing/2014/main" id="{AFC6FF17-CF8D-F573-0B47-9EE145470EEB}"/>
              </a:ext>
            </a:extLst>
          </p:cNvPr>
          <p:cNvCxnSpPr>
            <a:cxnSpLocks/>
          </p:cNvCxnSpPr>
          <p:nvPr/>
        </p:nvCxnSpPr>
        <p:spPr>
          <a:xfrm>
            <a:off x="4966091" y="3971199"/>
            <a:ext cx="3433739" cy="50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6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0260-5EDA-3D5F-1D6A-01AE566C79C4}"/>
              </a:ext>
            </a:extLst>
          </p:cNvPr>
          <p:cNvSpPr>
            <a:spLocks noGrp="1"/>
          </p:cNvSpPr>
          <p:nvPr>
            <p:ph type="title"/>
          </p:nvPr>
        </p:nvSpPr>
        <p:spPr/>
        <p:txBody>
          <a:bodyPr/>
          <a:lstStyle/>
          <a:p>
            <a:r>
              <a:rPr lang="en-US" dirty="0"/>
              <a:t>What fouls are </a:t>
            </a:r>
            <a:r>
              <a:rPr lang="en-US" dirty="0" err="1"/>
              <a:t>lOs</a:t>
            </a:r>
            <a:r>
              <a:rPr lang="en-US" dirty="0"/>
              <a:t> dependent?</a:t>
            </a:r>
          </a:p>
        </p:txBody>
      </p:sp>
      <p:sp>
        <p:nvSpPr>
          <p:cNvPr id="3" name="Content Placeholder 2">
            <a:extLst>
              <a:ext uri="{FF2B5EF4-FFF2-40B4-BE49-F238E27FC236}">
                <a16:creationId xmlns:a16="http://schemas.microsoft.com/office/drawing/2014/main" id="{3296DF5C-79B3-7320-AD23-CF014CBB60E3}"/>
              </a:ext>
            </a:extLst>
          </p:cNvPr>
          <p:cNvSpPr>
            <a:spLocks noGrp="1"/>
          </p:cNvSpPr>
          <p:nvPr>
            <p:ph idx="1"/>
          </p:nvPr>
        </p:nvSpPr>
        <p:spPr>
          <a:xfrm>
            <a:off x="838200" y="1566546"/>
            <a:ext cx="10515600" cy="4351338"/>
          </a:xfrm>
        </p:spPr>
        <p:txBody>
          <a:bodyPr>
            <a:normAutofit lnSpcReduction="10000"/>
          </a:bodyPr>
          <a:lstStyle/>
          <a:p>
            <a:r>
              <a:rPr lang="en-US" dirty="0">
                <a:latin typeface="+mn-lt"/>
              </a:rPr>
              <a:t>Offside</a:t>
            </a:r>
          </a:p>
          <a:p>
            <a:pPr lvl="1"/>
            <a:r>
              <a:rPr lang="en-US" dirty="0">
                <a:latin typeface="+mn-lt"/>
              </a:rPr>
              <a:t>Defense</a:t>
            </a:r>
          </a:p>
          <a:p>
            <a:pPr lvl="1"/>
            <a:r>
              <a:rPr lang="en-US" dirty="0">
                <a:latin typeface="+mn-lt"/>
              </a:rPr>
              <a:t>Offense</a:t>
            </a:r>
          </a:p>
          <a:p>
            <a:r>
              <a:rPr lang="en-US" dirty="0">
                <a:latin typeface="+mn-lt"/>
              </a:rPr>
              <a:t>Illegal Procedure</a:t>
            </a:r>
          </a:p>
          <a:p>
            <a:pPr lvl="1"/>
            <a:r>
              <a:rPr lang="en-US" dirty="0">
                <a:latin typeface="+mn-lt"/>
              </a:rPr>
              <a:t>Movement</a:t>
            </a:r>
          </a:p>
          <a:p>
            <a:pPr lvl="1"/>
            <a:r>
              <a:rPr lang="en-US" dirty="0">
                <a:latin typeface="+mn-lt"/>
              </a:rPr>
              <a:t>Formation</a:t>
            </a:r>
          </a:p>
          <a:p>
            <a:r>
              <a:rPr lang="en-US" dirty="0">
                <a:latin typeface="+mn-lt"/>
              </a:rPr>
              <a:t>Illegal Forward Pass </a:t>
            </a:r>
          </a:p>
          <a:p>
            <a:r>
              <a:rPr lang="en-US" dirty="0">
                <a:latin typeface="+mn-lt"/>
              </a:rPr>
              <a:t>Intentional Grounding</a:t>
            </a:r>
          </a:p>
          <a:p>
            <a:r>
              <a:rPr lang="en-US" dirty="0">
                <a:latin typeface="+mn-lt"/>
              </a:rPr>
              <a:t>Blocking downfield (except screen pass)</a:t>
            </a:r>
          </a:p>
          <a:p>
            <a:r>
              <a:rPr lang="en-US" dirty="0">
                <a:latin typeface="+mn-lt"/>
              </a:rPr>
              <a:t>Illegal Contact</a:t>
            </a:r>
          </a:p>
          <a:p>
            <a:endParaRPr lang="en-US" dirty="0"/>
          </a:p>
          <a:p>
            <a:endParaRPr lang="en-US" dirty="0"/>
          </a:p>
        </p:txBody>
      </p:sp>
      <p:sp>
        <p:nvSpPr>
          <p:cNvPr id="4" name="TextBox 3">
            <a:extLst>
              <a:ext uri="{FF2B5EF4-FFF2-40B4-BE49-F238E27FC236}">
                <a16:creationId xmlns:a16="http://schemas.microsoft.com/office/drawing/2014/main" id="{BAF5F795-E1F4-85BD-93F5-13B3165B8DCB}"/>
              </a:ext>
            </a:extLst>
          </p:cNvPr>
          <p:cNvSpPr txBox="1"/>
          <p:nvPr/>
        </p:nvSpPr>
        <p:spPr>
          <a:xfrm>
            <a:off x="7749540" y="1902464"/>
            <a:ext cx="2842260" cy="1477328"/>
          </a:xfrm>
          <a:prstGeom prst="rect">
            <a:avLst/>
          </a:prstGeom>
          <a:noFill/>
        </p:spPr>
        <p:txBody>
          <a:bodyPr wrap="square" rtlCol="0">
            <a:spAutoFit/>
          </a:bodyPr>
          <a:lstStyle/>
          <a:p>
            <a:r>
              <a:rPr lang="en-US" dirty="0"/>
              <a:t>These are typical the fouls called by (or informed by) the Line of Scrimmage officials on plays from scrimmage</a:t>
            </a:r>
            <a:endParaRPr lang="en-CA" dirty="0"/>
          </a:p>
        </p:txBody>
      </p:sp>
    </p:spTree>
    <p:extLst>
      <p:ext uri="{BB962C8B-B14F-4D97-AF65-F5344CB8AC3E}">
        <p14:creationId xmlns:p14="http://schemas.microsoft.com/office/powerpoint/2010/main" val="190299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5E2E-1979-E4FE-E032-3A9F59CC3F93}"/>
              </a:ext>
            </a:extLst>
          </p:cNvPr>
          <p:cNvSpPr>
            <a:spLocks noGrp="1"/>
          </p:cNvSpPr>
          <p:nvPr>
            <p:ph type="title"/>
          </p:nvPr>
        </p:nvSpPr>
        <p:spPr/>
        <p:txBody>
          <a:bodyPr/>
          <a:lstStyle/>
          <a:p>
            <a:r>
              <a:rPr lang="en-US" dirty="0"/>
              <a:t>Positioning to make </a:t>
            </a:r>
            <a:r>
              <a:rPr lang="en-US" dirty="0" err="1"/>
              <a:t>LoS</a:t>
            </a:r>
            <a:r>
              <a:rPr lang="en-US" dirty="0"/>
              <a:t> calls</a:t>
            </a:r>
          </a:p>
        </p:txBody>
      </p:sp>
      <p:pic>
        <p:nvPicPr>
          <p:cNvPr id="8" name="Content Placeholder 7" descr="A picture containing person, outdoor&#10;&#10;Description automatically generated">
            <a:extLst>
              <a:ext uri="{FF2B5EF4-FFF2-40B4-BE49-F238E27FC236}">
                <a16:creationId xmlns:a16="http://schemas.microsoft.com/office/drawing/2014/main" id="{4F4E4F31-4F1D-DF7F-995C-5099FA3137C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2174" y="1429385"/>
            <a:ext cx="6107651" cy="4351338"/>
          </a:xfrm>
        </p:spPr>
      </p:pic>
    </p:spTree>
    <p:extLst>
      <p:ext uri="{BB962C8B-B14F-4D97-AF65-F5344CB8AC3E}">
        <p14:creationId xmlns:p14="http://schemas.microsoft.com/office/powerpoint/2010/main" val="254079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AD06-F790-534A-83A2-9349B81E4AB0}"/>
              </a:ext>
            </a:extLst>
          </p:cNvPr>
          <p:cNvSpPr>
            <a:spLocks noGrp="1"/>
          </p:cNvSpPr>
          <p:nvPr>
            <p:ph type="title"/>
          </p:nvPr>
        </p:nvSpPr>
        <p:spPr/>
        <p:txBody>
          <a:bodyPr>
            <a:normAutofit fontScale="90000"/>
          </a:bodyPr>
          <a:lstStyle/>
          <a:p>
            <a:r>
              <a:rPr lang="en-US" dirty="0"/>
              <a:t>Scrimmage Initial positioning – 4 officials</a:t>
            </a:r>
          </a:p>
        </p:txBody>
      </p:sp>
      <p:pic>
        <p:nvPicPr>
          <p:cNvPr id="80" name="Content Placeholder 79">
            <a:extLst>
              <a:ext uri="{FF2B5EF4-FFF2-40B4-BE49-F238E27FC236}">
                <a16:creationId xmlns:a16="http://schemas.microsoft.com/office/drawing/2014/main" id="{1E44F113-4DAC-330E-28C7-4688F0E7CACE}"/>
              </a:ext>
            </a:extLst>
          </p:cNvPr>
          <p:cNvPicPr>
            <a:picLocks noGrp="1" noChangeAspect="1"/>
          </p:cNvPicPr>
          <p:nvPr>
            <p:ph idx="1"/>
          </p:nvPr>
        </p:nvPicPr>
        <p:blipFill rotWithShape="1">
          <a:blip r:embed="rId3"/>
          <a:stretch/>
        </p:blipFill>
        <p:spPr>
          <a:xfrm>
            <a:off x="2628879" y="1335410"/>
            <a:ext cx="6934241" cy="4351338"/>
          </a:xfrm>
        </p:spPr>
      </p:pic>
    </p:spTree>
    <p:extLst>
      <p:ext uri="{BB962C8B-B14F-4D97-AF65-F5344CB8AC3E}">
        <p14:creationId xmlns:p14="http://schemas.microsoft.com/office/powerpoint/2010/main" val="375903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E8A99-E8BA-9267-AD18-EA56A3D9BCB9}"/>
              </a:ext>
            </a:extLst>
          </p:cNvPr>
          <p:cNvSpPr>
            <a:spLocks noGrp="1"/>
          </p:cNvSpPr>
          <p:nvPr>
            <p:ph type="title"/>
          </p:nvPr>
        </p:nvSpPr>
        <p:spPr/>
        <p:txBody>
          <a:bodyPr/>
          <a:lstStyle/>
          <a:p>
            <a:r>
              <a:rPr lang="en-US" dirty="0"/>
              <a:t>Offside</a:t>
            </a:r>
          </a:p>
        </p:txBody>
      </p:sp>
      <p:sp>
        <p:nvSpPr>
          <p:cNvPr id="3" name="Content Placeholder 2">
            <a:extLst>
              <a:ext uri="{FF2B5EF4-FFF2-40B4-BE49-F238E27FC236}">
                <a16:creationId xmlns:a16="http://schemas.microsoft.com/office/drawing/2014/main" id="{A8EA3AEB-B90F-B855-3359-47DCF97E7A14}"/>
              </a:ext>
            </a:extLst>
          </p:cNvPr>
          <p:cNvSpPr>
            <a:spLocks noGrp="1"/>
          </p:cNvSpPr>
          <p:nvPr>
            <p:ph idx="1"/>
          </p:nvPr>
        </p:nvSpPr>
        <p:spPr>
          <a:xfrm>
            <a:off x="838200" y="1467844"/>
            <a:ext cx="5562600" cy="4351338"/>
          </a:xfrm>
        </p:spPr>
        <p:txBody>
          <a:bodyPr/>
          <a:lstStyle/>
          <a:p>
            <a:pPr marL="0" indent="0">
              <a:buNone/>
            </a:pPr>
            <a:r>
              <a:rPr lang="en-US" dirty="0"/>
              <a:t>Rule4 Section 2 Article 3 – Offside </a:t>
            </a:r>
          </a:p>
          <a:p>
            <a:pPr marL="0" indent="0">
              <a:buNone/>
            </a:pPr>
            <a:r>
              <a:rPr lang="en-US" dirty="0"/>
              <a:t>No player of either team shall encroach on the neutral zone until the ball is snapped, except that the head, arms and hands of the </a:t>
            </a:r>
            <a:r>
              <a:rPr lang="en-US" dirty="0" err="1"/>
              <a:t>centre</a:t>
            </a:r>
            <a:r>
              <a:rPr lang="en-US" dirty="0"/>
              <a:t> may be in advance of the line of scrimmage.</a:t>
            </a:r>
          </a:p>
        </p:txBody>
      </p:sp>
      <p:pic>
        <p:nvPicPr>
          <p:cNvPr id="5" name="Picture 4" descr="A picture containing grass, outdoor, person, player&#10;&#10;Description automatically generated">
            <a:extLst>
              <a:ext uri="{FF2B5EF4-FFF2-40B4-BE49-F238E27FC236}">
                <a16:creationId xmlns:a16="http://schemas.microsoft.com/office/drawing/2014/main" id="{9DFF6B7A-2F7B-67B3-03BA-0A88C5BCD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766" y="1346865"/>
            <a:ext cx="3773928" cy="4593296"/>
          </a:xfrm>
          <a:prstGeom prst="rect">
            <a:avLst/>
          </a:prstGeom>
        </p:spPr>
      </p:pic>
    </p:spTree>
    <p:extLst>
      <p:ext uri="{BB962C8B-B14F-4D97-AF65-F5344CB8AC3E}">
        <p14:creationId xmlns:p14="http://schemas.microsoft.com/office/powerpoint/2010/main" val="3261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9877-7260-F26F-0F8A-18C582CA0740}"/>
              </a:ext>
            </a:extLst>
          </p:cNvPr>
          <p:cNvSpPr>
            <a:spLocks noGrp="1"/>
          </p:cNvSpPr>
          <p:nvPr>
            <p:ph type="title"/>
          </p:nvPr>
        </p:nvSpPr>
        <p:spPr/>
        <p:txBody>
          <a:bodyPr/>
          <a:lstStyle/>
          <a:p>
            <a:r>
              <a:rPr lang="en-US" dirty="0"/>
              <a:t>Line up offside</a:t>
            </a:r>
          </a:p>
        </p:txBody>
      </p:sp>
      <p:sp>
        <p:nvSpPr>
          <p:cNvPr id="6" name="TextBox 5">
            <a:extLst>
              <a:ext uri="{FF2B5EF4-FFF2-40B4-BE49-F238E27FC236}">
                <a16:creationId xmlns:a16="http://schemas.microsoft.com/office/drawing/2014/main" id="{E942A7DE-6921-1D8A-31E8-269036E0EF00}"/>
              </a:ext>
            </a:extLst>
          </p:cNvPr>
          <p:cNvSpPr txBox="1"/>
          <p:nvPr/>
        </p:nvSpPr>
        <p:spPr>
          <a:xfrm>
            <a:off x="2725783" y="2721114"/>
            <a:ext cx="6740434" cy="707886"/>
          </a:xfrm>
          <a:prstGeom prst="rect">
            <a:avLst/>
          </a:prstGeom>
          <a:noFill/>
        </p:spPr>
        <p:txBody>
          <a:bodyPr wrap="square" rtlCol="0">
            <a:spAutoFit/>
          </a:bodyPr>
          <a:lstStyle/>
          <a:p>
            <a:pPr algn="ctr"/>
            <a:r>
              <a:rPr lang="en-CA" sz="4000" dirty="0"/>
              <a:t>Video – Lined Up Offside</a:t>
            </a:r>
          </a:p>
        </p:txBody>
      </p:sp>
    </p:spTree>
    <p:extLst>
      <p:ext uri="{BB962C8B-B14F-4D97-AF65-F5344CB8AC3E}">
        <p14:creationId xmlns:p14="http://schemas.microsoft.com/office/powerpoint/2010/main" val="2659102015"/>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4851</TotalTime>
  <Words>2358</Words>
  <Application>Microsoft Office PowerPoint</Application>
  <PresentationFormat>Widescreen</PresentationFormat>
  <Paragraphs>288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Hind</vt:lpstr>
      <vt:lpstr>Hind Bold</vt:lpstr>
      <vt:lpstr>Hind Light</vt:lpstr>
      <vt:lpstr>Khand</vt:lpstr>
      <vt:lpstr>Khand Semibold</vt:lpstr>
      <vt:lpstr>Arial</vt:lpstr>
      <vt:lpstr>Calibri</vt:lpstr>
      <vt:lpstr>2_Office Theme</vt:lpstr>
      <vt:lpstr>Level 1 Part 2</vt:lpstr>
      <vt:lpstr>What is the Line of scrimmage? </vt:lpstr>
      <vt:lpstr>What is the Line of scrimmage? </vt:lpstr>
      <vt:lpstr>Neutral Zone</vt:lpstr>
      <vt:lpstr>What fouls are lOs dependent?</vt:lpstr>
      <vt:lpstr>Positioning to make LoS calls</vt:lpstr>
      <vt:lpstr>Scrimmage Initial positioning – 4 officials</vt:lpstr>
      <vt:lpstr>Offside</vt:lpstr>
      <vt:lpstr>Line up offside</vt:lpstr>
      <vt:lpstr>Defense </vt:lpstr>
      <vt:lpstr>Offense Offside – Wide Receiver</vt:lpstr>
      <vt:lpstr>Illegal Procedure</vt:lpstr>
      <vt:lpstr>Illegal Procedure</vt:lpstr>
      <vt:lpstr>Line of Scrimmage Action</vt:lpstr>
      <vt:lpstr>Mechanics – making the call</vt:lpstr>
      <vt:lpstr>Mechanics – making the call</vt:lpstr>
      <vt:lpstr>Possession</vt:lpstr>
      <vt:lpstr>Possession</vt:lpstr>
      <vt:lpstr>Out of Bounds</vt:lpstr>
      <vt:lpstr>Timing (When does the clock stop?)</vt:lpstr>
      <vt:lpstr>Timing (When does the clock stop?)</vt:lpstr>
      <vt:lpstr>Touchdown</vt:lpstr>
      <vt:lpstr>Touchdown</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reminders</dc:title>
  <dc:creator>Benoit Major</dc:creator>
  <cp:lastModifiedBy>Henry Chiu</cp:lastModifiedBy>
  <cp:revision>26</cp:revision>
  <cp:lastPrinted>2023-03-26T19:35:23Z</cp:lastPrinted>
  <dcterms:created xsi:type="dcterms:W3CDTF">2021-08-20T14:26:20Z</dcterms:created>
  <dcterms:modified xsi:type="dcterms:W3CDTF">2024-04-10T00:52:17Z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2021-08-28T13:20:55Z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3384b2cd-2ac9-4e34-8afa-e74b6af88798</vt:lpwstr>
  </property>
  <property fmtid="{D5CDD505-2E9C-101B-9397-08002B2CF9AE}" pid="8" name="MSIP_Label_6a7d8d5d-78e2-4a62-9fcd-016eb5e4c57c_ContentBits">
    <vt:lpwstr>0</vt:lpwstr>
  </property>
</Properties>
</file>