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5"/>
  </p:notesMasterIdLst>
  <p:sldIdLst>
    <p:sldId id="306" r:id="rId2"/>
    <p:sldId id="257" r:id="rId3"/>
    <p:sldId id="259" r:id="rId4"/>
    <p:sldId id="260" r:id="rId5"/>
    <p:sldId id="261" r:id="rId6"/>
    <p:sldId id="262" r:id="rId7"/>
    <p:sldId id="263" r:id="rId8"/>
    <p:sldId id="264" r:id="rId9"/>
    <p:sldId id="265" r:id="rId10"/>
    <p:sldId id="266" r:id="rId11"/>
    <p:sldId id="267" r:id="rId12"/>
    <p:sldId id="269" r:id="rId13"/>
    <p:sldId id="271" r:id="rId14"/>
    <p:sldId id="272" r:id="rId15"/>
    <p:sldId id="273" r:id="rId16"/>
    <p:sldId id="276" r:id="rId17"/>
    <p:sldId id="277" r:id="rId18"/>
    <p:sldId id="302" r:id="rId19"/>
    <p:sldId id="283" r:id="rId20"/>
    <p:sldId id="284" r:id="rId21"/>
    <p:sldId id="280" r:id="rId22"/>
    <p:sldId id="281" r:id="rId23"/>
    <p:sldId id="304" r:id="rId24"/>
    <p:sldId id="288" r:id="rId25"/>
    <p:sldId id="289" r:id="rId26"/>
    <p:sldId id="290" r:id="rId27"/>
    <p:sldId id="291" r:id="rId28"/>
    <p:sldId id="292" r:id="rId29"/>
    <p:sldId id="293" r:id="rId30"/>
    <p:sldId id="307" r:id="rId31"/>
    <p:sldId id="296" r:id="rId32"/>
    <p:sldId id="308" r:id="rId33"/>
    <p:sldId id="295" r:id="rId34"/>
  </p:sldIdLst>
  <p:sldSz cx="12192000" cy="6858000"/>
  <p:notesSz cx="7010400" cy="9296400"/>
  <p:embeddedFontLst>
    <p:embeddedFont>
      <p:font typeface="Comic Sans MS" panose="030F0702030302020204" pitchFamily="66" charset="0"/>
      <p:regular r:id="rId36"/>
      <p:bold r:id="rId37"/>
      <p:italic r:id="rId38"/>
      <p:boldItalic r:id="rId39"/>
    </p:embeddedFont>
    <p:embeddedFont>
      <p:font typeface="Gill Sans MT" panose="020B0502020104020203" pitchFamily="34" charset="0"/>
      <p:regular r:id="rId40"/>
      <p:bold r:id="rId41"/>
      <p:italic r:id="rId42"/>
      <p:boldItalic r:id="rId43"/>
    </p:embeddedFont>
    <p:embeddedFont>
      <p:font typeface="Segoe UI Historic" panose="020B0502040204020203" pitchFamily="3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gEaWBFkjd9/qN3CmPhz8WrEMi2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13" autoAdjust="0"/>
  </p:normalViewPr>
  <p:slideViewPr>
    <p:cSldViewPr snapToGrid="0">
      <p:cViewPr varScale="1">
        <p:scale>
          <a:sx n="50" d="100"/>
          <a:sy n="50" d="100"/>
        </p:scale>
        <p:origin x="1260"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61"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CA" dirty="0"/>
          </a:p>
        </p:txBody>
      </p:sp>
      <p:sp>
        <p:nvSpPr>
          <p:cNvPr id="4" name="Google Shape;4;n"/>
          <p:cNvSpPr txBox="1">
            <a:spLocks noGrp="1"/>
          </p:cNvSpPr>
          <p:nvPr>
            <p:ph type="dt" idx="10"/>
          </p:nvPr>
        </p:nvSpPr>
        <p:spPr>
          <a:xfrm>
            <a:off x="3972560"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CA"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831580"/>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en-CA" dirty="0"/>
          </a:p>
        </p:txBody>
      </p:sp>
      <p:sp>
        <p:nvSpPr>
          <p:cNvPr id="8" name="Google Shape;8;n"/>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lvl1pPr>
              <a:defRPr>
                <a:latin typeface="Calibri" panose="020F0502020204030204" pitchFamily="34" charset="0"/>
                <a:ea typeface="Calibri" panose="020F0502020204030204" pitchFamily="34" charset="0"/>
                <a:cs typeface="Calibri" panose="020F0502020204030204" pitchFamily="34" charset="0"/>
              </a:defRPr>
            </a:lvl1pPr>
          </a:lstStyle>
          <a:p>
            <a:pPr algn="r">
              <a:buSzPts val="1200"/>
            </a:pPr>
            <a:fld id="{00000000-1234-1234-1234-123412341234}" type="slidenum">
              <a:rPr lang="en-US" sz="1200" smtClean="0">
                <a:solidFill>
                  <a:schemeClr val="dk1"/>
                </a:solidFill>
              </a:rPr>
              <a:pPr algn="r">
                <a:buSzPts val="1200"/>
              </a:pPr>
              <a:t>‹#›</a:t>
            </a:fld>
            <a:endParaRPr 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2: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Developing a deep understanding of the rules takes time and experience.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Each year new rules are provided and old rules rewritten so officials need to be able to unlearn and relearn parts of their jobs.  Level 1 is provided for new officials working in the line of scrimmage positions.  The rules study in this part is focussed on relevant rules.  Penalty application is not a required component.  As you work games and discuss situations with your official colleagues you will learn more about options and application of penalties.</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Some of the content in this section is review and reinforcement of previous information. </a:t>
            </a: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23" name="Google Shape;123;p2:notes"/>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sym typeface="Arial"/>
              </a:rPr>
              <a:t>2</a:t>
            </a:fld>
            <a:endParaRPr sz="1200" b="0" i="0" u="none" strike="noStrike" cap="none" dirty="0">
              <a:solidFill>
                <a:schemeClr val="dk1"/>
              </a:solidFil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406400" y="7747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1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Line of Scrimmage sections of emphasis: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Rule 1 – Conduct of the game</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Section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Topic</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7</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When is the ball live</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8</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When is the ball dead</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5 article 2</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When does timing stop</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10</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Is the ball in bounds or out of bounds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Rule 4  -  Scrimmage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Section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Topic</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Definitions- 	Line of Scrimmage</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Neutral zone</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Close line play area</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Line and Backfield</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Calibri" panose="020F0502020204030204" pitchFamily="34" charset="0"/>
              </a:rPr>
              <a:t>		Blocking below the waist zone</a:t>
            </a: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Method of Scrimmage</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Requirements for legal scrimmage</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Rule 5  Kicking</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Section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Topic</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Definitions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Kick off</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5</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Interference on a Kick from Scrimmage or Return kicks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Rule 6  Passing</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Section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Topic</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Lateral or Onside pass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Hand Off Pass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Offside Pass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4</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Forward Pass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Rule 7 Fouls and Penalties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Section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Topic</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Illegal tactics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Rough play</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Unnecessary Roughness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4</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Objectionable Conduct</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Rule 9 Miscellaneous</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Section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Topic</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1</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Calibri" panose="020F0502020204030204" pitchFamily="34" charset="0"/>
              </a:rPr>
              <a:t>Definition</a:t>
            </a: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2</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Interference on change of possession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3</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Interference when ball not in possession</a:t>
            </a:r>
            <a:endParaRPr lang="en-CA" sz="1800" kern="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Calibri" panose="020F0502020204030204" pitchFamily="34" charset="0"/>
              </a:rPr>
              <a:t> </a:t>
            </a:r>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94" name="Google Shape;194;p13:notes"/>
          <p:cNvSpPr txBox="1">
            <a:spLocks noGrp="1"/>
          </p:cNvSpPr>
          <p:nvPr>
            <p:ph type="sldNum" idx="12"/>
          </p:nvPr>
        </p:nvSpPr>
        <p:spPr>
          <a:xfrm>
            <a:off x="3972560" y="8831580"/>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Use the casebook – but be certain that the answers are updated to reflect current rules.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06" name="Google Shape;206;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18" name="Google Shape;218;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The answer is Yes provided the holder gets off their knee before making any play.</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Casebook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8-1-3 Play: A1 is the holder for a FG. He/she receives the ball with one knee on the ground and then (a) throws a pass to A2 while still on one knee, or (b) stands up to throw a pass to A2, or (c) fumbles the ball as he/she attempts to place it, recovers it and runs for a 1D, or (d) fumbles the ball as he/she attempts to place it, recovers it and sets it up for the FG.</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Ruling: (a) Illegal play – the ball is alive with A’s knee on the ground only for the attempted FG. When A1 throws the pass he/she makes the ball dead at that same instant and the play should be whistled dead at the point of the pass where the knee was down. (b) Legal play – A1 can throw a pass as long as their knee is off the ground, even a small amount, so that it is not touching the ground. (c) and (d) Legal play provided A1 recovers the ball without again touching the ground with any part of their body other than their hands and feet. In (d) he/she may again go to one knee to hold the ball for the FG. (1-8-1-h-1)</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24" name="Google Shape;224;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If the snap is fumbled, </a:t>
            </a:r>
            <a:r>
              <a:rPr lang="en-US" sz="1200" b="1" dirty="0">
                <a:latin typeface="Calibri" panose="020F0502020204030204" pitchFamily="34" charset="0"/>
                <a:ea typeface="Calibri" panose="020F0502020204030204" pitchFamily="34" charset="0"/>
                <a:cs typeface="Calibri" panose="020F0502020204030204" pitchFamily="34" charset="0"/>
              </a:rPr>
              <a:t>A12</a:t>
            </a:r>
            <a:r>
              <a:rPr lang="en-US" sz="1200" dirty="0">
                <a:latin typeface="Calibri" panose="020F0502020204030204" pitchFamily="34" charset="0"/>
                <a:ea typeface="Calibri" panose="020F0502020204030204" pitchFamily="34" charset="0"/>
                <a:cs typeface="Calibri" panose="020F0502020204030204" pitchFamily="34" charset="0"/>
              </a:rPr>
              <a:t> may recover the ball legally and advance the ball provided that when he regains possession in (2), no part of his body, other than hands or feet, touch the ground. (1-8)</a:t>
            </a:r>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32" name="Google Shape;232;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r>
              <a:rPr lang="en-US" sz="1200" dirty="0"/>
              <a:t>What should the deep official do when a punt from the field of play hits the goal post assembly?</a:t>
            </a:r>
          </a:p>
          <a:p>
            <a:endParaRPr lang="en-US" sz="1200" dirty="0"/>
          </a:p>
          <a:p>
            <a:r>
              <a:rPr lang="en-US" sz="1200" dirty="0"/>
              <a:t>Kill the play.  The ball is placed on the 20 yard line – no points are scored</a:t>
            </a:r>
          </a:p>
          <a:p>
            <a:endParaRPr lang="en-US" sz="1200" dirty="0"/>
          </a:p>
          <a:p>
            <a:r>
              <a:rPr lang="en-US" sz="1200" dirty="0"/>
              <a:t>If it is a place kick (field goal attempt) is it successful?</a:t>
            </a:r>
          </a:p>
          <a:p>
            <a:r>
              <a:rPr lang="en-US" sz="1200" dirty="0"/>
              <a:t>If the ball continues between the uprights, a field goal has been scored.  If not, no points – ball is placed at the 20 yard line</a:t>
            </a:r>
            <a:endParaRPr lang="en-CA" sz="1200" dirty="0"/>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61" name="Google Shape;261;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In amateur rules no contact is required for a player to be declared down and the ball dead.</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 ball becomes dead when</a:t>
            </a:r>
          </a:p>
          <a:p>
            <a:pPr marL="0" lvl="0" indent="0" algn="l" rtl="0">
              <a:lnSpc>
                <a:spcPct val="100000"/>
              </a:lnSpc>
              <a:spcBef>
                <a:spcPts val="360"/>
              </a:spcBef>
              <a:spcAft>
                <a:spcPts val="0"/>
              </a:spcAft>
              <a:buSzPts val="1400"/>
              <a:buNone/>
            </a:pPr>
            <a:r>
              <a:rPr lang="en-US" dirty="0"/>
              <a:t>h) Any part of a ball carrier, other than hands or feet, touches the ground, even without contact by an opponent. The ball shall be declared dead AT THE POINT WHERE IT WAS HELD when the ball carrier touched the ground.</a:t>
            </a:r>
          </a:p>
          <a:p>
            <a:pPr marL="0" lvl="0" indent="0" algn="l" rtl="0">
              <a:lnSpc>
                <a:spcPct val="100000"/>
              </a:lnSpc>
              <a:spcBef>
                <a:spcPts val="360"/>
              </a:spcBef>
              <a:spcAft>
                <a:spcPts val="0"/>
              </a:spcAft>
              <a:buSzPts val="140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67" name="Google Shape;267;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A recent rule change:</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The ball becomes dead when:</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k) a ball carrier begins, simulates, or fakes a foot-first slide </a:t>
            </a:r>
            <a:endParaRPr lang="en-CA"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67" name="Google Shape;267;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003858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0: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Article 6 – Completed Forward Pass </a:t>
            </a:r>
          </a:p>
          <a:p>
            <a:pPr marL="0" lvl="0" indent="0" algn="l" rtl="0">
              <a:lnSpc>
                <a:spcPct val="100000"/>
              </a:lnSpc>
              <a:spcBef>
                <a:spcPts val="360"/>
              </a:spcBef>
              <a:spcAft>
                <a:spcPts val="0"/>
              </a:spcAft>
              <a:buSzPts val="1400"/>
              <a:buNone/>
            </a:pPr>
            <a:r>
              <a:rPr lang="en-US" dirty="0"/>
              <a:t>A player is inbounds if one foot is touching the ground inbounds, and neither the player nor the other foot is out of bounds, even though that foot may step out of bounds after possession is gained; or if a player is in the air, at least one foot comes down inbounds, before the player touches out of bounds</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 A forward pass shall not be ruled as “completed” until the player, after catching the ball, maintains complete and continuous control of the ball throughout the process of contacting the ground, whether in the field of play, end zone or out-of-bounds.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03" name="Google Shape;303;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1: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The receiver does not establish an inbounds position.  This pass is incomplete.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09" name="Google Shape;309;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35" name="Google Shape;135;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Rules work together</a:t>
            </a:r>
          </a:p>
          <a:p>
            <a:pPr marL="0" lvl="0" indent="0" algn="l" rtl="0">
              <a:lnSpc>
                <a:spcPct val="100000"/>
              </a:lnSpc>
              <a:spcBef>
                <a:spcPts val="360"/>
              </a:spcBef>
              <a:spcAft>
                <a:spcPts val="0"/>
              </a:spcAft>
              <a:buSzPts val="1400"/>
              <a:buNone/>
            </a:pPr>
            <a:r>
              <a:rPr lang="en-US" sz="1200" dirty="0"/>
              <a:t>Rule 3 Section 2 Art. 1 Touchdown</a:t>
            </a:r>
          </a:p>
          <a:p>
            <a:pPr marL="0" lvl="0" indent="0" algn="l" rtl="0">
              <a:lnSpc>
                <a:spcPct val="100000"/>
              </a:lnSpc>
              <a:spcBef>
                <a:spcPts val="360"/>
              </a:spcBef>
              <a:spcAft>
                <a:spcPts val="0"/>
              </a:spcAft>
              <a:buSzPts val="1400"/>
              <a:buNone/>
            </a:pPr>
            <a:r>
              <a:rPr lang="en-US" dirty="0"/>
              <a:t>A touchdown is scored when a forward pass is legally completed in the opponents’ end zone.</a:t>
            </a:r>
            <a:endParaRPr lang="en-US" sz="1200" dirty="0"/>
          </a:p>
          <a:p>
            <a:pPr marL="0" lvl="0" indent="0" algn="l" rtl="0">
              <a:lnSpc>
                <a:spcPct val="100000"/>
              </a:lnSpc>
              <a:spcBef>
                <a:spcPts val="360"/>
              </a:spcBef>
              <a:spcAft>
                <a:spcPts val="0"/>
              </a:spcAft>
              <a:buSzPts val="1400"/>
              <a:buNone/>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400"/>
              <a:buNone/>
            </a:pPr>
            <a:r>
              <a:rPr lang="en-US" sz="1200" dirty="0">
                <a:latin typeface="Calibri" panose="020F0502020204030204" pitchFamily="34" charset="0"/>
                <a:ea typeface="Calibri" panose="020F0502020204030204" pitchFamily="34" charset="0"/>
                <a:cs typeface="Calibri" panose="020F0502020204030204" pitchFamily="34" charset="0"/>
              </a:rPr>
              <a:t>We need the completed pass rule discussed previously.</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85" name="Google Shape;28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8: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Article 1 – Touchdown A touchdown is scored when the ball is in the opponents’ end zone in possession of a player, or when the ball in the possession of a player crosses or touches the goal line, or the plane of the goal line, even in the air. Should the ball subsequently be fumbled, or the player in possession forced back into the field of play, the touchdown shall score</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91" name="Google Shape;291;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41" name="Google Shape;341;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51" name="Google Shape;351;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Contact between two opponents is legal, provided such contact results from a simultaneous and </a:t>
            </a:r>
            <a:r>
              <a:rPr lang="en-US" dirty="0" err="1"/>
              <a:t>bonafide</a:t>
            </a:r>
            <a:r>
              <a:rPr lang="en-US" dirty="0"/>
              <a:t> attempt to play the ball, which occurs at the spot of possible completion of a pass, where each player is intent on playing the ball; where such contact is unavoidable and incidental to the effort involved in attempting to catch or bat the ball, and where each player is in an equally </a:t>
            </a:r>
            <a:r>
              <a:rPr lang="en-US" dirty="0" err="1"/>
              <a:t>favourable</a:t>
            </a:r>
            <a:r>
              <a:rPr lang="en-US" dirty="0"/>
              <a:t> position to play the ball. A player, who is not looking at, or for, the ball, cannot be considered to be playing the ball. A player cannot drive «through» an opponent to reach the ball. Even if this player reaches the ball, such prior contact is illegal. Defensive players have equal right to the path of the ball as eligible A receivers.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67" name="Google Shape;367;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8: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Article 10 – Illegal Interference Penalties a) Illegal interference is interference with an eligible receiver in the target area, or interference which prevents an eligible receiver from reaching the target area, when there is a reasonable expectation that the receiver would have had the opportunity to attempt to complete the pass. Note 1: Pass interference shall not be penalized if, in the judgment of the official, the ball is clearly uncatchable.</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dirty="0"/>
              <a:t>There can be other penalties such as Unnecessary Roughness – defenseless player</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3" name="Google Shape;373;p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9: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Simplified way of thinking about PI.</a:t>
            </a:r>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79" name="Google Shape;379;p3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40: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dirty="0"/>
              <a:t>Article 1 – Offside beyond Line of Scrimmage (Restraining Zone Foul) </a:t>
            </a:r>
          </a:p>
          <a:p>
            <a:pPr marL="0" lvl="0" indent="0" algn="l" rtl="0">
              <a:lnSpc>
                <a:spcPct val="100000"/>
              </a:lnSpc>
              <a:spcBef>
                <a:spcPts val="360"/>
              </a:spcBef>
              <a:spcAft>
                <a:spcPts val="0"/>
              </a:spcAft>
              <a:buSzPts val="1400"/>
              <a:buNone/>
            </a:pPr>
            <a:r>
              <a:rPr lang="en-US" dirty="0"/>
              <a:t>This article does not apply to a dribbled ball, or to a kick which does not cross the LS. </a:t>
            </a:r>
          </a:p>
          <a:p>
            <a:pPr marL="0" lvl="0" indent="0" algn="l" rtl="0">
              <a:lnSpc>
                <a:spcPct val="100000"/>
              </a:lnSpc>
              <a:spcBef>
                <a:spcPts val="360"/>
              </a:spcBef>
              <a:spcAft>
                <a:spcPts val="0"/>
              </a:spcAft>
              <a:buSzPts val="1400"/>
              <a:buNone/>
            </a:pPr>
            <a:r>
              <a:rPr lang="en-US" dirty="0"/>
              <a:t>When on a kick from scrimmage (ball crosses the line of scrimmage), return kick or on an open-field kick, a player is offside in relation to the kicker, such player: </a:t>
            </a:r>
          </a:p>
          <a:p>
            <a:pPr marL="228600" lvl="0" indent="-228600" algn="l" rtl="0">
              <a:lnSpc>
                <a:spcPct val="100000"/>
              </a:lnSpc>
              <a:spcBef>
                <a:spcPts val="360"/>
              </a:spcBef>
              <a:spcAft>
                <a:spcPts val="0"/>
              </a:spcAft>
              <a:buSzPts val="1400"/>
              <a:buAutoNum type="alphaLcParenR"/>
            </a:pPr>
            <a:r>
              <a:rPr lang="en-US" dirty="0"/>
              <a:t>shall not touch or be touched by the ball. Penalty: – in field of play – L15 from PBT (point ball touched) – in goal area – L15, penalty applied at 10-yard line </a:t>
            </a:r>
          </a:p>
          <a:p>
            <a:pPr marL="228600" lvl="0" indent="-228600" algn="l" rtl="0">
              <a:lnSpc>
                <a:spcPct val="100000"/>
              </a:lnSpc>
              <a:spcBef>
                <a:spcPts val="360"/>
              </a:spcBef>
              <a:spcAft>
                <a:spcPts val="0"/>
              </a:spcAft>
              <a:buSzPts val="1400"/>
              <a:buAutoNum type="alphaLcParenR"/>
            </a:pPr>
            <a:r>
              <a:rPr lang="en-US" dirty="0"/>
              <a:t>shall allow 5 yards to an opponent attempting to gain possession of the kicked ball. The five-yard zone is determined by a circle with a five yard radius, with the </a:t>
            </a:r>
            <a:r>
              <a:rPr lang="en-US" dirty="0" err="1"/>
              <a:t>centre</a:t>
            </a:r>
            <a:r>
              <a:rPr lang="en-US" dirty="0"/>
              <a:t> point being the ball at the instant it is first touched. Penalty: – in field of play – L15 from PBT – in goal area – L15, penalty applied at 10-yard line If the ball strikes the ground before being touched by the receiving team: Penalty: – in field of play – L5 PBT or PBD – in goal area – L5 penalty applied at 10-yard line or PBD.. </a:t>
            </a:r>
          </a:p>
          <a:p>
            <a:pPr marL="228600" lvl="0" indent="-228600" algn="l" rtl="0">
              <a:lnSpc>
                <a:spcPct val="100000"/>
              </a:lnSpc>
              <a:spcBef>
                <a:spcPts val="360"/>
              </a:spcBef>
              <a:spcAft>
                <a:spcPts val="0"/>
              </a:spcAft>
              <a:buSzPts val="1400"/>
              <a:buAutoNum type="alphaLcParenR"/>
            </a:pPr>
            <a:r>
              <a:rPr lang="en-US" dirty="0"/>
              <a:t>If the kicking team player is making no effort to withdraw from the 5 yard zone, and is hovering over the ball or the receiving team player about to take possession of the ball: Penalty: – L15 will apply at normal point of application regardless whether the ball bounced. </a:t>
            </a:r>
          </a:p>
          <a:p>
            <a:pPr marL="228600" lvl="0" indent="-228600" algn="l" rtl="0">
              <a:lnSpc>
                <a:spcPct val="100000"/>
              </a:lnSpc>
              <a:spcBef>
                <a:spcPts val="360"/>
              </a:spcBef>
              <a:spcAft>
                <a:spcPts val="0"/>
              </a:spcAft>
              <a:buSzPts val="1400"/>
              <a:buAutoNum type="alphaLcParenR"/>
            </a:pPr>
            <a:r>
              <a:rPr lang="en-US" dirty="0"/>
              <a:t>If the kicking team player interferes with a receiving team player attempting to gain possession of the kicked ball, with or without contact: Penalty: – L15 from the normal point of application </a:t>
            </a:r>
          </a:p>
          <a:p>
            <a:pPr marL="228600" lvl="0" indent="-228600" algn="l" rtl="0">
              <a:lnSpc>
                <a:spcPct val="100000"/>
              </a:lnSpc>
              <a:spcBef>
                <a:spcPts val="360"/>
              </a:spcBef>
              <a:spcAft>
                <a:spcPts val="0"/>
              </a:spcAft>
              <a:buSzPts val="1400"/>
              <a:buAutoNum type="alphaLcParenR"/>
            </a:pPr>
            <a:endParaRPr lang="en-US" dirty="0"/>
          </a:p>
          <a:p>
            <a:pPr marL="0" lvl="0" indent="0" algn="l" rtl="0">
              <a:lnSpc>
                <a:spcPct val="100000"/>
              </a:lnSpc>
              <a:spcBef>
                <a:spcPts val="360"/>
              </a:spcBef>
              <a:spcAft>
                <a:spcPts val="0"/>
              </a:spcAft>
              <a:buSzPts val="1400"/>
              <a:buNone/>
            </a:pPr>
            <a:r>
              <a:rPr lang="en-US" dirty="0"/>
              <a:t>A player of the kicking team who invades the five-yard zone, and contacts a receiving team player, who is attempting to play the ball in an unnecessarily rough manner, will be subject to an additional 15 or 25 yard penalty, regardless of whether the ball had struck the ground</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385" name="Google Shape;385;p4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04" name="Google Shape;404;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3: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404" name="Google Shape;404;p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8958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54beb4167_0_9:notes"/>
          <p:cNvSpPr txBox="1">
            <a:spLocks noGrp="1"/>
          </p:cNvSpPr>
          <p:nvPr>
            <p:ph type="body" idx="1"/>
          </p:nvPr>
        </p:nvSpPr>
        <p:spPr>
          <a:xfrm>
            <a:off x="934720" y="4415790"/>
            <a:ext cx="51411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2" name="Google Shape;142;gd54beb4167_0_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42: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Stopping the play</a:t>
            </a:r>
          </a:p>
          <a:p>
            <a:pPr marL="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Wait until the play is over.</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stop the play:</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blow your whistle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signal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time out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mark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the spot ball goes dead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wait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until an official relieves you of the spot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49" name="Google Shape;14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57" name="Google Shape;15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Ensure the penalty is applied correctly</a:t>
            </a:r>
            <a:endParaRPr lang="en-US"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400"/>
              <a:buNone/>
            </a:pPr>
            <a:r>
              <a:rPr lang="en-US" dirty="0">
                <a:latin typeface="Calibri" panose="020F0502020204030204" pitchFamily="34" charset="0"/>
                <a:ea typeface="Calibri" panose="020F0502020204030204" pitchFamily="34" charset="0"/>
                <a:cs typeface="Calibri" panose="020F0502020204030204" pitchFamily="34" charset="0"/>
              </a:rPr>
              <a:t> This skill may take time.  A minimum the new official can make sure the penalty was applied against the correct team.</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65" name="Google Shape;16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Officials are required to use judgement on every play.  Player safety and fair play are the 2 criteria to use when enforcing rules.  Any illegal action that puts player safety at risk such as any Unnecessary Roughness must be penalized.  Offside or illegal procedure provide an advantage to a player and have impact on the result of the play and thus must be penalized.</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situations where a foul has occurred by rule book definition, but the action has no impact on the result of the play or player safety.  In such situations, the official can address the illegal action with the player to prevent a foul on subsequent plays.  There are many ways officials can prevent penalties including being present, dead ball officiating, and using your voice.</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73" name="Google Shape;173;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742950" lvl="1" indent="-222250" algn="l" rtl="0">
              <a:lnSpc>
                <a:spcPct val="100000"/>
              </a:lnSpc>
              <a:spcBef>
                <a:spcPts val="0"/>
              </a:spcBef>
              <a:spcAft>
                <a:spcPts val="0"/>
              </a:spcAft>
              <a:buClr>
                <a:srgbClr val="009999"/>
              </a:buClr>
              <a:buSzPts val="1400"/>
              <a:buFont typeface="Noto Sans Symbols"/>
              <a:buChar char="◆"/>
            </a:pPr>
            <a:r>
              <a:rPr lang="en-US" sz="2000" dirty="0">
                <a:latin typeface="Calibri" panose="020F0502020204030204" pitchFamily="34" charset="0"/>
                <a:ea typeface="Calibri" panose="020F0502020204030204" pitchFamily="34" charset="0"/>
                <a:cs typeface="Calibri" panose="020F0502020204030204" pitchFamily="34" charset="0"/>
              </a:rPr>
              <a:t>Use your voice and proximity as a means of diffusing potentially difficult situations</a:t>
            </a:r>
            <a:endParaRPr sz="2400" dirty="0">
              <a:latin typeface="Calibri" panose="020F0502020204030204" pitchFamily="34" charset="0"/>
              <a:ea typeface="Calibri" panose="020F0502020204030204" pitchFamily="34" charset="0"/>
              <a:cs typeface="Calibri" panose="020F0502020204030204" pitchFamily="34" charset="0"/>
            </a:endParaRPr>
          </a:p>
          <a:p>
            <a:pPr marL="742950" lvl="1" indent="-222250" algn="l" rtl="0">
              <a:lnSpc>
                <a:spcPct val="100000"/>
              </a:lnSpc>
              <a:spcBef>
                <a:spcPts val="400"/>
              </a:spcBef>
              <a:spcAft>
                <a:spcPts val="0"/>
              </a:spcAft>
              <a:buClr>
                <a:srgbClr val="009999"/>
              </a:buClr>
              <a:buSzPts val="1400"/>
              <a:buFont typeface="Noto Sans Symbols"/>
              <a:buChar char="◆"/>
            </a:pPr>
            <a:r>
              <a:rPr lang="en-US" sz="2000" dirty="0">
                <a:latin typeface="Calibri" panose="020F0502020204030204" pitchFamily="34" charset="0"/>
                <a:ea typeface="Calibri" panose="020F0502020204030204" pitchFamily="34" charset="0"/>
                <a:cs typeface="Calibri" panose="020F0502020204030204" pitchFamily="34" charset="0"/>
              </a:rPr>
              <a:t>Player enters the field after the gates are up – let team know  “Too Late”</a:t>
            </a:r>
            <a:endParaRPr sz="2400" dirty="0">
              <a:latin typeface="Calibri" panose="020F0502020204030204" pitchFamily="34" charset="0"/>
              <a:ea typeface="Calibri" panose="020F0502020204030204" pitchFamily="34" charset="0"/>
              <a:cs typeface="Calibri" panose="020F0502020204030204" pitchFamily="34" charset="0"/>
            </a:endParaRPr>
          </a:p>
          <a:p>
            <a:pPr marL="342900" lvl="1" indent="-342900" algn="l" rtl="0">
              <a:lnSpc>
                <a:spcPct val="100000"/>
              </a:lnSpc>
              <a:spcBef>
                <a:spcPts val="0"/>
              </a:spcBef>
              <a:spcAft>
                <a:spcPts val="0"/>
              </a:spcAft>
              <a:buClr>
                <a:srgbClr val="009999"/>
              </a:buClr>
              <a:buSzPts val="1400"/>
              <a:buFont typeface="Noto Sans Symbols"/>
              <a:buChar char="◆"/>
            </a:pPr>
            <a:r>
              <a:rPr lang="en-US" sz="2000" dirty="0">
                <a:latin typeface="Calibri" panose="020F0502020204030204" pitchFamily="34" charset="0"/>
                <a:ea typeface="Calibri" panose="020F0502020204030204" pitchFamily="34" charset="0"/>
                <a:cs typeface="Calibri" panose="020F0502020204030204" pitchFamily="34" charset="0"/>
              </a:rPr>
              <a:t>Player goes off field to improper sidelines during cadence – stop cadence and make him go to his bench</a:t>
            </a:r>
            <a:endParaRPr sz="2000" dirty="0">
              <a:latin typeface="Calibri" panose="020F0502020204030204" pitchFamily="34" charset="0"/>
              <a:ea typeface="Calibri" panose="020F0502020204030204" pitchFamily="34" charset="0"/>
              <a:cs typeface="Calibri" panose="020F0502020204030204" pitchFamily="34" charset="0"/>
            </a:endParaRPr>
          </a:p>
          <a:p>
            <a:pPr marL="342900" lvl="1" indent="-342900" algn="l" rtl="0">
              <a:lnSpc>
                <a:spcPct val="100000"/>
              </a:lnSpc>
              <a:spcBef>
                <a:spcPts val="0"/>
              </a:spcBef>
              <a:spcAft>
                <a:spcPts val="0"/>
              </a:spcAft>
              <a:buClr>
                <a:srgbClr val="009999"/>
              </a:buClr>
              <a:buSzPts val="1400"/>
              <a:buFont typeface="Noto Sans Symbols"/>
              <a:buChar char="◆"/>
            </a:pPr>
            <a:r>
              <a:rPr lang="en-US" sz="2000" dirty="0">
                <a:latin typeface="Calibri" panose="020F0502020204030204" pitchFamily="34" charset="0"/>
                <a:ea typeface="Calibri" panose="020F0502020204030204" pitchFamily="34" charset="0"/>
                <a:cs typeface="Calibri" panose="020F0502020204030204" pitchFamily="34" charset="0"/>
              </a:rPr>
              <a:t>Call out to players on the line who are lined up offside</a:t>
            </a:r>
            <a:endParaRPr sz="2400" dirty="0">
              <a:latin typeface="Calibri" panose="020F0502020204030204" pitchFamily="34" charset="0"/>
              <a:ea typeface="Calibri" panose="020F0502020204030204" pitchFamily="34" charset="0"/>
              <a:cs typeface="Calibri" panose="020F0502020204030204" pitchFamily="34" charset="0"/>
            </a:endParaRPr>
          </a:p>
          <a:p>
            <a:pPr marL="342900" lvl="1" indent="-342900" algn="l" rtl="0">
              <a:lnSpc>
                <a:spcPct val="100000"/>
              </a:lnSpc>
              <a:spcBef>
                <a:spcPts val="400"/>
              </a:spcBef>
              <a:spcAft>
                <a:spcPts val="0"/>
              </a:spcAft>
              <a:buClr>
                <a:srgbClr val="009999"/>
              </a:buClr>
              <a:buSzPts val="1400"/>
              <a:buFont typeface="Noto Sans Symbols"/>
              <a:buChar char="◆"/>
            </a:pPr>
            <a:r>
              <a:rPr lang="en-US" sz="2000" dirty="0">
                <a:latin typeface="Calibri" panose="020F0502020204030204" pitchFamily="34" charset="0"/>
                <a:ea typeface="Calibri" panose="020F0502020204030204" pitchFamily="34" charset="0"/>
                <a:cs typeface="Calibri" panose="020F0502020204030204" pitchFamily="34" charset="0"/>
              </a:rPr>
              <a:t>Do not penalize thirteenth player who takes position and then is running off and close to sideline field before play starts (except if he gets involved in the play)</a:t>
            </a:r>
            <a:endParaRPr sz="2000" dirty="0">
              <a:latin typeface="Calibri" panose="020F0502020204030204" pitchFamily="34" charset="0"/>
              <a:ea typeface="Calibri" panose="020F0502020204030204" pitchFamily="34" charset="0"/>
              <a:cs typeface="Calibri" panose="020F0502020204030204" pitchFamily="34" charset="0"/>
            </a:endParaRPr>
          </a:p>
          <a:p>
            <a:pPr marL="914400" lvl="1" indent="-355600" algn="l" rtl="0">
              <a:spcBef>
                <a:spcPts val="400"/>
              </a:spcBef>
              <a:spcAft>
                <a:spcPts val="0"/>
              </a:spcAft>
              <a:buSzPts val="2000"/>
              <a:buChar char="◆"/>
            </a:pPr>
            <a:r>
              <a:rPr lang="en-US" sz="2400" dirty="0">
                <a:latin typeface="Calibri" panose="020F0502020204030204" pitchFamily="34" charset="0"/>
                <a:ea typeface="Calibri" panose="020F0502020204030204" pitchFamily="34" charset="0"/>
                <a:cs typeface="Calibri" panose="020F0502020204030204" pitchFamily="34" charset="0"/>
              </a:rPr>
              <a:t>Potential infraction - talk to player(s) after play</a:t>
            </a:r>
            <a:endParaRPr sz="2000" dirty="0">
              <a:latin typeface="Calibri" panose="020F0502020204030204" pitchFamily="34" charset="0"/>
              <a:ea typeface="Calibri" panose="020F0502020204030204" pitchFamily="34" charset="0"/>
              <a:cs typeface="Calibri" panose="020F0502020204030204" pitchFamily="34" charset="0"/>
            </a:endParaRPr>
          </a:p>
        </p:txBody>
      </p:sp>
      <p:sp>
        <p:nvSpPr>
          <p:cNvPr id="180" name="Google Shape;180;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87" name="Google Shape;187;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4614535"/>
            <a:ext cx="10363200" cy="575377"/>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81988"/>
            <a:ext cx="9144000" cy="342641"/>
          </a:xfrm>
        </p:spPr>
        <p:txBody>
          <a:bodyPr>
            <a:noAutofit/>
          </a:bodyPr>
          <a:lstStyle>
            <a:lvl1pPr marL="0" indent="0" algn="ctr">
              <a:buNone/>
              <a:defRPr sz="1799" cap="all" baseline="0">
                <a:solidFill>
                  <a:schemeClr val="bg1"/>
                </a:solidFill>
              </a:defRPr>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pic>
        <p:nvPicPr>
          <p:cNvPr id="5122" name="Picture 2" descr="CFOA OFFICIALS">
            <a:extLst>
              <a:ext uri="{FF2B5EF4-FFF2-40B4-BE49-F238E27FC236}">
                <a16:creationId xmlns:a16="http://schemas.microsoft.com/office/drawing/2014/main" id="{D43F044C-A1D6-C9E9-3155-F89E1F184A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90084" y="1937917"/>
            <a:ext cx="6811832" cy="1497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71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21069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1028" name="Picture 4" descr="CFOA OFFICIALS">
            <a:extLst>
              <a:ext uri="{FF2B5EF4-FFF2-40B4-BE49-F238E27FC236}">
                <a16:creationId xmlns:a16="http://schemas.microsoft.com/office/drawing/2014/main" id="{A56325F0-BBDF-0D8F-2FF6-1DAFA68ABE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2050" name="Picture 2" descr="CFOA OFFICIALS">
            <a:extLst>
              <a:ext uri="{FF2B5EF4-FFF2-40B4-BE49-F238E27FC236}">
                <a16:creationId xmlns:a16="http://schemas.microsoft.com/office/drawing/2014/main" id="{44A8C69E-1E67-6784-7A9B-FB0946E31B4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996868"/>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956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831851" y="1709741"/>
            <a:ext cx="10515600" cy="2852737"/>
          </a:xfrm>
        </p:spPr>
        <p:txBody>
          <a:bodyPr anchor="b"/>
          <a:lstStyle>
            <a:lvl1pPr>
              <a:defRPr sz="5999">
                <a:solidFill>
                  <a:srgbClr val="20202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8"/>
          </a:xfrm>
        </p:spPr>
        <p:txBody>
          <a:bodyPr/>
          <a:lstStyle>
            <a:lvl1pPr marL="0" indent="0">
              <a:buNone/>
              <a:defRPr sz="2399">
                <a:solidFill>
                  <a:srgbClr val="202020"/>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pic>
        <p:nvPicPr>
          <p:cNvPr id="3074" name="Picture 2" descr="CFOA OFFICIALS">
            <a:extLst>
              <a:ext uri="{FF2B5EF4-FFF2-40B4-BE49-F238E27FC236}">
                <a16:creationId xmlns:a16="http://schemas.microsoft.com/office/drawing/2014/main" id="{D2AA9FEC-4E0C-5993-1B0E-93D9B39DC7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851" y="6018305"/>
            <a:ext cx="34671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8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Calibri" panose="020F0502020204030204" pitchFamily="34" charset="0"/>
              </a:defRPr>
            </a:lvl1pPr>
          </a:lstStyle>
          <a:p>
            <a:r>
              <a:rPr lang="en-US" dirty="0"/>
              <a:t>Click to edit Master title style</a:t>
            </a:r>
          </a:p>
        </p:txBody>
      </p:sp>
      <p:pic>
        <p:nvPicPr>
          <p:cNvPr id="4098" name="Picture 2" descr="CFOA OFFICIALS">
            <a:extLst>
              <a:ext uri="{FF2B5EF4-FFF2-40B4-BE49-F238E27FC236}">
                <a16:creationId xmlns:a16="http://schemas.microsoft.com/office/drawing/2014/main" id="{AAD4E0E3-948E-F83D-3CAE-CEE3E43A27B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0401" y="2031999"/>
            <a:ext cx="6675869" cy="146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99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2780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Calibri" panose="020F0502020204030204" pitchFamily="34" charset="0"/>
              </a:defRPr>
            </a:lvl1pPr>
          </a:lstStyle>
          <a:p>
            <a:r>
              <a:rPr lang="en-US" dirty="0"/>
              <a:t>Click to edit Master title style</a:t>
            </a:r>
          </a:p>
        </p:txBody>
      </p:sp>
      <p:pic>
        <p:nvPicPr>
          <p:cNvPr id="2" name="Picture 1" descr="A picture containing text, clipart, sign&#10;&#10;Description automatically generated">
            <a:extLst>
              <a:ext uri="{FF2B5EF4-FFF2-40B4-BE49-F238E27FC236}">
                <a16:creationId xmlns:a16="http://schemas.microsoft.com/office/drawing/2014/main" id="{6D438922-49CE-C780-4ED8-BB294B9CA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292" y="1642293"/>
            <a:ext cx="4396281" cy="2451028"/>
          </a:xfrm>
          <a:prstGeom prst="rect">
            <a:avLst/>
          </a:prstGeom>
        </p:spPr>
      </p:pic>
    </p:spTree>
    <p:extLst>
      <p:ext uri="{BB962C8B-B14F-4D97-AF65-F5344CB8AC3E}">
        <p14:creationId xmlns:p14="http://schemas.microsoft.com/office/powerpoint/2010/main" val="892087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9702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ea typeface="Calibri" panose="020F0502020204030204" pitchFamily="34" charset="0"/>
                <a:cs typeface="Calibri" panose="020F0502020204030204" pitchFamily="34" charset="0"/>
              </a:defRPr>
            </a:lvl1pPr>
          </a:lstStyle>
          <a:p>
            <a:fld id="{13F08057-D775-434B-BD60-E38262F2B0AE}" type="slidenum">
              <a:rPr lang="en-CA" smtClean="0"/>
              <a:pPr/>
              <a:t>‹#›</a:t>
            </a:fld>
            <a:endParaRPr lang="en-CA" dirty="0"/>
          </a:p>
        </p:txBody>
      </p:sp>
    </p:spTree>
    <p:extLst>
      <p:ext uri="{BB962C8B-B14F-4D97-AF65-F5344CB8AC3E}">
        <p14:creationId xmlns:p14="http://schemas.microsoft.com/office/powerpoint/2010/main" val="3539619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dt="0"/>
  <p:txStyles>
    <p:titleStyle>
      <a:lvl1pPr algn="l" defTabSz="914347" rtl="0" eaLnBrk="1" latinLnBrk="0" hangingPunct="1">
        <a:lnSpc>
          <a:spcPct val="90000"/>
        </a:lnSpc>
        <a:spcBef>
          <a:spcPct val="0"/>
        </a:spcBef>
        <a:buNone/>
        <a:defRPr sz="4400" kern="1200" cap="all" baseline="0">
          <a:solidFill>
            <a:schemeClr val="bg1"/>
          </a:solidFill>
          <a:latin typeface="Calibri" panose="020F0502020204030204" pitchFamily="34" charset="0"/>
          <a:ea typeface="+mj-ea"/>
          <a:cs typeface="Calibri" panose="020F0502020204030204" pitchFamily="34" charset="0"/>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Calibri" panose="020F0502020204030204" pitchFamily="34" charset="0"/>
          <a:ea typeface="+mn-ea"/>
          <a:cs typeface="Calibri" panose="020F0502020204030204" pitchFamily="34"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Calibri" panose="020F0502020204030204" pitchFamily="34" charset="0"/>
          <a:ea typeface="+mn-ea"/>
          <a:cs typeface="Calibri" panose="020F0502020204030204" pitchFamily="34"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Calibri" panose="020F0502020204030204" pitchFamily="34" charset="0"/>
          <a:ea typeface="+mn-ea"/>
          <a:cs typeface="Calibri" panose="020F0502020204030204" pitchFamily="34"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Calibri" panose="020F0502020204030204" pitchFamily="34" charset="0"/>
          <a:ea typeface="+mn-ea"/>
          <a:cs typeface="Calibri" panose="020F0502020204030204" pitchFamily="34"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6EF1-FC65-2615-F03F-8E3E994DAF97}"/>
              </a:ext>
            </a:extLst>
          </p:cNvPr>
          <p:cNvSpPr>
            <a:spLocks noGrp="1"/>
          </p:cNvSpPr>
          <p:nvPr>
            <p:ph type="title"/>
          </p:nvPr>
        </p:nvSpPr>
        <p:spPr/>
        <p:txBody>
          <a:bodyPr/>
          <a:lstStyle/>
          <a:p>
            <a:r>
              <a:rPr lang="en-US" dirty="0"/>
              <a:t>Level 1 Part 4</a:t>
            </a:r>
          </a:p>
        </p:txBody>
      </p:sp>
      <p:sp>
        <p:nvSpPr>
          <p:cNvPr id="3" name="Text Placeholder 2">
            <a:extLst>
              <a:ext uri="{FF2B5EF4-FFF2-40B4-BE49-F238E27FC236}">
                <a16:creationId xmlns:a16="http://schemas.microsoft.com/office/drawing/2014/main" id="{F20B6A16-F78A-0E1C-3592-F57652CFBC9E}"/>
              </a:ext>
            </a:extLst>
          </p:cNvPr>
          <p:cNvSpPr>
            <a:spLocks noGrp="1"/>
          </p:cNvSpPr>
          <p:nvPr>
            <p:ph type="body" idx="1"/>
          </p:nvPr>
        </p:nvSpPr>
        <p:spPr/>
        <p:txBody>
          <a:bodyPr/>
          <a:lstStyle/>
          <a:p>
            <a:r>
              <a:rPr lang="en-US" dirty="0"/>
              <a:t>Rules for Line of Scrimmage Officials</a:t>
            </a:r>
          </a:p>
        </p:txBody>
      </p:sp>
    </p:spTree>
    <p:extLst>
      <p:ext uri="{BB962C8B-B14F-4D97-AF65-F5344CB8AC3E}">
        <p14:creationId xmlns:p14="http://schemas.microsoft.com/office/powerpoint/2010/main" val="92196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Learn the Rules of the Game</a:t>
            </a:r>
            <a:endParaRPr sz="3600" dirty="0"/>
          </a:p>
        </p:txBody>
      </p:sp>
      <p:sp>
        <p:nvSpPr>
          <p:cNvPr id="190" name="Google Shape;190;p1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spcBef>
                <a:spcPts val="0"/>
              </a:spcBef>
              <a:buClr>
                <a:srgbClr val="000000"/>
              </a:buClr>
              <a:buSzPts val="2400"/>
              <a:buNone/>
            </a:pPr>
            <a:r>
              <a:rPr lang="en-US" sz="3600" b="1" dirty="0">
                <a:solidFill>
                  <a:srgbClr val="000000"/>
                </a:solidFill>
              </a:rPr>
              <a:t>First</a:t>
            </a:r>
            <a:endParaRPr sz="3600" b="1" dirty="0"/>
          </a:p>
          <a:p>
            <a:pPr marL="342900" indent="-342900">
              <a:spcBef>
                <a:spcPts val="480"/>
              </a:spcBef>
              <a:buClr>
                <a:srgbClr val="000000"/>
              </a:buClr>
              <a:buSzPts val="2400"/>
              <a:buFont typeface="Arial"/>
              <a:buChar char="•"/>
            </a:pPr>
            <a:r>
              <a:rPr lang="en-US" sz="2400" dirty="0">
                <a:solidFill>
                  <a:srgbClr val="000000"/>
                </a:solidFill>
              </a:rPr>
              <a:t>Learn basics</a:t>
            </a:r>
            <a:endParaRPr dirty="0"/>
          </a:p>
          <a:p>
            <a:pPr marL="342900" indent="-342900">
              <a:spcBef>
                <a:spcPts val="480"/>
              </a:spcBef>
              <a:buClr>
                <a:srgbClr val="000000"/>
              </a:buClr>
              <a:buSzPts val="2400"/>
              <a:buFont typeface="Arial"/>
              <a:buChar char="•"/>
            </a:pPr>
            <a:r>
              <a:rPr lang="en-US" sz="2400" dirty="0">
                <a:solidFill>
                  <a:srgbClr val="000000"/>
                </a:solidFill>
              </a:rPr>
              <a:t>Learn to recognize legal vs. illegal</a:t>
            </a:r>
            <a:endParaRPr dirty="0"/>
          </a:p>
          <a:p>
            <a:pPr marL="342900" indent="-342900">
              <a:spcBef>
                <a:spcPts val="560"/>
              </a:spcBef>
              <a:buClr>
                <a:srgbClr val="000000"/>
              </a:buClr>
              <a:buSzPts val="2800"/>
              <a:buNone/>
            </a:pPr>
            <a:r>
              <a:rPr lang="en-US" b="1" dirty="0">
                <a:solidFill>
                  <a:srgbClr val="000000"/>
                </a:solidFill>
              </a:rPr>
              <a:t>Then</a:t>
            </a:r>
            <a:r>
              <a:rPr lang="en-US" dirty="0">
                <a:solidFill>
                  <a:srgbClr val="000000"/>
                </a:solidFill>
              </a:rPr>
              <a:t>:</a:t>
            </a:r>
            <a:endParaRPr dirty="0"/>
          </a:p>
          <a:p>
            <a:pPr marL="342900" indent="-342900">
              <a:spcBef>
                <a:spcPts val="480"/>
              </a:spcBef>
              <a:buClr>
                <a:srgbClr val="000000"/>
              </a:buClr>
              <a:buSzPts val="2400"/>
              <a:buFont typeface="Arial"/>
              <a:buChar char="•"/>
            </a:pPr>
            <a:r>
              <a:rPr lang="en-US" sz="2400" dirty="0">
                <a:solidFill>
                  <a:srgbClr val="000000"/>
                </a:solidFill>
              </a:rPr>
              <a:t>Rules in detail</a:t>
            </a:r>
            <a:endParaRPr dirty="0"/>
          </a:p>
          <a:p>
            <a:pPr marL="342900" indent="-342900">
              <a:spcBef>
                <a:spcPts val="480"/>
              </a:spcBef>
              <a:buClr>
                <a:srgbClr val="000000"/>
              </a:buClr>
              <a:buSzPts val="2400"/>
              <a:buFont typeface="Arial"/>
              <a:buChar char="•"/>
            </a:pPr>
            <a:r>
              <a:rPr lang="en-US" sz="2400" dirty="0">
                <a:solidFill>
                  <a:srgbClr val="000000"/>
                </a:solidFill>
              </a:rPr>
              <a:t>Intelligent enforcement</a:t>
            </a:r>
            <a:endParaRPr dirty="0"/>
          </a:p>
          <a:p>
            <a:pPr marL="342900" indent="-342900">
              <a:spcBef>
                <a:spcPts val="480"/>
              </a:spcBef>
              <a:buClr>
                <a:srgbClr val="000000"/>
              </a:buClr>
              <a:buSzPts val="2400"/>
              <a:buFont typeface="Arial"/>
              <a:buChar char="•"/>
            </a:pPr>
            <a:r>
              <a:rPr lang="en-US" sz="2400" dirty="0">
                <a:solidFill>
                  <a:srgbClr val="000000"/>
                </a:solidFill>
              </a:rPr>
              <a:t>Penalty application</a:t>
            </a:r>
            <a:endParaRPr dirty="0"/>
          </a:p>
          <a:p>
            <a:pPr marL="342900" indent="-190500">
              <a:spcBef>
                <a:spcPts val="480"/>
              </a:spcBef>
              <a:buClr>
                <a:schemeClr val="dk1"/>
              </a:buClr>
              <a:buSzPts val="2400"/>
              <a:buNone/>
            </a:pPr>
            <a:endParaRPr sz="2400" dirty="0">
              <a:solidFill>
                <a:srgbClr val="000000"/>
              </a:solidFill>
            </a:endParaRPr>
          </a:p>
          <a:p>
            <a:pPr marL="342900" indent="-190500">
              <a:spcBef>
                <a:spcPts val="480"/>
              </a:spcBef>
              <a:buClr>
                <a:schemeClr val="dk1"/>
              </a:buClr>
              <a:buSzPts val="2400"/>
              <a:buNone/>
            </a:pPr>
            <a:endParaRPr sz="24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dirty="0"/>
              <a:t>What are the basics? </a:t>
            </a:r>
            <a:r>
              <a:rPr lang="en-US" dirty="0">
                <a:solidFill>
                  <a:srgbClr val="000000"/>
                </a:solidFill>
              </a:rPr>
              <a:t>?</a:t>
            </a:r>
            <a:endParaRPr dirty="0"/>
          </a:p>
        </p:txBody>
      </p:sp>
      <p:sp>
        <p:nvSpPr>
          <p:cNvPr id="197" name="Google Shape;197;p13"/>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609600" indent="-609600">
              <a:lnSpc>
                <a:spcPct val="80000"/>
              </a:lnSpc>
              <a:spcBef>
                <a:spcPts val="0"/>
              </a:spcBef>
              <a:buClr>
                <a:srgbClr val="000000"/>
              </a:buClr>
              <a:buSzPts val="2800"/>
              <a:buNone/>
            </a:pPr>
            <a:r>
              <a:rPr lang="en-US" dirty="0">
                <a:solidFill>
                  <a:srgbClr val="000000"/>
                </a:solidFill>
              </a:rPr>
              <a:t>	Points of emphasis for the starting official in learning the rules</a:t>
            </a:r>
            <a:endParaRPr dirty="0"/>
          </a:p>
          <a:p>
            <a:pPr marL="609600" indent="-609600">
              <a:lnSpc>
                <a:spcPct val="80000"/>
              </a:lnSpc>
              <a:spcBef>
                <a:spcPts val="560"/>
              </a:spcBef>
              <a:buClr>
                <a:schemeClr val="dk1"/>
              </a:buClr>
              <a:buSzPts val="2800"/>
              <a:buNone/>
            </a:pPr>
            <a:endParaRPr dirty="0">
              <a:solidFill>
                <a:srgbClr val="000000"/>
              </a:solidFill>
            </a:endParaRPr>
          </a:p>
          <a:p>
            <a:pPr marL="609600" indent="-609600">
              <a:lnSpc>
                <a:spcPct val="80000"/>
              </a:lnSpc>
              <a:spcBef>
                <a:spcPts val="360"/>
              </a:spcBef>
              <a:buClr>
                <a:srgbClr val="000000"/>
              </a:buClr>
              <a:buSzPts val="1800"/>
              <a:buNone/>
            </a:pPr>
            <a:r>
              <a:rPr lang="en-US" sz="1800" dirty="0">
                <a:solidFill>
                  <a:srgbClr val="000000"/>
                </a:solidFill>
              </a:rPr>
              <a:t>Rule 1 – Conduct of the game</a:t>
            </a:r>
            <a:endParaRPr dirty="0"/>
          </a:p>
          <a:p>
            <a:pPr marL="609600" indent="-609600">
              <a:spcBef>
                <a:spcPts val="360"/>
              </a:spcBef>
              <a:buClr>
                <a:srgbClr val="000000"/>
              </a:buClr>
              <a:buSzPts val="1800"/>
              <a:buNone/>
            </a:pPr>
            <a:r>
              <a:rPr lang="en-US" sz="1800" dirty="0">
                <a:solidFill>
                  <a:srgbClr val="000000"/>
                </a:solidFill>
              </a:rPr>
              <a:t>Rule 4  - Scrimmage</a:t>
            </a:r>
            <a:endParaRPr dirty="0"/>
          </a:p>
          <a:p>
            <a:pPr marL="609600" indent="-609600">
              <a:spcBef>
                <a:spcPts val="360"/>
              </a:spcBef>
              <a:buClr>
                <a:srgbClr val="000000"/>
              </a:buClr>
              <a:buSzPts val="1800"/>
              <a:buNone/>
            </a:pPr>
            <a:r>
              <a:rPr lang="en-US" sz="1800" dirty="0">
                <a:solidFill>
                  <a:srgbClr val="000000"/>
                </a:solidFill>
              </a:rPr>
              <a:t>Rule 5  - Kicking</a:t>
            </a:r>
            <a:endParaRPr dirty="0"/>
          </a:p>
          <a:p>
            <a:pPr marL="609600" indent="-609600">
              <a:spcBef>
                <a:spcPts val="360"/>
              </a:spcBef>
              <a:buClr>
                <a:srgbClr val="000000"/>
              </a:buClr>
              <a:buSzPts val="1800"/>
              <a:buNone/>
            </a:pPr>
            <a:r>
              <a:rPr lang="en-US" sz="1800" dirty="0">
                <a:solidFill>
                  <a:srgbClr val="000000"/>
                </a:solidFill>
              </a:rPr>
              <a:t>Rule 6  - Passing</a:t>
            </a:r>
            <a:endParaRPr dirty="0"/>
          </a:p>
          <a:p>
            <a:pPr marL="609600" indent="-609600">
              <a:spcBef>
                <a:spcPts val="360"/>
              </a:spcBef>
              <a:buClr>
                <a:srgbClr val="000000"/>
              </a:buClr>
              <a:buSzPts val="1800"/>
              <a:buNone/>
            </a:pPr>
            <a:r>
              <a:rPr lang="en-US" sz="1800" dirty="0">
                <a:solidFill>
                  <a:srgbClr val="000000"/>
                </a:solidFill>
              </a:rPr>
              <a:t>Rule 7 - Fouls and Penalties</a:t>
            </a:r>
            <a:endParaRPr dirty="0"/>
          </a:p>
          <a:p>
            <a:pPr marL="609600" indent="-609600">
              <a:spcBef>
                <a:spcPts val="360"/>
              </a:spcBef>
              <a:buClr>
                <a:srgbClr val="000000"/>
              </a:buClr>
              <a:buSzPts val="1800"/>
              <a:buNone/>
            </a:pPr>
            <a:r>
              <a:rPr lang="en-US" sz="1800" dirty="0">
                <a:solidFill>
                  <a:srgbClr val="000000"/>
                </a:solidFill>
              </a:rPr>
              <a:t>Rule 9 - Miscellaneous</a:t>
            </a:r>
            <a:endParaRPr sz="1600" dirty="0">
              <a:solidFill>
                <a:srgbClr val="000000"/>
              </a:solidFill>
            </a:endParaRPr>
          </a:p>
          <a:p>
            <a:pPr marL="609600" indent="-609600">
              <a:lnSpc>
                <a:spcPct val="80000"/>
              </a:lnSpc>
              <a:spcBef>
                <a:spcPts val="360"/>
              </a:spcBef>
              <a:buClr>
                <a:srgbClr val="000000"/>
              </a:buClr>
              <a:buSzPts val="1800"/>
              <a:buNone/>
            </a:pPr>
            <a:r>
              <a:rPr lang="en-US" sz="1800" dirty="0">
                <a:solidFill>
                  <a:srgbClr val="000000"/>
                </a:solidFill>
              </a:rPr>
              <a:t> </a:t>
            </a:r>
            <a:endParaRPr dirty="0"/>
          </a:p>
          <a:p>
            <a:pPr marL="609600" indent="-609600">
              <a:lnSpc>
                <a:spcPct val="80000"/>
              </a:lnSpc>
              <a:spcBef>
                <a:spcPts val="360"/>
              </a:spcBef>
              <a:buClr>
                <a:schemeClr val="dk1"/>
              </a:buClr>
              <a:buSzPts val="1800"/>
              <a:buNone/>
            </a:pPr>
            <a:endParaRPr sz="1800" dirty="0">
              <a:solidFill>
                <a:srgbClr val="000000"/>
              </a:solidFill>
            </a:endParaRPr>
          </a:p>
          <a:p>
            <a:pPr marL="609600" indent="-609600">
              <a:lnSpc>
                <a:spcPct val="80000"/>
              </a:lnSpc>
              <a:spcBef>
                <a:spcPts val="280"/>
              </a:spcBef>
              <a:buClr>
                <a:srgbClr val="000000"/>
              </a:buClr>
              <a:buSzPts val="1400"/>
              <a:buNone/>
            </a:pPr>
            <a:r>
              <a:rPr lang="en-US" sz="1400" dirty="0">
                <a:solidFill>
                  <a:srgbClr val="000000"/>
                </a:solidFill>
              </a:rPr>
              <a:t>	</a:t>
            </a:r>
            <a:endParaRPr dirty="0"/>
          </a:p>
          <a:p>
            <a:pPr marL="2209800" lvl="4" indent="-381000">
              <a:lnSpc>
                <a:spcPct val="80000"/>
              </a:lnSpc>
              <a:spcBef>
                <a:spcPts val="280"/>
              </a:spcBef>
              <a:buClr>
                <a:schemeClr val="dk1"/>
              </a:buClr>
              <a:buSzPts val="1400"/>
              <a:buNone/>
            </a:pPr>
            <a:endParaRPr sz="14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a:t>Improving Rules Knowledge</a:t>
            </a:r>
            <a:endParaRPr sz="3600"/>
          </a:p>
        </p:txBody>
      </p:sp>
      <p:sp>
        <p:nvSpPr>
          <p:cNvPr id="209" name="Google Shape;209;p15"/>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rgbClr val="000000"/>
              </a:buClr>
              <a:buSzPts val="2800"/>
              <a:buFont typeface="Arial"/>
              <a:buChar char="•"/>
            </a:pPr>
            <a:r>
              <a:rPr lang="en-US">
                <a:solidFill>
                  <a:srgbClr val="000000"/>
                </a:solidFill>
              </a:rPr>
              <a:t>Regular organized method of reading and study</a:t>
            </a:r>
            <a:endParaRPr/>
          </a:p>
          <a:p>
            <a:pPr marL="742950" lvl="1" indent="-285750">
              <a:spcBef>
                <a:spcPts val="480"/>
              </a:spcBef>
              <a:buClr>
                <a:srgbClr val="000000"/>
              </a:buClr>
              <a:buSzPts val="2400"/>
              <a:buFont typeface="Arial"/>
              <a:buChar char="–"/>
            </a:pPr>
            <a:r>
              <a:rPr lang="en-US" sz="2400">
                <a:solidFill>
                  <a:srgbClr val="000000"/>
                </a:solidFill>
              </a:rPr>
              <a:t>Rule by rule </a:t>
            </a:r>
            <a:endParaRPr/>
          </a:p>
          <a:p>
            <a:pPr marL="742950" lvl="1" indent="-285750">
              <a:spcBef>
                <a:spcPts val="480"/>
              </a:spcBef>
              <a:buClr>
                <a:srgbClr val="000000"/>
              </a:buClr>
              <a:buSzPts val="2400"/>
              <a:buFont typeface="Arial"/>
              <a:buChar char="–"/>
            </a:pPr>
            <a:r>
              <a:rPr lang="en-US" sz="2400">
                <a:solidFill>
                  <a:srgbClr val="000000"/>
                </a:solidFill>
              </a:rPr>
              <a:t>Theme method</a:t>
            </a:r>
            <a:endParaRPr/>
          </a:p>
          <a:p>
            <a:pPr marL="742950" lvl="1" indent="-285750">
              <a:spcBef>
                <a:spcPts val="480"/>
              </a:spcBef>
              <a:buClr>
                <a:srgbClr val="000000"/>
              </a:buClr>
              <a:buSzPts val="2400"/>
              <a:buFont typeface="Arial"/>
              <a:buChar char="–"/>
            </a:pPr>
            <a:r>
              <a:rPr lang="en-US" sz="2400">
                <a:solidFill>
                  <a:srgbClr val="000000"/>
                </a:solidFill>
              </a:rPr>
              <a:t>Cover to Cover method</a:t>
            </a:r>
            <a:endParaRPr/>
          </a:p>
          <a:p>
            <a:pPr marL="342900" indent="-342900">
              <a:lnSpc>
                <a:spcPct val="100000"/>
              </a:lnSpc>
              <a:spcBef>
                <a:spcPts val="560"/>
              </a:spcBef>
              <a:buClr>
                <a:srgbClr val="000000"/>
              </a:buClr>
              <a:buSzPts val="2800"/>
              <a:buFont typeface="Arial"/>
              <a:buChar char="•"/>
            </a:pPr>
            <a:r>
              <a:rPr lang="en-US">
                <a:solidFill>
                  <a:srgbClr val="000000"/>
                </a:solidFill>
              </a:rPr>
              <a:t>Study sessions – other officials</a:t>
            </a:r>
            <a:endParaRPr/>
          </a:p>
          <a:p>
            <a:pPr marL="342900" indent="-342900">
              <a:lnSpc>
                <a:spcPct val="100000"/>
              </a:lnSpc>
              <a:spcBef>
                <a:spcPts val="560"/>
              </a:spcBef>
              <a:buClr>
                <a:srgbClr val="000000"/>
              </a:buClr>
              <a:buSzPts val="2800"/>
              <a:buFont typeface="Arial"/>
              <a:buChar char="•"/>
            </a:pPr>
            <a:r>
              <a:rPr lang="en-US">
                <a:solidFill>
                  <a:srgbClr val="000000"/>
                </a:solidFill>
              </a:rPr>
              <a:t>Study rules related to the position being worked</a:t>
            </a:r>
            <a:endParaRPr/>
          </a:p>
          <a:p>
            <a:pPr marL="342900" indent="-342900">
              <a:lnSpc>
                <a:spcPct val="100000"/>
              </a:lnSpc>
              <a:spcBef>
                <a:spcPts val="560"/>
              </a:spcBef>
              <a:buClr>
                <a:srgbClr val="000000"/>
              </a:buClr>
              <a:buSzPts val="2800"/>
              <a:buFont typeface="Arial"/>
              <a:buChar char="•"/>
            </a:pPr>
            <a:r>
              <a:rPr lang="en-US">
                <a:solidFill>
                  <a:srgbClr val="000000"/>
                </a:solidFill>
              </a:rPr>
              <a:t>Exams as a learning tool</a:t>
            </a:r>
            <a:endParaRPr/>
          </a:p>
          <a:p>
            <a:pPr marL="342900" indent="-342900" algn="ctr">
              <a:spcBef>
                <a:spcPts val="560"/>
              </a:spcBef>
              <a:buClr>
                <a:srgbClr val="000000"/>
              </a:buClr>
              <a:buSzPts val="2800"/>
              <a:buNone/>
            </a:pPr>
            <a:r>
              <a:rPr lang="en-US">
                <a:solidFill>
                  <a:srgbClr val="000000"/>
                </a:solidFill>
              </a:rPr>
              <a:t>Learn Intent of Rules</a:t>
            </a:r>
            <a:endParaRPr/>
          </a:p>
          <a:p>
            <a:pPr marL="342900" indent="-342900" algn="ctr">
              <a:spcBef>
                <a:spcPts val="560"/>
              </a:spcBef>
              <a:buClr>
                <a:srgbClr val="000000"/>
              </a:buClr>
              <a:buSzPts val="2800"/>
              <a:buNone/>
            </a:pPr>
            <a:r>
              <a:rPr lang="en-US">
                <a:solidFill>
                  <a:srgbClr val="000000"/>
                </a:solidFill>
              </a:rPr>
              <a:t>Not Just “Black and White”</a:t>
            </a:r>
            <a:endParaRPr/>
          </a:p>
          <a:p>
            <a:pPr marL="342900" indent="-165100">
              <a:lnSpc>
                <a:spcPct val="100000"/>
              </a:lnSpc>
              <a:spcBef>
                <a:spcPts val="560"/>
              </a:spcBef>
              <a:buClr>
                <a:schemeClr val="dk1"/>
              </a:buClr>
              <a:buSzPts val="2800"/>
              <a:buNone/>
            </a:pP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Rules Study</a:t>
            </a:r>
            <a:endParaRPr sz="3600" dirty="0"/>
          </a:p>
        </p:txBody>
      </p:sp>
      <p:sp>
        <p:nvSpPr>
          <p:cNvPr id="221" name="Google Shape;221;p17"/>
          <p:cNvSpPr txBox="1">
            <a:spLocks noGrp="1"/>
          </p:cNvSpPr>
          <p:nvPr>
            <p:ph idx="1"/>
          </p:nvPr>
        </p:nvSpPr>
        <p:spPr>
          <a:xfrm>
            <a:off x="838200" y="1506972"/>
            <a:ext cx="10515600" cy="4351338"/>
          </a:xfrm>
          <a:prstGeom prst="rect">
            <a:avLst/>
          </a:prstGeom>
          <a:noFill/>
          <a:ln>
            <a:noFill/>
          </a:ln>
        </p:spPr>
        <p:txBody>
          <a:bodyPr spcFirstLastPara="1" vert="horz" wrap="square" lIns="91425" tIns="45700" rIns="91425" bIns="45700" rtlCol="0" anchor="t" anchorCtr="0">
            <a:noAutofit/>
          </a:bodyPr>
          <a:lstStyle/>
          <a:p>
            <a:pPr marL="342900" indent="-342900">
              <a:lnSpc>
                <a:spcPct val="80000"/>
              </a:lnSpc>
              <a:spcBef>
                <a:spcPts val="0"/>
              </a:spcBef>
              <a:buClr>
                <a:srgbClr val="000000"/>
              </a:buClr>
              <a:buSzPts val="800"/>
              <a:buNone/>
            </a:pPr>
            <a:r>
              <a:rPr lang="en-US" sz="800" dirty="0">
                <a:solidFill>
                  <a:srgbClr val="000000"/>
                </a:solidFill>
                <a:latin typeface="+mn-lt"/>
              </a:rPr>
              <a:t>	</a:t>
            </a:r>
            <a:r>
              <a:rPr lang="en-US" sz="1600" dirty="0">
                <a:solidFill>
                  <a:srgbClr val="000000"/>
                </a:solidFill>
                <a:latin typeface="+mn-lt"/>
              </a:rPr>
              <a:t>		</a:t>
            </a:r>
            <a:endParaRPr dirty="0">
              <a:latin typeface="+mn-lt"/>
            </a:endParaRPr>
          </a:p>
          <a:p>
            <a:pPr marL="0" indent="0">
              <a:lnSpc>
                <a:spcPct val="80000"/>
              </a:lnSpc>
              <a:spcBef>
                <a:spcPts val="480"/>
              </a:spcBef>
              <a:buClr>
                <a:srgbClr val="000000"/>
              </a:buClr>
              <a:buSzPts val="2400"/>
              <a:buNone/>
            </a:pPr>
            <a:r>
              <a:rPr lang="en-US" dirty="0">
                <a:latin typeface="+mn-lt"/>
              </a:rPr>
              <a:t>The following slides contain scenarios with common questions,  misunderstanding or examples to clarify specific rules.</a:t>
            </a:r>
          </a:p>
          <a:p>
            <a:pPr marL="0" indent="0">
              <a:lnSpc>
                <a:spcPct val="80000"/>
              </a:lnSpc>
              <a:spcBef>
                <a:spcPts val="480"/>
              </a:spcBef>
              <a:buClr>
                <a:srgbClr val="000000"/>
              </a:buClr>
              <a:buSzPts val="2400"/>
              <a:buNone/>
            </a:pPr>
            <a:endParaRPr lang="en-US" dirty="0">
              <a:latin typeface="+mn-lt"/>
            </a:endParaRPr>
          </a:p>
          <a:p>
            <a:pPr marL="0" indent="0">
              <a:lnSpc>
                <a:spcPct val="80000"/>
              </a:lnSpc>
              <a:spcBef>
                <a:spcPts val="480"/>
              </a:spcBef>
              <a:buClr>
                <a:srgbClr val="000000"/>
              </a:buClr>
              <a:buSzPts val="2400"/>
              <a:buNone/>
            </a:pPr>
            <a:r>
              <a:rPr lang="en-US" dirty="0">
                <a:latin typeface="+mn-lt"/>
              </a:rPr>
              <a:t>The intent is to encourage discussion so ask questions and make comments.</a:t>
            </a:r>
            <a:endParaRPr dirty="0">
              <a:latin typeface="+mn-lt"/>
            </a:endParaRPr>
          </a:p>
          <a:p>
            <a:pPr marL="342900" indent="-342900">
              <a:lnSpc>
                <a:spcPct val="80000"/>
              </a:lnSpc>
              <a:spcBef>
                <a:spcPts val="480"/>
              </a:spcBef>
              <a:buClr>
                <a:schemeClr val="dk1"/>
              </a:buClr>
              <a:buSzPts val="2400"/>
              <a:buNone/>
            </a:pPr>
            <a:endParaRPr sz="2400" dirty="0">
              <a:solidFill>
                <a:srgbClr val="000000"/>
              </a:solidFill>
              <a:latin typeface="+mn-lt"/>
              <a:ea typeface="Calibri" panose="020F0502020204030204" pitchFamily="34" charset="0"/>
              <a:sym typeface="Arimo"/>
            </a:endParaRPr>
          </a:p>
          <a:p>
            <a:pPr marL="342900" indent="-342900">
              <a:lnSpc>
                <a:spcPct val="80000"/>
              </a:lnSpc>
              <a:spcBef>
                <a:spcPts val="160"/>
              </a:spcBef>
              <a:buClr>
                <a:srgbClr val="000000"/>
              </a:buClr>
              <a:buSzPts val="800"/>
              <a:buNone/>
            </a:pPr>
            <a:r>
              <a:rPr lang="en-US" sz="800" dirty="0">
                <a:solidFill>
                  <a:srgbClr val="000000"/>
                </a:solidFill>
                <a:latin typeface="+mn-lt"/>
              </a:rPr>
              <a:t>		</a:t>
            </a:r>
            <a:endParaRPr dirty="0">
              <a:latin typeface="+mn-lt"/>
            </a:endParaRPr>
          </a:p>
          <a:p>
            <a:pPr marL="342900" indent="-342900">
              <a:lnSpc>
                <a:spcPct val="80000"/>
              </a:lnSpc>
              <a:spcBef>
                <a:spcPts val="160"/>
              </a:spcBef>
              <a:buClr>
                <a:schemeClr val="dk1"/>
              </a:buClr>
              <a:buSzPts val="800"/>
              <a:buNone/>
            </a:pPr>
            <a:endParaRPr sz="800" dirty="0">
              <a:solidFill>
                <a:srgbClr val="000000"/>
              </a:solidFill>
              <a:latin typeface="+mn-lt"/>
            </a:endParaRPr>
          </a:p>
          <a:p>
            <a:pPr marL="342900" indent="-342900">
              <a:lnSpc>
                <a:spcPct val="80000"/>
              </a:lnSpc>
              <a:spcBef>
                <a:spcPts val="160"/>
              </a:spcBef>
              <a:buClr>
                <a:schemeClr val="dk1"/>
              </a:buClr>
              <a:buSzPts val="800"/>
              <a:buNone/>
            </a:pPr>
            <a:endParaRPr sz="800" dirty="0">
              <a:solidFill>
                <a:srgbClr val="000000"/>
              </a:solidFill>
              <a:latin typeface="+mn-lt"/>
            </a:endParaRPr>
          </a:p>
          <a:p>
            <a:pPr marL="342900" indent="-342900">
              <a:lnSpc>
                <a:spcPct val="80000"/>
              </a:lnSpc>
              <a:spcBef>
                <a:spcPts val="160"/>
              </a:spcBef>
              <a:buClr>
                <a:srgbClr val="000000"/>
              </a:buClr>
              <a:buSzPts val="800"/>
              <a:buNone/>
            </a:pPr>
            <a:r>
              <a:rPr lang="en-US" sz="800" dirty="0">
                <a:solidFill>
                  <a:srgbClr val="000000"/>
                </a:solidFill>
                <a:latin typeface="+mn-lt"/>
              </a:rPr>
              <a:t> </a:t>
            </a:r>
            <a:endParaRPr dirty="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8"/>
          <p:cNvPicPr preferRelativeResize="0">
            <a:picLocks noGrp="1"/>
          </p:cNvPicPr>
          <p:nvPr>
            <p:ph idx="1"/>
          </p:nvPr>
        </p:nvPicPr>
        <p:blipFill rotWithShape="1">
          <a:blip r:embed="rId3">
            <a:alphaModFix/>
          </a:blip>
          <a:stretch/>
        </p:blipFill>
        <p:spPr>
          <a:xfrm>
            <a:off x="801492" y="2190133"/>
            <a:ext cx="7755209" cy="3433164"/>
          </a:xfrm>
          <a:prstGeom prst="rect">
            <a:avLst/>
          </a:prstGeom>
          <a:noFill/>
          <a:ln>
            <a:noFill/>
          </a:ln>
        </p:spPr>
      </p:pic>
      <p:sp>
        <p:nvSpPr>
          <p:cNvPr id="228" name="Google Shape;228;p18"/>
          <p:cNvSpPr txBox="1"/>
          <p:nvPr/>
        </p:nvSpPr>
        <p:spPr>
          <a:xfrm>
            <a:off x="527824" y="304800"/>
            <a:ext cx="10021230" cy="830956"/>
          </a:xfrm>
          <a:prstGeom prst="rect">
            <a:avLst/>
          </a:prstGeom>
          <a:noFill/>
          <a:ln>
            <a:noFill/>
          </a:ln>
        </p:spPr>
        <p:txBody>
          <a:bodyPr spcFirstLastPara="1" wrap="square" lIns="91425" tIns="45700" rIns="91425" bIns="45700" anchor="t" anchorCtr="0">
            <a:spAutoFit/>
          </a:bodyPr>
          <a:lstStyle/>
          <a:p>
            <a:pPr>
              <a:buSzPts val="2400"/>
            </a:pPr>
            <a:r>
              <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sym typeface="Times New Roman"/>
              </a:rPr>
              <a:t>Rule 1  Section 7   Live Ball</a:t>
            </a:r>
            <a:endParaRPr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29" name="Google Shape;229;p18"/>
          <p:cNvSpPr/>
          <p:nvPr/>
        </p:nvSpPr>
        <p:spPr>
          <a:xfrm>
            <a:off x="646771" y="1451510"/>
            <a:ext cx="9392579" cy="738623"/>
          </a:xfrm>
          <a:prstGeom prst="rect">
            <a:avLst/>
          </a:prstGeom>
          <a:noFill/>
          <a:ln>
            <a:noFill/>
          </a:ln>
        </p:spPr>
        <p:txBody>
          <a:bodyPr spcFirstLastPara="1" wrap="square" lIns="91425" tIns="45700" rIns="91425" bIns="45700" anchor="t" anchorCtr="0">
            <a:spAutoFit/>
          </a:bodyPr>
          <a:lstStyle/>
          <a:p>
            <a:pPr>
              <a:buSzPts val="1800"/>
            </a:pPr>
            <a:r>
              <a:rPr lang="en-US" sz="2400" dirty="0"/>
              <a:t>The ball is in play when</a:t>
            </a:r>
          </a:p>
          <a:p>
            <a:pPr>
              <a:buSzPts val="1800"/>
            </a:pPr>
            <a:r>
              <a:rPr lang="en-US" sz="1800" dirty="0">
                <a:latin typeface="Calibri" panose="020F0502020204030204" pitchFamily="34" charset="0"/>
                <a:ea typeface="Calibri" panose="020F0502020204030204" pitchFamily="34" charset="0"/>
                <a:cs typeface="Calibri" panose="020F0502020204030204" pitchFamily="34" charset="0"/>
              </a:rPr>
              <a:t>d) It is held in position by a player for the purposes of  making a place kick,  except on a kick off.</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27811DD-4E64-00C2-8BF4-1EDADCF105F4}"/>
              </a:ext>
            </a:extLst>
          </p:cNvPr>
          <p:cNvSpPr txBox="1"/>
          <p:nvPr/>
        </p:nvSpPr>
        <p:spPr>
          <a:xfrm>
            <a:off x="8489796" y="2817541"/>
            <a:ext cx="2735766" cy="2308324"/>
          </a:xfrm>
          <a:prstGeom prst="rect">
            <a:avLst/>
          </a:prstGeom>
          <a:noFill/>
        </p:spPr>
        <p:txBody>
          <a:bodyPr wrap="square" rtlCol="0">
            <a:spAutoFit/>
          </a:bodyPr>
          <a:lstStyle/>
          <a:p>
            <a:r>
              <a:rPr lang="en-US" sz="3600" dirty="0">
                <a:latin typeface="+mn-lt"/>
              </a:rPr>
              <a:t>Can the holder make a play with the ball?</a:t>
            </a:r>
            <a:endParaRPr lang="en-CA" sz="3600" dirty="0">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9"/>
          <p:cNvSpPr txBox="1"/>
          <p:nvPr/>
        </p:nvSpPr>
        <p:spPr>
          <a:xfrm>
            <a:off x="7772400" y="152401"/>
            <a:ext cx="1524000" cy="366713"/>
          </a:xfrm>
          <a:prstGeom prst="rect">
            <a:avLst/>
          </a:prstGeom>
          <a:noFill/>
          <a:ln>
            <a:noFill/>
          </a:ln>
        </p:spPr>
        <p:txBody>
          <a:bodyPr spcFirstLastPara="1" wrap="square" lIns="91425" tIns="45700" rIns="91425" bIns="45700" anchor="t" anchorCtr="0">
            <a:spAutoFit/>
          </a:bodyPr>
          <a:lstStyle/>
          <a:p>
            <a:pPr algn="ctr">
              <a:buClr>
                <a:schemeClr val="dk1"/>
              </a:buClr>
              <a:buSzPts val="1800"/>
            </a:pPr>
            <a:endParaRPr sz="1800"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
        <p:nvSpPr>
          <p:cNvPr id="235" name="Google Shape;235;p19"/>
          <p:cNvSpPr txBox="1"/>
          <p:nvPr/>
        </p:nvSpPr>
        <p:spPr>
          <a:xfrm>
            <a:off x="870500" y="1928904"/>
            <a:ext cx="3714200" cy="2862282"/>
          </a:xfrm>
          <a:prstGeom prst="rect">
            <a:avLst/>
          </a:prstGeom>
          <a:noFill/>
          <a:ln>
            <a:noFill/>
          </a:ln>
        </p:spPr>
        <p:txBody>
          <a:bodyPr spcFirstLastPara="1" wrap="square" lIns="91425" tIns="45700" rIns="91425" bIns="45700" anchor="t" anchorCtr="0">
            <a:spAutoFit/>
          </a:bodyPr>
          <a:lstStyle/>
          <a:p>
            <a:pPr>
              <a:buSzPts val="1800"/>
            </a:pPr>
            <a:r>
              <a:rPr lang="en-US" sz="3600" dirty="0">
                <a:latin typeface="Calibri" panose="020F0502020204030204" pitchFamily="34" charset="0"/>
                <a:ea typeface="Calibri" panose="020F0502020204030204" pitchFamily="34" charset="0"/>
                <a:cs typeface="Calibri" panose="020F0502020204030204" pitchFamily="34" charset="0"/>
              </a:rPr>
              <a:t>If the snap is fumbled, can </a:t>
            </a:r>
            <a:r>
              <a:rPr lang="en-US" sz="3600" b="1" dirty="0">
                <a:latin typeface="Calibri" panose="020F0502020204030204" pitchFamily="34" charset="0"/>
                <a:ea typeface="Calibri" panose="020F0502020204030204" pitchFamily="34" charset="0"/>
                <a:cs typeface="Calibri" panose="020F0502020204030204" pitchFamily="34" charset="0"/>
              </a:rPr>
              <a:t>A12</a:t>
            </a:r>
            <a:r>
              <a:rPr lang="en-US" sz="3600" dirty="0">
                <a:latin typeface="Calibri" panose="020F0502020204030204" pitchFamily="34" charset="0"/>
                <a:ea typeface="Calibri" panose="020F0502020204030204" pitchFamily="34" charset="0"/>
                <a:cs typeface="Calibri" panose="020F0502020204030204" pitchFamily="34" charset="0"/>
              </a:rPr>
              <a:t> recover the ball legally and advance the ball?</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236" name="Google Shape;236;p19"/>
          <p:cNvSpPr txBox="1"/>
          <p:nvPr/>
        </p:nvSpPr>
        <p:spPr>
          <a:xfrm>
            <a:off x="3429000" y="914401"/>
            <a:ext cx="1219200" cy="366713"/>
          </a:xfrm>
          <a:prstGeom prst="rect">
            <a:avLst/>
          </a:prstGeom>
          <a:noFill/>
          <a:ln>
            <a:noFill/>
          </a:ln>
        </p:spPr>
        <p:txBody>
          <a:bodyPr spcFirstLastPara="1" wrap="square" lIns="91425" tIns="45700" rIns="91425" bIns="45700" anchor="t" anchorCtr="0">
            <a:spAutoFit/>
          </a:bodyPr>
          <a:lstStyle/>
          <a:p>
            <a:pPr>
              <a:buClr>
                <a:schemeClr val="dk1"/>
              </a:buClr>
              <a:buSzPts val="1800"/>
            </a:pPr>
            <a:endParaRPr sz="1800" b="1" dirty="0">
              <a:latin typeface="Calibri" panose="020F0502020204030204" pitchFamily="34" charset="0"/>
              <a:ea typeface="Calibri" panose="020F0502020204030204" pitchFamily="34" charset="0"/>
              <a:cs typeface="Calibri" panose="020F0502020204030204" pitchFamily="34" charset="0"/>
              <a:sym typeface="Times New Roman"/>
            </a:endParaRPr>
          </a:p>
        </p:txBody>
      </p:sp>
      <p:pic>
        <p:nvPicPr>
          <p:cNvPr id="237" name="Google Shape;237;p19"/>
          <p:cNvPicPr preferRelativeResize="0"/>
          <p:nvPr/>
        </p:nvPicPr>
        <p:blipFill rotWithShape="1">
          <a:blip r:embed="rId3">
            <a:alphaModFix/>
          </a:blip>
          <a:srcRect/>
          <a:stretch/>
        </p:blipFill>
        <p:spPr>
          <a:xfrm>
            <a:off x="5034650" y="1909540"/>
            <a:ext cx="6184952" cy="3792200"/>
          </a:xfrm>
          <a:prstGeom prst="rect">
            <a:avLst/>
          </a:prstGeom>
          <a:noFill/>
          <a:ln>
            <a:noFill/>
          </a:ln>
        </p:spPr>
      </p:pic>
      <p:sp>
        <p:nvSpPr>
          <p:cNvPr id="238" name="Google Shape;238;p19"/>
          <p:cNvSpPr txBox="1"/>
          <p:nvPr/>
        </p:nvSpPr>
        <p:spPr>
          <a:xfrm>
            <a:off x="5372025" y="1513488"/>
            <a:ext cx="2133600" cy="523200"/>
          </a:xfrm>
          <a:prstGeom prst="rect">
            <a:avLst/>
          </a:prstGeom>
          <a:noFill/>
          <a:ln>
            <a:noFill/>
          </a:ln>
        </p:spPr>
        <p:txBody>
          <a:bodyPr spcFirstLastPara="1" wrap="square" lIns="91425" tIns="45700" rIns="91425" bIns="45700" anchor="t" anchorCtr="0">
            <a:spAutoFit/>
          </a:bodyPr>
          <a:lstStyle/>
          <a:p>
            <a:pPr>
              <a:buSzPts val="1400"/>
            </a:pPr>
            <a:r>
              <a:rPr lang="en-US" b="1" dirty="0">
                <a:latin typeface="Calibri" panose="020F0502020204030204" pitchFamily="34" charset="0"/>
                <a:ea typeface="Calibri" panose="020F0502020204030204" pitchFamily="34" charset="0"/>
                <a:cs typeface="Calibri" panose="020F0502020204030204" pitchFamily="34" charset="0"/>
                <a:sym typeface="Times New Roman"/>
              </a:rPr>
              <a:t>ON FIELD GOAL TRY FUMBLES SNAP</a:t>
            </a:r>
            <a:endParaRPr b="1"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
        <p:nvSpPr>
          <p:cNvPr id="240" name="Google Shape;240;p19"/>
          <p:cNvSpPr txBox="1"/>
          <p:nvPr/>
        </p:nvSpPr>
        <p:spPr>
          <a:xfrm>
            <a:off x="9439402" y="1685554"/>
            <a:ext cx="1780200" cy="369291"/>
          </a:xfrm>
          <a:prstGeom prst="rect">
            <a:avLst/>
          </a:prstGeom>
          <a:noFill/>
          <a:ln>
            <a:noFill/>
          </a:ln>
        </p:spPr>
        <p:txBody>
          <a:bodyPr spcFirstLastPara="1" wrap="square" lIns="91425" tIns="45700" rIns="91425" bIns="45700" anchor="t" anchorCtr="0">
            <a:spAutoFit/>
          </a:bodyPr>
          <a:lstStyle/>
          <a:p>
            <a:pPr algn="ctr">
              <a:buSzPts val="1800"/>
            </a:pPr>
            <a:r>
              <a:rPr lang="en-US" sz="1800" b="1" dirty="0">
                <a:latin typeface="Calibri" panose="020F0502020204030204" pitchFamily="34" charset="0"/>
                <a:ea typeface="Calibri" panose="020F0502020204030204" pitchFamily="34" charset="0"/>
                <a:cs typeface="Calibri" panose="020F0502020204030204" pitchFamily="34" charset="0"/>
                <a:sym typeface="Times New Roman"/>
              </a:rPr>
              <a:t>(3) </a:t>
            </a:r>
            <a:r>
              <a:rPr lang="en-US" b="1" dirty="0">
                <a:latin typeface="Calibri" panose="020F0502020204030204" pitchFamily="34" charset="0"/>
                <a:ea typeface="Calibri" panose="020F0502020204030204" pitchFamily="34" charset="0"/>
                <a:cs typeface="Calibri" panose="020F0502020204030204" pitchFamily="34" charset="0"/>
                <a:sym typeface="Times New Roman"/>
              </a:rPr>
              <a:t>PASSES OR RUNS</a:t>
            </a:r>
            <a:endParaRPr b="1"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
        <p:nvSpPr>
          <p:cNvPr id="241" name="Google Shape;241;p19"/>
          <p:cNvSpPr txBox="1"/>
          <p:nvPr/>
        </p:nvSpPr>
        <p:spPr>
          <a:xfrm>
            <a:off x="7575475" y="1590354"/>
            <a:ext cx="1600200" cy="677100"/>
          </a:xfrm>
          <a:prstGeom prst="rect">
            <a:avLst/>
          </a:prstGeom>
          <a:noFill/>
          <a:ln>
            <a:noFill/>
          </a:ln>
        </p:spPr>
        <p:txBody>
          <a:bodyPr spcFirstLastPara="1" wrap="square" lIns="91425" tIns="45700" rIns="91425" bIns="45700" anchor="t" anchorCtr="0">
            <a:spAutoFit/>
          </a:bodyPr>
          <a:lstStyle/>
          <a:p>
            <a:pPr algn="ctr">
              <a:buSzPts val="1800"/>
            </a:pPr>
            <a:r>
              <a:rPr lang="en-US" sz="1800" b="1" dirty="0">
                <a:latin typeface="Calibri" panose="020F0502020204030204" pitchFamily="34" charset="0"/>
                <a:ea typeface="Calibri" panose="020F0502020204030204" pitchFamily="34" charset="0"/>
                <a:cs typeface="Calibri" panose="020F0502020204030204" pitchFamily="34" charset="0"/>
                <a:sym typeface="Times New Roman"/>
              </a:rPr>
              <a:t>(2) </a:t>
            </a:r>
            <a:r>
              <a:rPr lang="en-US" b="1" dirty="0">
                <a:latin typeface="Calibri" panose="020F0502020204030204" pitchFamily="34" charset="0"/>
                <a:ea typeface="Calibri" panose="020F0502020204030204" pitchFamily="34" charset="0"/>
                <a:cs typeface="Calibri" panose="020F0502020204030204" pitchFamily="34" charset="0"/>
                <a:sym typeface="Times New Roman"/>
              </a:rPr>
              <a:t>RETRIEVES BALL</a:t>
            </a:r>
            <a:r>
              <a:rPr lang="en-US" sz="2000" b="1" dirty="0">
                <a:latin typeface="Calibri" panose="020F0502020204030204" pitchFamily="34" charset="0"/>
                <a:ea typeface="Calibri" panose="020F0502020204030204" pitchFamily="34" charset="0"/>
                <a:cs typeface="Calibri" panose="020F0502020204030204" pitchFamily="34" charset="0"/>
                <a:sym typeface="Times New Roman"/>
              </a:rPr>
              <a:t>…</a:t>
            </a:r>
            <a:endParaRPr sz="2000" b="1" dirty="0">
              <a:latin typeface="Calibri" panose="020F0502020204030204" pitchFamily="34" charset="0"/>
              <a:ea typeface="Calibri" panose="020F0502020204030204" pitchFamily="34" charset="0"/>
              <a:cs typeface="Calibri" panose="020F0502020204030204" pitchFamily="34" charset="0"/>
              <a:sym typeface="Times New Roman"/>
            </a:endParaRPr>
          </a:p>
        </p:txBody>
      </p:sp>
      <p:sp>
        <p:nvSpPr>
          <p:cNvPr id="2" name="Google Shape;228;p18">
            <a:extLst>
              <a:ext uri="{FF2B5EF4-FFF2-40B4-BE49-F238E27FC236}">
                <a16:creationId xmlns:a16="http://schemas.microsoft.com/office/drawing/2014/main" id="{DB00120E-E545-60CA-A24A-75B8C0AE8650}"/>
              </a:ext>
            </a:extLst>
          </p:cNvPr>
          <p:cNvSpPr txBox="1"/>
          <p:nvPr/>
        </p:nvSpPr>
        <p:spPr>
          <a:xfrm>
            <a:off x="527824" y="304800"/>
            <a:ext cx="10021230" cy="830956"/>
          </a:xfrm>
          <a:prstGeom prst="rect">
            <a:avLst/>
          </a:prstGeom>
          <a:noFill/>
          <a:ln>
            <a:noFill/>
          </a:ln>
        </p:spPr>
        <p:txBody>
          <a:bodyPr spcFirstLastPara="1" wrap="square" lIns="91425" tIns="45700" rIns="91425" bIns="45700" anchor="t" anchorCtr="0">
            <a:spAutoFit/>
          </a:bodyPr>
          <a:lstStyle/>
          <a:p>
            <a:pPr>
              <a:buSzPts val="2400"/>
            </a:pPr>
            <a:r>
              <a:rPr lang="en-US" sz="4800" dirty="0">
                <a:solidFill>
                  <a:schemeClr val="bg1"/>
                </a:solidFill>
                <a:latin typeface="Calibri" panose="020F0502020204030204" pitchFamily="34" charset="0"/>
                <a:ea typeface="Calibri" panose="020F0502020204030204" pitchFamily="34" charset="0"/>
                <a:cs typeface="Calibri" panose="020F0502020204030204" pitchFamily="34" charset="0"/>
                <a:sym typeface="Times New Roman"/>
              </a:rPr>
              <a:t>Rule 1  Section 7   Live Ball</a:t>
            </a:r>
            <a:endParaRPr sz="48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1 Section 8 - Dead Ball</a:t>
            </a:r>
            <a:endParaRPr dirty="0"/>
          </a:p>
        </p:txBody>
      </p:sp>
      <p:pic>
        <p:nvPicPr>
          <p:cNvPr id="264" name="Google Shape;264;p23"/>
          <p:cNvPicPr preferRelativeResize="0"/>
          <p:nvPr/>
        </p:nvPicPr>
        <p:blipFill rotWithShape="1">
          <a:blip r:embed="rId3">
            <a:alphaModFix/>
          </a:blip>
          <a:srcRect l="33509" t="21082" r="2354" b="6157"/>
          <a:stretch/>
        </p:blipFill>
        <p:spPr>
          <a:xfrm>
            <a:off x="5657386" y="1800922"/>
            <a:ext cx="4899102" cy="3256156"/>
          </a:xfrm>
          <a:prstGeom prst="rect">
            <a:avLst/>
          </a:prstGeom>
          <a:noFill/>
          <a:ln>
            <a:noFill/>
          </a:ln>
        </p:spPr>
      </p:pic>
      <p:sp>
        <p:nvSpPr>
          <p:cNvPr id="2" name="TextBox 1">
            <a:extLst>
              <a:ext uri="{FF2B5EF4-FFF2-40B4-BE49-F238E27FC236}">
                <a16:creationId xmlns:a16="http://schemas.microsoft.com/office/drawing/2014/main" id="{0D7A7675-F94F-4B3F-91FE-E4A2E0EDC95C}"/>
              </a:ext>
            </a:extLst>
          </p:cNvPr>
          <p:cNvSpPr txBox="1"/>
          <p:nvPr/>
        </p:nvSpPr>
        <p:spPr>
          <a:xfrm>
            <a:off x="2978150" y="971551"/>
            <a:ext cx="269626" cy="307777"/>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g</a:t>
            </a:r>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8A03E08-A838-051D-D8FC-F19EFB813CFB}"/>
              </a:ext>
            </a:extLst>
          </p:cNvPr>
          <p:cNvSpPr txBox="1"/>
          <p:nvPr/>
        </p:nvSpPr>
        <p:spPr>
          <a:xfrm>
            <a:off x="609601" y="1800922"/>
            <a:ext cx="5047786" cy="3108543"/>
          </a:xfrm>
          <a:prstGeom prst="rect">
            <a:avLst/>
          </a:prstGeom>
          <a:noFill/>
        </p:spPr>
        <p:txBody>
          <a:bodyPr wrap="square" rtlCol="0">
            <a:spAutoFit/>
          </a:bodyPr>
          <a:lstStyle/>
          <a:p>
            <a:r>
              <a:rPr lang="en-US" sz="2800" dirty="0"/>
              <a:t>What should the deep official do when a punt from the field of play hits the goal post assembly?</a:t>
            </a:r>
          </a:p>
          <a:p>
            <a:endParaRPr lang="en-US" sz="2800" dirty="0"/>
          </a:p>
          <a:p>
            <a:r>
              <a:rPr lang="en-US" sz="2800" dirty="0"/>
              <a:t>If it is a place kick (field goal attempt) is it successful?</a:t>
            </a:r>
            <a:endParaRPr lang="en-CA"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1 Section 8 - Dead Ball</a:t>
            </a:r>
            <a:endParaRPr dirty="0"/>
          </a:p>
        </p:txBody>
      </p:sp>
      <p:pic>
        <p:nvPicPr>
          <p:cNvPr id="270" name="Google Shape;270;p24"/>
          <p:cNvPicPr preferRelativeResize="0"/>
          <p:nvPr/>
        </p:nvPicPr>
        <p:blipFill rotWithShape="1">
          <a:blip r:embed="rId3">
            <a:alphaModFix/>
          </a:blip>
          <a:srcRect l="17179" t="21158" r="4286" b="3393"/>
          <a:stretch/>
        </p:blipFill>
        <p:spPr>
          <a:xfrm>
            <a:off x="3575824" y="2416098"/>
            <a:ext cx="6118303" cy="3362401"/>
          </a:xfrm>
          <a:prstGeom prst="rect">
            <a:avLst/>
          </a:prstGeom>
          <a:noFill/>
          <a:ln>
            <a:noFill/>
          </a:ln>
        </p:spPr>
      </p:pic>
      <p:sp>
        <p:nvSpPr>
          <p:cNvPr id="2" name="TextBox 1">
            <a:extLst>
              <a:ext uri="{FF2B5EF4-FFF2-40B4-BE49-F238E27FC236}">
                <a16:creationId xmlns:a16="http://schemas.microsoft.com/office/drawing/2014/main" id="{A6A35F78-8142-4F50-A42D-4491BCE121BA}"/>
              </a:ext>
            </a:extLst>
          </p:cNvPr>
          <p:cNvSpPr txBox="1"/>
          <p:nvPr/>
        </p:nvSpPr>
        <p:spPr>
          <a:xfrm>
            <a:off x="3384550" y="1079501"/>
            <a:ext cx="284052" cy="307777"/>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h</a:t>
            </a:r>
            <a:endParaRPr lang="en-CA"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1EEFBD8-08AE-FD10-45D3-88F5E6C9E6CD}"/>
              </a:ext>
            </a:extLst>
          </p:cNvPr>
          <p:cNvSpPr txBox="1"/>
          <p:nvPr/>
        </p:nvSpPr>
        <p:spPr>
          <a:xfrm>
            <a:off x="1298346" y="1742007"/>
            <a:ext cx="2193073" cy="1754326"/>
          </a:xfrm>
          <a:prstGeom prst="rect">
            <a:avLst/>
          </a:prstGeom>
          <a:noFill/>
        </p:spPr>
        <p:txBody>
          <a:bodyPr wrap="square" rtlCol="0">
            <a:spAutoFit/>
          </a:bodyPr>
          <a:lstStyle/>
          <a:p>
            <a:r>
              <a:rPr lang="en-US" sz="3600" dirty="0"/>
              <a:t>Amateur Rules vs. Pro Rules</a:t>
            </a:r>
            <a:endParaRPr lang="en-CA"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4"/>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1 Section 8 - Dead Ball</a:t>
            </a:r>
            <a:endParaRPr dirty="0"/>
          </a:p>
        </p:txBody>
      </p:sp>
      <p:sp>
        <p:nvSpPr>
          <p:cNvPr id="2" name="TextBox 5">
            <a:extLst>
              <a:ext uri="{FF2B5EF4-FFF2-40B4-BE49-F238E27FC236}">
                <a16:creationId xmlns:a16="http://schemas.microsoft.com/office/drawing/2014/main" id="{42FA3B41-9736-8E19-6EA1-A1979836C7FE}"/>
              </a:ext>
            </a:extLst>
          </p:cNvPr>
          <p:cNvSpPr txBox="1"/>
          <p:nvPr/>
        </p:nvSpPr>
        <p:spPr>
          <a:xfrm>
            <a:off x="2725783" y="3075057"/>
            <a:ext cx="6740434" cy="7078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4000" dirty="0"/>
              <a:t>Video – Dead Ball</a:t>
            </a:r>
          </a:p>
        </p:txBody>
      </p:sp>
    </p:spTree>
    <p:extLst>
      <p:ext uri="{BB962C8B-B14F-4D97-AF65-F5344CB8AC3E}">
        <p14:creationId xmlns:p14="http://schemas.microsoft.com/office/powerpoint/2010/main" val="34582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txBox="1">
            <a:spLocks noGrp="1"/>
          </p:cNvSpPr>
          <p:nvPr>
            <p:ph type="title"/>
          </p:nvPr>
        </p:nvSpPr>
        <p:spPr>
          <a:xfrm>
            <a:off x="838200" y="1"/>
            <a:ext cx="10515600" cy="133541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6 Section 5 Article 6</a:t>
            </a:r>
            <a:br>
              <a:rPr lang="en-US" sz="3600" dirty="0"/>
            </a:br>
            <a:r>
              <a:rPr lang="en-US" sz="3600" dirty="0"/>
              <a:t>Completed Forward Pass</a:t>
            </a:r>
            <a:endParaRPr sz="3600" dirty="0"/>
          </a:p>
        </p:txBody>
      </p:sp>
      <p:pic>
        <p:nvPicPr>
          <p:cNvPr id="306" name="Google Shape;306;p30"/>
          <p:cNvPicPr preferRelativeResize="0"/>
          <p:nvPr/>
        </p:nvPicPr>
        <p:blipFill rotWithShape="1">
          <a:blip r:embed="rId3">
            <a:alphaModFix/>
          </a:blip>
          <a:srcRect l="12066" t="21574" r="7219" b="2804"/>
          <a:stretch/>
        </p:blipFill>
        <p:spPr>
          <a:xfrm>
            <a:off x="996176" y="1335410"/>
            <a:ext cx="6200078" cy="3449444"/>
          </a:xfrm>
          <a:prstGeom prst="rect">
            <a:avLst/>
          </a:prstGeom>
          <a:noFill/>
          <a:ln>
            <a:noFill/>
          </a:ln>
        </p:spPr>
      </p:pic>
      <p:sp>
        <p:nvSpPr>
          <p:cNvPr id="2" name="TextBox 1">
            <a:extLst>
              <a:ext uri="{FF2B5EF4-FFF2-40B4-BE49-F238E27FC236}">
                <a16:creationId xmlns:a16="http://schemas.microsoft.com/office/drawing/2014/main" id="{695CFC11-257A-B71D-FAAF-A8FBFF4664C2}"/>
              </a:ext>
            </a:extLst>
          </p:cNvPr>
          <p:cNvSpPr txBox="1"/>
          <p:nvPr/>
        </p:nvSpPr>
        <p:spPr>
          <a:xfrm>
            <a:off x="7312792" y="1754459"/>
            <a:ext cx="2843850" cy="2554545"/>
          </a:xfrm>
          <a:prstGeom prst="rect">
            <a:avLst/>
          </a:prstGeom>
          <a:noFill/>
        </p:spPr>
        <p:txBody>
          <a:bodyPr wrap="square" rtlCol="0">
            <a:spAutoFit/>
          </a:bodyPr>
          <a:lstStyle/>
          <a:p>
            <a:r>
              <a:rPr lang="en-US" sz="3200" dirty="0"/>
              <a:t>What is required for this pass to be ruled complete?</a:t>
            </a:r>
            <a:endParaRPr lang="en-CA"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a:t>Agenda</a:t>
            </a:r>
            <a:endParaRPr/>
          </a:p>
        </p:txBody>
      </p:sp>
      <p:sp>
        <p:nvSpPr>
          <p:cNvPr id="126" name="Google Shape;126;p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1"/>
              </a:buClr>
              <a:buSzPts val="3200"/>
              <a:buNone/>
            </a:pPr>
            <a:endParaRPr dirty="0"/>
          </a:p>
          <a:p>
            <a:pPr marL="800100" lvl="2" indent="0">
              <a:lnSpc>
                <a:spcPct val="100000"/>
              </a:lnSpc>
              <a:spcBef>
                <a:spcPts val="720"/>
              </a:spcBef>
              <a:buClr>
                <a:schemeClr val="dk1"/>
              </a:buClr>
              <a:buSzPts val="3600"/>
              <a:buNone/>
            </a:pPr>
            <a:r>
              <a:rPr lang="en-US" sz="3600" dirty="0"/>
              <a:t>Reporting Infractions</a:t>
            </a:r>
            <a:endParaRPr dirty="0"/>
          </a:p>
          <a:p>
            <a:pPr marL="800100" lvl="2" indent="0">
              <a:lnSpc>
                <a:spcPct val="100000"/>
              </a:lnSpc>
              <a:spcBef>
                <a:spcPts val="720"/>
              </a:spcBef>
              <a:buClr>
                <a:schemeClr val="dk1"/>
              </a:buClr>
              <a:buSzPts val="3600"/>
              <a:buNone/>
            </a:pPr>
            <a:r>
              <a:rPr lang="en-US" sz="3600" dirty="0"/>
              <a:t>Rules Basics</a:t>
            </a:r>
            <a:endParaRPr dirty="0"/>
          </a:p>
          <a:p>
            <a:pPr marL="800100" lvl="2" indent="0">
              <a:lnSpc>
                <a:spcPct val="100000"/>
              </a:lnSpc>
              <a:spcBef>
                <a:spcPts val="720"/>
              </a:spcBef>
              <a:buClr>
                <a:schemeClr val="dk1"/>
              </a:buClr>
              <a:buSzPts val="3600"/>
              <a:buNone/>
            </a:pPr>
            <a:r>
              <a:rPr lang="en-US" sz="3600" dirty="0"/>
              <a:t>Wrap up / next steps</a:t>
            </a:r>
            <a:endParaRPr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2" name="Google Shape;312;p31"/>
          <p:cNvPicPr preferRelativeResize="0"/>
          <p:nvPr/>
        </p:nvPicPr>
        <p:blipFill rotWithShape="1">
          <a:blip r:embed="rId3">
            <a:alphaModFix/>
          </a:blip>
          <a:srcRect l="4275" t="26792" r="5193" b="3017"/>
          <a:stretch/>
        </p:blipFill>
        <p:spPr>
          <a:xfrm>
            <a:off x="3763536" y="1962615"/>
            <a:ext cx="7590264" cy="3665033"/>
          </a:xfrm>
          <a:prstGeom prst="rect">
            <a:avLst/>
          </a:prstGeom>
          <a:noFill/>
          <a:ln>
            <a:noFill/>
          </a:ln>
        </p:spPr>
      </p:pic>
      <p:sp>
        <p:nvSpPr>
          <p:cNvPr id="5" name="Google Shape;305;p30">
            <a:extLst>
              <a:ext uri="{FF2B5EF4-FFF2-40B4-BE49-F238E27FC236}">
                <a16:creationId xmlns:a16="http://schemas.microsoft.com/office/drawing/2014/main" id="{34E2547F-A0A0-65C1-888A-ABD5F22EAFF9}"/>
              </a:ext>
            </a:extLst>
          </p:cNvPr>
          <p:cNvSpPr txBox="1">
            <a:spLocks noGrp="1"/>
          </p:cNvSpPr>
          <p:nvPr>
            <p:ph type="title"/>
          </p:nvPr>
        </p:nvSpPr>
        <p:spPr>
          <a:xfrm>
            <a:off x="838200" y="1"/>
            <a:ext cx="10515600" cy="133541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6 Section 5 Article 7</a:t>
            </a:r>
            <a:br>
              <a:rPr lang="en-US" sz="3600" dirty="0"/>
            </a:br>
            <a:r>
              <a:rPr lang="en-US" sz="3600" dirty="0" err="1"/>
              <a:t>InComplete</a:t>
            </a:r>
            <a:r>
              <a:rPr lang="en-US" sz="3600" dirty="0"/>
              <a:t> Pass</a:t>
            </a:r>
            <a:endParaRPr sz="3600" dirty="0"/>
          </a:p>
        </p:txBody>
      </p:sp>
      <p:sp>
        <p:nvSpPr>
          <p:cNvPr id="6" name="TextBox 5">
            <a:extLst>
              <a:ext uri="{FF2B5EF4-FFF2-40B4-BE49-F238E27FC236}">
                <a16:creationId xmlns:a16="http://schemas.microsoft.com/office/drawing/2014/main" id="{05315B81-24F4-E291-7F7C-D173E04061C4}"/>
              </a:ext>
            </a:extLst>
          </p:cNvPr>
          <p:cNvSpPr txBox="1"/>
          <p:nvPr/>
        </p:nvSpPr>
        <p:spPr>
          <a:xfrm>
            <a:off x="698810" y="1747024"/>
            <a:ext cx="2490439" cy="2554545"/>
          </a:xfrm>
          <a:prstGeom prst="rect">
            <a:avLst/>
          </a:prstGeom>
          <a:noFill/>
        </p:spPr>
        <p:txBody>
          <a:bodyPr wrap="square" rtlCol="0">
            <a:spAutoFit/>
          </a:bodyPr>
          <a:lstStyle/>
          <a:p>
            <a:r>
              <a:rPr lang="en-US" sz="3200" dirty="0"/>
              <a:t>How does this situation differ from the previous?</a:t>
            </a:r>
            <a:endParaRPr lang="en-CA"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3 Section 2 Art. 1 Touchdown</a:t>
            </a:r>
            <a:endParaRPr dirty="0"/>
          </a:p>
        </p:txBody>
      </p:sp>
      <p:grpSp>
        <p:nvGrpSpPr>
          <p:cNvPr id="8" name="Group 7">
            <a:extLst>
              <a:ext uri="{FF2B5EF4-FFF2-40B4-BE49-F238E27FC236}">
                <a16:creationId xmlns:a16="http://schemas.microsoft.com/office/drawing/2014/main" id="{A0BD684E-9A9D-3F7B-228C-850FE8FF15B5}"/>
              </a:ext>
            </a:extLst>
          </p:cNvPr>
          <p:cNvGrpSpPr/>
          <p:nvPr/>
        </p:nvGrpSpPr>
        <p:grpSpPr>
          <a:xfrm>
            <a:off x="2445834" y="2081561"/>
            <a:ext cx="7344937" cy="3709639"/>
            <a:chOff x="2445834" y="2081561"/>
            <a:chExt cx="7344937" cy="3709639"/>
          </a:xfrm>
        </p:grpSpPr>
        <p:pic>
          <p:nvPicPr>
            <p:cNvPr id="288" name="Google Shape;288;p27"/>
            <p:cNvPicPr preferRelativeResize="0"/>
            <p:nvPr/>
          </p:nvPicPr>
          <p:blipFill rotWithShape="1">
            <a:blip r:embed="rId3">
              <a:alphaModFix/>
            </a:blip>
            <a:srcRect l="2618" t="16189" r="3509" b="3322"/>
            <a:stretch/>
          </p:blipFill>
          <p:spPr>
            <a:xfrm>
              <a:off x="2445834" y="2081561"/>
              <a:ext cx="7344937" cy="3709639"/>
            </a:xfrm>
            <a:prstGeom prst="rect">
              <a:avLst/>
            </a:prstGeom>
            <a:noFill/>
            <a:ln>
              <a:noFill/>
            </a:ln>
          </p:spPr>
        </p:pic>
        <p:sp>
          <p:nvSpPr>
            <p:cNvPr id="2" name="TextBox 1">
              <a:extLst>
                <a:ext uri="{FF2B5EF4-FFF2-40B4-BE49-F238E27FC236}">
                  <a16:creationId xmlns:a16="http://schemas.microsoft.com/office/drawing/2014/main" id="{249F46D4-6F43-5FA0-96E2-302B7FF064F4}"/>
                </a:ext>
              </a:extLst>
            </p:cNvPr>
            <p:cNvSpPr txBox="1"/>
            <p:nvPr/>
          </p:nvSpPr>
          <p:spPr>
            <a:xfrm>
              <a:off x="3330498" y="4757853"/>
              <a:ext cx="817756" cy="631903"/>
            </a:xfrm>
            <a:prstGeom prst="rect">
              <a:avLst/>
            </a:prstGeom>
            <a:solidFill>
              <a:schemeClr val="bg1"/>
            </a:solidFill>
          </p:spPr>
          <p:txBody>
            <a:bodyPr wrap="square" rtlCol="0">
              <a:spAutoFit/>
            </a:bodyPr>
            <a:lstStyle/>
            <a:p>
              <a:endParaRPr lang="en-CA" dirty="0"/>
            </a:p>
          </p:txBody>
        </p:sp>
        <p:sp>
          <p:nvSpPr>
            <p:cNvPr id="3" name="TextBox 2">
              <a:extLst>
                <a:ext uri="{FF2B5EF4-FFF2-40B4-BE49-F238E27FC236}">
                  <a16:creationId xmlns:a16="http://schemas.microsoft.com/office/drawing/2014/main" id="{FDE83665-0FBF-E7D9-0039-97EF91D4121C}"/>
                </a:ext>
              </a:extLst>
            </p:cNvPr>
            <p:cNvSpPr txBox="1"/>
            <p:nvPr/>
          </p:nvSpPr>
          <p:spPr>
            <a:xfrm>
              <a:off x="7672039" y="5322848"/>
              <a:ext cx="817756" cy="468352"/>
            </a:xfrm>
            <a:prstGeom prst="rect">
              <a:avLst/>
            </a:prstGeom>
            <a:solidFill>
              <a:schemeClr val="bg1"/>
            </a:solidFill>
          </p:spPr>
          <p:txBody>
            <a:bodyPr wrap="square" rtlCol="0">
              <a:spAutoFit/>
            </a:bodyPr>
            <a:lstStyle/>
            <a:p>
              <a:endParaRPr lang="en-CA" dirty="0"/>
            </a:p>
          </p:txBody>
        </p:sp>
        <p:cxnSp>
          <p:nvCxnSpPr>
            <p:cNvPr id="6" name="Straight Arrow Connector 5">
              <a:extLst>
                <a:ext uri="{FF2B5EF4-FFF2-40B4-BE49-F238E27FC236}">
                  <a16:creationId xmlns:a16="http://schemas.microsoft.com/office/drawing/2014/main" id="{F6143250-2F23-AA6E-77BB-48CBE50C3408}"/>
                </a:ext>
              </a:extLst>
            </p:cNvPr>
            <p:cNvCxnSpPr/>
            <p:nvPr/>
          </p:nvCxnSpPr>
          <p:spPr>
            <a:xfrm flipV="1">
              <a:off x="3427141" y="5073804"/>
              <a:ext cx="1189464" cy="2490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E85F6A7-3750-91C6-AE0D-F6CA265F8103}"/>
                </a:ext>
              </a:extLst>
            </p:cNvPr>
            <p:cNvSpPr txBox="1"/>
            <p:nvPr/>
          </p:nvSpPr>
          <p:spPr>
            <a:xfrm>
              <a:off x="2720898" y="5073804"/>
              <a:ext cx="1003609" cy="523220"/>
            </a:xfrm>
            <a:prstGeom prst="rect">
              <a:avLst/>
            </a:prstGeom>
            <a:noFill/>
          </p:spPr>
          <p:txBody>
            <a:bodyPr wrap="square" rtlCol="0">
              <a:spAutoFit/>
            </a:bodyPr>
            <a:lstStyle/>
            <a:p>
              <a:r>
                <a:rPr lang="en-US" dirty="0">
                  <a:latin typeface="Comic Sans MS" panose="030F0702030302020204" pitchFamily="66" charset="0"/>
                </a:rPr>
                <a:t>Feet inbounds</a:t>
              </a:r>
              <a:endParaRPr lang="en-CA" dirty="0">
                <a:latin typeface="Comic Sans MS" panose="030F0702030302020204" pitchFamily="66"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4" name="Google Shape;294;p28"/>
          <p:cNvPicPr preferRelativeResize="0"/>
          <p:nvPr/>
        </p:nvPicPr>
        <p:blipFill rotWithShape="1">
          <a:blip r:embed="rId3">
            <a:alphaModFix/>
          </a:blip>
          <a:srcRect l="3235" t="32290" r="3230" b="2920"/>
          <a:stretch/>
        </p:blipFill>
        <p:spPr>
          <a:xfrm>
            <a:off x="1828801" y="1642946"/>
            <a:ext cx="8408019" cy="3977268"/>
          </a:xfrm>
          <a:prstGeom prst="rect">
            <a:avLst/>
          </a:prstGeom>
          <a:noFill/>
          <a:ln>
            <a:noFill/>
          </a:ln>
        </p:spPr>
      </p:pic>
      <p:sp>
        <p:nvSpPr>
          <p:cNvPr id="2" name="Google Shape;287;p27">
            <a:extLst>
              <a:ext uri="{FF2B5EF4-FFF2-40B4-BE49-F238E27FC236}">
                <a16:creationId xmlns:a16="http://schemas.microsoft.com/office/drawing/2014/main" id="{D7AE7EBC-BDE0-32A4-659F-36D2B4D66492}"/>
              </a:ext>
            </a:extLst>
          </p:cNvPr>
          <p:cNvSpPr txBox="1">
            <a:spLocks/>
          </p:cNvSpPr>
          <p:nvPr/>
        </p:nvSpPr>
        <p:spPr>
          <a:xfrm>
            <a:off x="938561" y="200722"/>
            <a:ext cx="10515600" cy="970283"/>
          </a:xfrm>
          <a:prstGeom prst="rect">
            <a:avLst/>
          </a:prstGeom>
          <a:noFill/>
          <a:ln>
            <a:noFill/>
          </a:ln>
        </p:spPr>
        <p:txBody>
          <a:bodyPr spcFirstLastPara="1" vert="horz" wrap="square" lIns="91425" tIns="45700" rIns="91425" bIns="45700" rtlCol="0" anchor="ctr" anchorCtr="0">
            <a:noAutofit/>
          </a:bodyPr>
          <a:lstStyle>
            <a:lvl1pPr algn="l" defTabSz="914347" rtl="0" eaLnBrk="1" latinLnBrk="0" hangingPunct="1">
              <a:lnSpc>
                <a:spcPct val="90000"/>
              </a:lnSpc>
              <a:spcBef>
                <a:spcPct val="0"/>
              </a:spcBef>
              <a:buNone/>
              <a:defRPr sz="4400" kern="1200" cap="all" baseline="0">
                <a:solidFill>
                  <a:schemeClr val="bg1"/>
                </a:solidFill>
                <a:latin typeface="Calibri" panose="020F0502020204030204" pitchFamily="34" charset="0"/>
                <a:ea typeface="+mj-ea"/>
                <a:cs typeface="Calibri" panose="020F0502020204030204" pitchFamily="34" charset="0"/>
              </a:defRPr>
            </a:lvl1pPr>
          </a:lstStyle>
          <a:p>
            <a:pPr algn="ctr">
              <a:lnSpc>
                <a:spcPct val="100000"/>
              </a:lnSpc>
              <a:spcBef>
                <a:spcPts val="0"/>
              </a:spcBef>
              <a:buClrTx/>
              <a:buSzPts val="1400"/>
              <a:buFontTx/>
            </a:pPr>
            <a:r>
              <a:rPr lang="en-US" sz="3600" dirty="0"/>
              <a:t>Rule 3 Section 2 Art. 1 Touchdown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385B-6EFF-4D25-A6CF-8550F493A5FD}"/>
              </a:ext>
            </a:extLst>
          </p:cNvPr>
          <p:cNvSpPr>
            <a:spLocks noGrp="1"/>
          </p:cNvSpPr>
          <p:nvPr>
            <p:ph type="title"/>
          </p:nvPr>
        </p:nvSpPr>
        <p:spPr/>
        <p:txBody>
          <a:bodyPr/>
          <a:lstStyle/>
          <a:p>
            <a:r>
              <a:rPr lang="en-US" dirty="0"/>
              <a:t>Fouls and Penalties</a:t>
            </a:r>
            <a:endParaRPr lang="en-CA" dirty="0"/>
          </a:p>
        </p:txBody>
      </p:sp>
      <p:sp>
        <p:nvSpPr>
          <p:cNvPr id="3" name="TextBox 2">
            <a:extLst>
              <a:ext uri="{FF2B5EF4-FFF2-40B4-BE49-F238E27FC236}">
                <a16:creationId xmlns:a16="http://schemas.microsoft.com/office/drawing/2014/main" id="{64276A11-6E1F-4FFF-9FC0-D6C79841030C}"/>
              </a:ext>
            </a:extLst>
          </p:cNvPr>
          <p:cNvSpPr txBox="1"/>
          <p:nvPr/>
        </p:nvSpPr>
        <p:spPr>
          <a:xfrm>
            <a:off x="1350818" y="1784350"/>
            <a:ext cx="10002982" cy="3046988"/>
          </a:xfrm>
          <a:prstGeom prst="rect">
            <a:avLst/>
          </a:prstGeom>
          <a:noFill/>
        </p:spPr>
        <p:txBody>
          <a:bodyPr wrap="square" rtlCol="0">
            <a:sp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Is the action illegal?</a:t>
            </a: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Does the action have an impact on the play or the safety of participants?</a:t>
            </a:r>
          </a:p>
          <a:p>
            <a:endParaRPr lang="en-US" sz="2400"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a:p>
            <a:r>
              <a:rPr lang="en-US" sz="2400" dirty="0">
                <a:latin typeface="Calibri" panose="020F0502020204030204" pitchFamily="34" charset="0"/>
                <a:ea typeface="Calibri" panose="020F0502020204030204" pitchFamily="34" charset="0"/>
                <a:cs typeface="Calibri" panose="020F0502020204030204" pitchFamily="34" charset="0"/>
              </a:rPr>
              <a:t>e.g. </a:t>
            </a:r>
          </a:p>
          <a:p>
            <a:r>
              <a:rPr lang="en-US" sz="2400" dirty="0">
                <a:latin typeface="Calibri" panose="020F0502020204030204" pitchFamily="34" charset="0"/>
                <a:ea typeface="Calibri" panose="020F0502020204030204" pitchFamily="34" charset="0"/>
                <a:cs typeface="Calibri" panose="020F0502020204030204" pitchFamily="34" charset="0"/>
              </a:rPr>
              <a:t>Pass Interference on an uncatchable ball</a:t>
            </a:r>
          </a:p>
          <a:p>
            <a:r>
              <a:rPr lang="en-CA" sz="2400" dirty="0">
                <a:latin typeface="Calibri" panose="020F0502020204030204" pitchFamily="34" charset="0"/>
                <a:ea typeface="Calibri" panose="020F0502020204030204" pitchFamily="34" charset="0"/>
                <a:cs typeface="Calibri" panose="020F0502020204030204" pitchFamily="34" charset="0"/>
              </a:rPr>
              <a:t>Holding well behind the play vs. </a:t>
            </a:r>
            <a:r>
              <a:rPr lang="en-CA" sz="2400" b="1" dirty="0">
                <a:latin typeface="Calibri" panose="020F0502020204030204" pitchFamily="34" charset="0"/>
                <a:ea typeface="Calibri" panose="020F0502020204030204" pitchFamily="34" charset="0"/>
                <a:cs typeface="Calibri" panose="020F0502020204030204" pitchFamily="34" charset="0"/>
              </a:rPr>
              <a:t>Block from rear </a:t>
            </a:r>
            <a:r>
              <a:rPr lang="en-CA" sz="2400" dirty="0">
                <a:latin typeface="Calibri" panose="020F0502020204030204" pitchFamily="34" charset="0"/>
                <a:ea typeface="Calibri" panose="020F0502020204030204" pitchFamily="34" charset="0"/>
                <a:cs typeface="Calibri" panose="020F0502020204030204" pitchFamily="34" charset="0"/>
              </a:rPr>
              <a:t>well behind the play</a:t>
            </a:r>
          </a:p>
        </p:txBody>
      </p:sp>
    </p:spTree>
    <p:extLst>
      <p:ext uri="{BB962C8B-B14F-4D97-AF65-F5344CB8AC3E}">
        <p14:creationId xmlns:p14="http://schemas.microsoft.com/office/powerpoint/2010/main" val="321900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Use of Hands and Arms</a:t>
            </a:r>
            <a:endParaRPr dirty="0"/>
          </a:p>
        </p:txBody>
      </p:sp>
      <p:sp>
        <p:nvSpPr>
          <p:cNvPr id="344" name="Google Shape;344;p35"/>
          <p:cNvSpPr txBox="1">
            <a:spLocks noGrp="1"/>
          </p:cNvSpPr>
          <p:nvPr>
            <p:ph idx="1"/>
          </p:nvPr>
        </p:nvSpPr>
        <p:spPr>
          <a:xfrm>
            <a:off x="1648522" y="1349621"/>
            <a:ext cx="2730190" cy="639763"/>
          </a:xfrm>
          <a:prstGeom prst="rect">
            <a:avLst/>
          </a:prstGeom>
          <a:noFill/>
          <a:ln>
            <a:noFill/>
          </a:ln>
        </p:spPr>
        <p:txBody>
          <a:bodyPr spcFirstLastPara="1" vert="horz" wrap="square" lIns="91425" tIns="45700" rIns="91425" bIns="45700" rtlCol="0" anchor="b" anchorCtr="0">
            <a:noAutofit/>
          </a:bodyPr>
          <a:lstStyle/>
          <a:p>
            <a:pPr marL="0" indent="0">
              <a:lnSpc>
                <a:spcPct val="100000"/>
              </a:lnSpc>
              <a:spcBef>
                <a:spcPts val="0"/>
              </a:spcBef>
              <a:buClr>
                <a:schemeClr val="dk1"/>
              </a:buClr>
              <a:buSzPts val="2400"/>
              <a:buNone/>
            </a:pPr>
            <a:r>
              <a:rPr lang="en-US" dirty="0"/>
              <a:t>Legal Use</a:t>
            </a:r>
            <a:endParaRPr dirty="0"/>
          </a:p>
        </p:txBody>
      </p:sp>
      <p:sp>
        <p:nvSpPr>
          <p:cNvPr id="348" name="Google Shape;348;p35"/>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SzPts val="1400"/>
            </a:pPr>
            <a:fld id="{00000000-1234-1234-1234-123412341234}" type="slidenum">
              <a:rPr lang="en-US" sz="1400">
                <a:solidFill>
                  <a:srgbClr val="000000"/>
                </a:solidFill>
                <a:latin typeface="Calibri" panose="020F0502020204030204" pitchFamily="34" charset="0"/>
                <a:cs typeface="Calibri" panose="020F0502020204030204" pitchFamily="34" charset="0"/>
              </a:rPr>
              <a:pPr>
                <a:buSzPts val="1400"/>
              </a:pPr>
              <a:t>24</a:t>
            </a:fld>
            <a:endParaRPr sz="1400" dirty="0">
              <a:solidFill>
                <a:srgbClr val="000000"/>
              </a:solidFill>
              <a:latin typeface="Calibri" panose="020F0502020204030204" pitchFamily="34" charset="0"/>
              <a:cs typeface="Calibri" panose="020F0502020204030204" pitchFamily="34" charset="0"/>
            </a:endParaRPr>
          </a:p>
        </p:txBody>
      </p:sp>
      <p:sp>
        <p:nvSpPr>
          <p:cNvPr id="345" name="Google Shape;345;p35"/>
          <p:cNvSpPr txBox="1">
            <a:spLocks noGrp="1"/>
          </p:cNvSpPr>
          <p:nvPr>
            <p:ph type="body" idx="4294967295"/>
          </p:nvPr>
        </p:nvSpPr>
        <p:spPr>
          <a:xfrm>
            <a:off x="1648522" y="1919210"/>
            <a:ext cx="4040188" cy="3951287"/>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rgbClr val="000000"/>
              </a:buClr>
              <a:buSzPts val="1800"/>
              <a:buNone/>
            </a:pPr>
            <a:r>
              <a:rPr lang="en-US" sz="1800" dirty="0">
                <a:solidFill>
                  <a:srgbClr val="000000"/>
                </a:solidFill>
              </a:rPr>
              <a:t>1)  May be used to tackle the ball carrier</a:t>
            </a:r>
            <a:endParaRPr dirty="0"/>
          </a:p>
          <a:p>
            <a:pPr marL="342900" indent="-342900">
              <a:lnSpc>
                <a:spcPct val="100000"/>
              </a:lnSpc>
              <a:spcBef>
                <a:spcPts val="900"/>
              </a:spcBef>
              <a:buClr>
                <a:srgbClr val="000000"/>
              </a:buClr>
              <a:buSzPts val="1800"/>
              <a:buNone/>
            </a:pPr>
            <a:r>
              <a:rPr lang="en-US" sz="1800" dirty="0">
                <a:solidFill>
                  <a:srgbClr val="000000"/>
                </a:solidFill>
              </a:rPr>
              <a:t>2)  In blocking for run and pass plays provided:</a:t>
            </a:r>
            <a:endParaRPr dirty="0"/>
          </a:p>
          <a:p>
            <a:pPr marL="742950" lvl="1" indent="-285750">
              <a:lnSpc>
                <a:spcPct val="100000"/>
              </a:lnSpc>
              <a:spcBef>
                <a:spcPts val="900"/>
              </a:spcBef>
              <a:buClr>
                <a:srgbClr val="000000"/>
              </a:buClr>
              <a:buSzPts val="1800"/>
              <a:buFont typeface="Arial"/>
              <a:buChar char="–"/>
            </a:pPr>
            <a:r>
              <a:rPr lang="en-US" sz="1800" dirty="0">
                <a:solidFill>
                  <a:srgbClr val="000000"/>
                </a:solidFill>
              </a:rPr>
              <a:t>hands are slightly behind the elbows, even with the elbows, or in advance of the elbows.</a:t>
            </a:r>
            <a:endParaRPr dirty="0"/>
          </a:p>
          <a:p>
            <a:pPr marL="742950" lvl="1" indent="-285750">
              <a:lnSpc>
                <a:spcPct val="100000"/>
              </a:lnSpc>
              <a:spcBef>
                <a:spcPts val="900"/>
              </a:spcBef>
              <a:buClr>
                <a:srgbClr val="000000"/>
              </a:buClr>
              <a:buSzPts val="1800"/>
              <a:buFont typeface="Arial"/>
              <a:buChar char="–"/>
            </a:pPr>
            <a:r>
              <a:rPr lang="en-US" sz="1800" dirty="0">
                <a:solidFill>
                  <a:srgbClr val="000000"/>
                </a:solidFill>
              </a:rPr>
              <a:t>the arms may be fully extended</a:t>
            </a:r>
            <a:endParaRPr dirty="0"/>
          </a:p>
          <a:p>
            <a:pPr marL="742950" lvl="1" indent="-285750">
              <a:lnSpc>
                <a:spcPct val="100000"/>
              </a:lnSpc>
              <a:spcBef>
                <a:spcPts val="900"/>
              </a:spcBef>
              <a:buClr>
                <a:srgbClr val="000000"/>
              </a:buClr>
              <a:buSzPts val="1800"/>
              <a:buFont typeface="Arial"/>
              <a:buChar char="–"/>
            </a:pPr>
            <a:r>
              <a:rPr lang="en-US" sz="1800" dirty="0">
                <a:solidFill>
                  <a:srgbClr val="000000"/>
                </a:solidFill>
              </a:rPr>
              <a:t>the hands shall be open, with the palms facing an opponent, or cupped or closed with the palms not facing an opponent</a:t>
            </a:r>
            <a:endParaRPr dirty="0"/>
          </a:p>
        </p:txBody>
      </p:sp>
      <p:sp>
        <p:nvSpPr>
          <p:cNvPr id="346" name="Google Shape;346;p35"/>
          <p:cNvSpPr txBox="1">
            <a:spLocks noGrp="1"/>
          </p:cNvSpPr>
          <p:nvPr>
            <p:ph type="body" idx="4294967295"/>
          </p:nvPr>
        </p:nvSpPr>
        <p:spPr>
          <a:xfrm>
            <a:off x="7035103" y="1349621"/>
            <a:ext cx="4041775" cy="639763"/>
          </a:xfrm>
          <a:prstGeom prst="rect">
            <a:avLst/>
          </a:prstGeom>
          <a:noFill/>
          <a:ln>
            <a:noFill/>
          </a:ln>
        </p:spPr>
        <p:txBody>
          <a:bodyPr spcFirstLastPara="1" vert="horz" wrap="square" lIns="91425" tIns="45700" rIns="91425" bIns="45700" rtlCol="0" anchor="b" anchorCtr="0">
            <a:noAutofit/>
          </a:bodyPr>
          <a:lstStyle/>
          <a:p>
            <a:pPr marL="0" indent="0">
              <a:lnSpc>
                <a:spcPct val="100000"/>
              </a:lnSpc>
              <a:spcBef>
                <a:spcPts val="0"/>
              </a:spcBef>
              <a:buClr>
                <a:schemeClr val="dk1"/>
              </a:buClr>
              <a:buSzPts val="2400"/>
              <a:buNone/>
            </a:pPr>
            <a:r>
              <a:rPr lang="en-US" dirty="0"/>
              <a:t>Illegal Use</a:t>
            </a:r>
            <a:endParaRPr dirty="0"/>
          </a:p>
        </p:txBody>
      </p:sp>
      <p:sp>
        <p:nvSpPr>
          <p:cNvPr id="347" name="Google Shape;347;p35"/>
          <p:cNvSpPr txBox="1">
            <a:spLocks noGrp="1"/>
          </p:cNvSpPr>
          <p:nvPr>
            <p:ph type="body" idx="4294967295"/>
          </p:nvPr>
        </p:nvSpPr>
        <p:spPr>
          <a:xfrm>
            <a:off x="7116879" y="2003595"/>
            <a:ext cx="4041775" cy="3951287"/>
          </a:xfrm>
          <a:prstGeom prst="rect">
            <a:avLst/>
          </a:prstGeom>
          <a:noFill/>
          <a:ln>
            <a:noFill/>
          </a:ln>
        </p:spPr>
        <p:txBody>
          <a:bodyPr spcFirstLastPara="1" vert="horz" wrap="square" lIns="91425" tIns="45700" rIns="91425" bIns="45700" rtlCol="0" anchor="t" anchorCtr="0">
            <a:noAutofit/>
          </a:bodyPr>
          <a:lstStyle/>
          <a:p>
            <a:pPr marL="342900" indent="-342900">
              <a:lnSpc>
                <a:spcPct val="100000"/>
              </a:lnSpc>
              <a:spcBef>
                <a:spcPts val="0"/>
              </a:spcBef>
              <a:buClr>
                <a:srgbClr val="000000"/>
              </a:buClr>
              <a:buSzPts val="1800"/>
              <a:buNone/>
            </a:pPr>
            <a:r>
              <a:rPr lang="en-US" sz="1800" dirty="0">
                <a:solidFill>
                  <a:srgbClr val="000000"/>
                </a:solidFill>
              </a:rPr>
              <a:t>1) The hands and arms are not to be used :</a:t>
            </a:r>
            <a:endParaRPr dirty="0"/>
          </a:p>
          <a:p>
            <a:pPr marL="342900" indent="-342900">
              <a:lnSpc>
                <a:spcPct val="100000"/>
              </a:lnSpc>
              <a:spcBef>
                <a:spcPts val="900"/>
              </a:spcBef>
              <a:buClr>
                <a:srgbClr val="000000"/>
              </a:buClr>
              <a:buSzPts val="1800"/>
              <a:buNone/>
            </a:pPr>
            <a:r>
              <a:rPr lang="en-US" sz="1800" dirty="0">
                <a:solidFill>
                  <a:srgbClr val="000000"/>
                </a:solidFill>
              </a:rPr>
              <a:t>	- in a striking or punching manner</a:t>
            </a:r>
            <a:endParaRPr dirty="0"/>
          </a:p>
          <a:p>
            <a:pPr marL="342900" indent="-342900">
              <a:lnSpc>
                <a:spcPct val="100000"/>
              </a:lnSpc>
              <a:spcBef>
                <a:spcPts val="900"/>
              </a:spcBef>
              <a:buClr>
                <a:srgbClr val="000000"/>
              </a:buClr>
              <a:buSzPts val="1800"/>
              <a:buNone/>
            </a:pPr>
            <a:r>
              <a:rPr lang="en-US" sz="1800" dirty="0">
                <a:solidFill>
                  <a:srgbClr val="000000"/>
                </a:solidFill>
              </a:rPr>
              <a:t>	- to grasp , pull,  encircle, lift and opponent</a:t>
            </a:r>
            <a:endParaRPr dirty="0"/>
          </a:p>
          <a:p>
            <a:pPr marL="342900" indent="-342900">
              <a:lnSpc>
                <a:spcPct val="100000"/>
              </a:lnSpc>
              <a:spcBef>
                <a:spcPts val="900"/>
              </a:spcBef>
              <a:buClr>
                <a:srgbClr val="000000"/>
              </a:buClr>
              <a:buSzPts val="1800"/>
              <a:buNone/>
            </a:pPr>
            <a:r>
              <a:rPr lang="en-US" sz="1800" dirty="0">
                <a:solidFill>
                  <a:srgbClr val="000000"/>
                </a:solidFill>
              </a:rPr>
              <a:t>	- to lock, hook or clamp an   opponent</a:t>
            </a:r>
            <a:endParaRPr dirty="0"/>
          </a:p>
          <a:p>
            <a:pPr marL="342900" indent="-342900">
              <a:lnSpc>
                <a:spcPct val="100000"/>
              </a:lnSpc>
              <a:spcBef>
                <a:spcPts val="900"/>
              </a:spcBef>
              <a:buClr>
                <a:srgbClr val="000000"/>
              </a:buClr>
              <a:buSzPts val="1800"/>
              <a:buNone/>
            </a:pPr>
            <a:r>
              <a:rPr lang="en-US" sz="1800" dirty="0">
                <a:solidFill>
                  <a:srgbClr val="000000"/>
                </a:solidFill>
              </a:rPr>
              <a:t>   2) The hands may not be clasped or locked .</a:t>
            </a:r>
            <a:endParaRPr dirty="0"/>
          </a:p>
          <a:p>
            <a:pPr marL="342900" indent="-190500">
              <a:lnSpc>
                <a:spcPct val="100000"/>
              </a:lnSpc>
              <a:spcBef>
                <a:spcPts val="480"/>
              </a:spcBef>
              <a:buClr>
                <a:schemeClr val="dk1"/>
              </a:buClr>
              <a:buSzPts val="2400"/>
              <a:buNone/>
            </a:pPr>
            <a:endParaRP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Google Shape;354;p3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Illegal use of Hands and Arms</a:t>
            </a:r>
            <a:endParaRPr dirty="0"/>
          </a:p>
        </p:txBody>
      </p:sp>
      <p:pic>
        <p:nvPicPr>
          <p:cNvPr id="356" name="Google Shape;356;p36"/>
          <p:cNvPicPr preferRelativeResize="0">
            <a:picLocks noGrp="1"/>
          </p:cNvPicPr>
          <p:nvPr>
            <p:ph idx="1"/>
          </p:nvPr>
        </p:nvPicPr>
        <p:blipFill rotWithShape="1">
          <a:blip r:embed="rId3">
            <a:alphaModFix/>
          </a:blip>
          <a:srcRect t="4253" r="5719"/>
          <a:stretch/>
        </p:blipFill>
        <p:spPr>
          <a:xfrm>
            <a:off x="6017748" y="2130425"/>
            <a:ext cx="4638907" cy="3066043"/>
          </a:xfrm>
          <a:prstGeom prst="rect">
            <a:avLst/>
          </a:prstGeom>
          <a:noFill/>
          <a:ln w="9525" cap="flat" cmpd="sng">
            <a:solidFill>
              <a:srgbClr val="000000"/>
            </a:solidFill>
            <a:prstDash val="solid"/>
            <a:miter lim="800000"/>
            <a:headEnd type="none" w="sm" len="sm"/>
            <a:tailEnd type="none" w="sm" len="sm"/>
          </a:ln>
        </p:spPr>
      </p:pic>
      <p:sp>
        <p:nvSpPr>
          <p:cNvPr id="353" name="Google Shape;353;p36"/>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SzPts val="1400"/>
            </a:pPr>
            <a:fld id="{00000000-1234-1234-1234-123412341234}" type="slidenum">
              <a:rPr lang="en-US" sz="1400">
                <a:solidFill>
                  <a:srgbClr val="000000"/>
                </a:solidFill>
                <a:latin typeface="Calibri" panose="020F0502020204030204" pitchFamily="34" charset="0"/>
                <a:cs typeface="Calibri" panose="020F0502020204030204" pitchFamily="34" charset="0"/>
              </a:rPr>
              <a:pPr>
                <a:buSzPts val="1400"/>
              </a:pPr>
              <a:t>25</a:t>
            </a:fld>
            <a:endParaRPr sz="1400" dirty="0">
              <a:solidFill>
                <a:srgbClr val="000000"/>
              </a:solidFill>
              <a:latin typeface="Calibri" panose="020F0502020204030204" pitchFamily="34" charset="0"/>
              <a:cs typeface="Calibri" panose="020F0502020204030204" pitchFamily="34" charset="0"/>
            </a:endParaRPr>
          </a:p>
        </p:txBody>
      </p:sp>
      <p:pic>
        <p:nvPicPr>
          <p:cNvPr id="360" name="Google Shape;360;p36"/>
          <p:cNvPicPr preferRelativeResize="0">
            <a:picLocks noGrp="1"/>
          </p:cNvPicPr>
          <p:nvPr>
            <p:ph type="body" idx="4294967295"/>
          </p:nvPr>
        </p:nvPicPr>
        <p:blipFill rotWithShape="1">
          <a:blip r:embed="rId4">
            <a:alphaModFix/>
          </a:blip>
          <a:srcRect/>
          <a:stretch/>
        </p:blipFill>
        <p:spPr>
          <a:xfrm>
            <a:off x="1791629" y="2130425"/>
            <a:ext cx="3679903" cy="306604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6 Sec 4 Art 9 </a:t>
            </a:r>
            <a:br>
              <a:rPr lang="en-US" sz="3600" dirty="0"/>
            </a:br>
            <a:r>
              <a:rPr lang="en-US" sz="3600" dirty="0"/>
              <a:t>Interference</a:t>
            </a:r>
            <a:br>
              <a:rPr lang="en-US" sz="3600" dirty="0">
                <a:solidFill>
                  <a:srgbClr val="000000"/>
                </a:solidFill>
              </a:rPr>
            </a:br>
            <a:endParaRPr sz="3600" dirty="0">
              <a:solidFill>
                <a:srgbClr val="000000"/>
              </a:solidFill>
            </a:endParaRPr>
          </a:p>
        </p:txBody>
      </p:sp>
      <p:pic>
        <p:nvPicPr>
          <p:cNvPr id="370" name="Google Shape;370;p37"/>
          <p:cNvPicPr preferRelativeResize="0"/>
          <p:nvPr/>
        </p:nvPicPr>
        <p:blipFill rotWithShape="1">
          <a:blip r:embed="rId3">
            <a:alphaModFix/>
          </a:blip>
          <a:srcRect/>
          <a:stretch/>
        </p:blipFill>
        <p:spPr>
          <a:xfrm>
            <a:off x="2227118" y="1413164"/>
            <a:ext cx="7543800" cy="4445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6 Sec 4 Art 10 </a:t>
            </a:r>
            <a:br>
              <a:rPr lang="en-US" sz="3600" dirty="0"/>
            </a:br>
            <a:r>
              <a:rPr lang="en-US" sz="3600" dirty="0"/>
              <a:t>Illegal Interference Penalties</a:t>
            </a:r>
            <a:br>
              <a:rPr lang="en-US" sz="3600" dirty="0">
                <a:solidFill>
                  <a:srgbClr val="000000"/>
                </a:solidFill>
              </a:rPr>
            </a:br>
            <a:endParaRPr sz="3600" dirty="0">
              <a:solidFill>
                <a:srgbClr val="000000"/>
              </a:solidFill>
            </a:endParaRPr>
          </a:p>
        </p:txBody>
      </p:sp>
      <p:pic>
        <p:nvPicPr>
          <p:cNvPr id="376" name="Google Shape;376;p38"/>
          <p:cNvPicPr preferRelativeResize="0"/>
          <p:nvPr/>
        </p:nvPicPr>
        <p:blipFill rotWithShape="1">
          <a:blip r:embed="rId3">
            <a:alphaModFix/>
          </a:blip>
          <a:srcRect/>
          <a:stretch/>
        </p:blipFill>
        <p:spPr>
          <a:xfrm>
            <a:off x="2362201" y="1397758"/>
            <a:ext cx="7622142" cy="45527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39"/>
          <p:cNvPicPr preferRelativeResize="0"/>
          <p:nvPr/>
        </p:nvPicPr>
        <p:blipFill rotWithShape="1">
          <a:blip r:embed="rId3">
            <a:alphaModFix/>
          </a:blip>
          <a:srcRect/>
          <a:stretch/>
        </p:blipFill>
        <p:spPr>
          <a:xfrm>
            <a:off x="2411473" y="1335412"/>
            <a:ext cx="7577653" cy="4608188"/>
          </a:xfrm>
          <a:prstGeom prst="rect">
            <a:avLst/>
          </a:prstGeom>
          <a:noFill/>
          <a:ln>
            <a:noFill/>
          </a:ln>
        </p:spPr>
      </p:pic>
      <p:sp>
        <p:nvSpPr>
          <p:cNvPr id="5" name="Google Shape;375;p38">
            <a:extLst>
              <a:ext uri="{FF2B5EF4-FFF2-40B4-BE49-F238E27FC236}">
                <a16:creationId xmlns:a16="http://schemas.microsoft.com/office/drawing/2014/main" id="{1AE411CB-B8B2-E599-ADB3-D0DC5ABDEDB8}"/>
              </a:ext>
            </a:extLst>
          </p:cNvPr>
          <p:cNvSpPr txBox="1">
            <a:spLocks noGrp="1"/>
          </p:cNvSpPr>
          <p:nvPr>
            <p:ph type="title"/>
          </p:nvPr>
        </p:nvSpPr>
        <p:spPr>
          <a:xfrm>
            <a:off x="838200" y="365127"/>
            <a:ext cx="10515600" cy="970283"/>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Rule 6 Sec 4 Art 10 </a:t>
            </a:r>
            <a:br>
              <a:rPr lang="en-US" sz="3600" dirty="0"/>
            </a:br>
            <a:r>
              <a:rPr lang="en-US" sz="3600" dirty="0"/>
              <a:t>Illegal Interference Penalties</a:t>
            </a:r>
            <a:br>
              <a:rPr lang="en-US" sz="3600" dirty="0">
                <a:solidFill>
                  <a:srgbClr val="000000"/>
                </a:solidFill>
              </a:rPr>
            </a:br>
            <a:endParaRPr sz="3600" dirty="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0"/>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200" dirty="0"/>
              <a:t>Rule 5 Sect 4 Art 1 </a:t>
            </a:r>
            <a:br>
              <a:rPr lang="en-US" sz="3200" dirty="0"/>
            </a:br>
            <a:r>
              <a:rPr lang="en-US" sz="3200" dirty="0"/>
              <a:t>Offside beyond Line of scrimmage </a:t>
            </a:r>
            <a:r>
              <a:rPr lang="en-US" sz="2400" dirty="0"/>
              <a:t>(restraining zone foul)</a:t>
            </a:r>
            <a:endParaRPr sz="2400" dirty="0"/>
          </a:p>
        </p:txBody>
      </p:sp>
      <p:pic>
        <p:nvPicPr>
          <p:cNvPr id="388" name="Google Shape;388;p40"/>
          <p:cNvPicPr preferRelativeResize="0"/>
          <p:nvPr/>
        </p:nvPicPr>
        <p:blipFill rotWithShape="1">
          <a:blip r:embed="rId3">
            <a:alphaModFix/>
          </a:blip>
          <a:srcRect/>
          <a:stretch/>
        </p:blipFill>
        <p:spPr>
          <a:xfrm>
            <a:off x="3650166" y="1522255"/>
            <a:ext cx="6155642" cy="3845706"/>
          </a:xfrm>
          <a:prstGeom prst="rect">
            <a:avLst/>
          </a:prstGeom>
          <a:noFill/>
          <a:ln>
            <a:noFill/>
          </a:ln>
        </p:spPr>
      </p:pic>
      <p:sp>
        <p:nvSpPr>
          <p:cNvPr id="2" name="TextBox 1">
            <a:extLst>
              <a:ext uri="{FF2B5EF4-FFF2-40B4-BE49-F238E27FC236}">
                <a16:creationId xmlns:a16="http://schemas.microsoft.com/office/drawing/2014/main" id="{CD323AB9-B8B7-4F95-9D83-5AEAFF8A7074}"/>
              </a:ext>
            </a:extLst>
          </p:cNvPr>
          <p:cNvSpPr txBox="1"/>
          <p:nvPr/>
        </p:nvSpPr>
        <p:spPr>
          <a:xfrm>
            <a:off x="660815" y="1522254"/>
            <a:ext cx="2686050" cy="523220"/>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What is the “restraining zone?</a:t>
            </a:r>
          </a:p>
          <a:p>
            <a:r>
              <a:rPr lang="en-US" dirty="0">
                <a:latin typeface="Calibri" panose="020F0502020204030204" pitchFamily="34" charset="0"/>
                <a:ea typeface="Calibri" panose="020F0502020204030204" pitchFamily="34" charset="0"/>
                <a:cs typeface="Calibri" panose="020F0502020204030204" pitchFamily="34" charset="0"/>
              </a:rPr>
              <a:t>Think &gt;&gt;&gt;No Yards</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4"/>
          <p:cNvPicPr preferRelativeResize="0"/>
          <p:nvPr/>
        </p:nvPicPr>
        <p:blipFill rotWithShape="1">
          <a:blip r:embed="rId3">
            <a:alphaModFix amt="52999"/>
          </a:blip>
          <a:srcRect/>
          <a:stretch/>
        </p:blipFill>
        <p:spPr>
          <a:xfrm>
            <a:off x="6310745" y="1600199"/>
            <a:ext cx="5361709" cy="3822809"/>
          </a:xfrm>
          <a:prstGeom prst="rect">
            <a:avLst/>
          </a:prstGeom>
          <a:noFill/>
          <a:ln>
            <a:noFill/>
          </a:ln>
        </p:spPr>
      </p:pic>
      <p:sp>
        <p:nvSpPr>
          <p:cNvPr id="139" name="Google Shape;139;p4"/>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The Penalty Flag</a:t>
            </a:r>
            <a:endParaRPr dirty="0"/>
          </a:p>
        </p:txBody>
      </p:sp>
      <p:sp>
        <p:nvSpPr>
          <p:cNvPr id="138" name="Google Shape;138;p4"/>
          <p:cNvSpPr txBox="1">
            <a:spLocks noGrp="1"/>
          </p:cNvSpPr>
          <p:nvPr>
            <p:ph idx="1"/>
          </p:nvPr>
        </p:nvSpPr>
        <p:spPr>
          <a:xfrm>
            <a:off x="838200" y="1825626"/>
            <a:ext cx="5188527" cy="4351338"/>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chemeClr val="dk1"/>
              </a:buClr>
              <a:buSzPts val="2800"/>
              <a:buNone/>
            </a:pPr>
            <a:r>
              <a:rPr lang="en-US" dirty="0"/>
              <a:t>The penalty flag functions:</a:t>
            </a:r>
            <a:endParaRPr dirty="0"/>
          </a:p>
          <a:p>
            <a:pPr marL="742950" lvl="1" indent="-285750">
              <a:lnSpc>
                <a:spcPct val="100000"/>
              </a:lnSpc>
              <a:spcBef>
                <a:spcPts val="480"/>
              </a:spcBef>
              <a:buClr>
                <a:schemeClr val="dk1"/>
              </a:buClr>
              <a:buSzPts val="2400"/>
              <a:buFont typeface="Arial"/>
              <a:buChar char="–"/>
            </a:pPr>
            <a:r>
              <a:rPr lang="en-US" dirty="0"/>
              <a:t>Indicate foul occurred</a:t>
            </a:r>
            <a:endParaRPr dirty="0"/>
          </a:p>
          <a:p>
            <a:pPr marL="742950" lvl="1" indent="-285750">
              <a:lnSpc>
                <a:spcPct val="100000"/>
              </a:lnSpc>
              <a:spcBef>
                <a:spcPts val="480"/>
              </a:spcBef>
              <a:buClr>
                <a:schemeClr val="dk1"/>
              </a:buClr>
              <a:buSzPts val="2400"/>
              <a:buFont typeface="Arial"/>
              <a:buChar char="–"/>
            </a:pPr>
            <a:r>
              <a:rPr lang="en-US" dirty="0"/>
              <a:t>Potential point of application for a foul (PBH)</a:t>
            </a:r>
            <a:endParaRPr dirty="0"/>
          </a:p>
          <a:p>
            <a:pPr marL="742950" lvl="1" indent="-133350">
              <a:lnSpc>
                <a:spcPct val="100000"/>
              </a:lnSpc>
              <a:spcBef>
                <a:spcPts val="480"/>
              </a:spcBef>
              <a:buClr>
                <a:schemeClr val="dk1"/>
              </a:buClr>
              <a:buSzPts val="2400"/>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F4AB4-FD44-C928-89C3-52064B072A40}"/>
              </a:ext>
            </a:extLst>
          </p:cNvPr>
          <p:cNvSpPr>
            <a:spLocks noGrp="1"/>
          </p:cNvSpPr>
          <p:nvPr>
            <p:ph type="title"/>
          </p:nvPr>
        </p:nvSpPr>
        <p:spPr/>
        <p:txBody>
          <a:bodyPr/>
          <a:lstStyle/>
          <a:p>
            <a:r>
              <a:rPr lang="en-US" dirty="0"/>
              <a:t>Next Steps</a:t>
            </a:r>
            <a:endParaRPr lang="en-CA" dirty="0"/>
          </a:p>
        </p:txBody>
      </p:sp>
      <p:sp>
        <p:nvSpPr>
          <p:cNvPr id="4" name="TextBox 3">
            <a:extLst>
              <a:ext uri="{FF2B5EF4-FFF2-40B4-BE49-F238E27FC236}">
                <a16:creationId xmlns:a16="http://schemas.microsoft.com/office/drawing/2014/main" id="{D1919F7C-C76B-9556-ACCE-0B50F971EED6}"/>
              </a:ext>
            </a:extLst>
          </p:cNvPr>
          <p:cNvSpPr txBox="1"/>
          <p:nvPr/>
        </p:nvSpPr>
        <p:spPr>
          <a:xfrm>
            <a:off x="1085385" y="1553737"/>
            <a:ext cx="2951356" cy="307777"/>
          </a:xfrm>
          <a:prstGeom prst="rect">
            <a:avLst/>
          </a:prstGeom>
          <a:noFill/>
        </p:spPr>
        <p:txBody>
          <a:bodyPr wrap="square" rtlCol="0">
            <a:spAutoFit/>
          </a:bodyPr>
          <a:lstStyle/>
          <a:p>
            <a:r>
              <a:rPr lang="en-US" dirty="0"/>
              <a:t>Advice from experience:</a:t>
            </a:r>
            <a:endParaRPr lang="en-CA" dirty="0"/>
          </a:p>
        </p:txBody>
      </p:sp>
      <p:sp>
        <p:nvSpPr>
          <p:cNvPr id="5" name="TextBox 4">
            <a:extLst>
              <a:ext uri="{FF2B5EF4-FFF2-40B4-BE49-F238E27FC236}">
                <a16:creationId xmlns:a16="http://schemas.microsoft.com/office/drawing/2014/main" id="{FC2E3F20-EA4D-4DA3-7084-5A7468D7E849}"/>
              </a:ext>
            </a:extLst>
          </p:cNvPr>
          <p:cNvSpPr txBox="1"/>
          <p:nvPr/>
        </p:nvSpPr>
        <p:spPr>
          <a:xfrm rot="21023339">
            <a:off x="1079754" y="2123503"/>
            <a:ext cx="6448509" cy="1756699"/>
          </a:xfrm>
          <a:prstGeom prst="rect">
            <a:avLst/>
          </a:prstGeom>
          <a:noFill/>
        </p:spPr>
        <p:txBody>
          <a:bodyPr wrap="square" rtlCol="0">
            <a:spAutoFit/>
          </a:bodyPr>
          <a:lstStyle/>
          <a:p>
            <a:pPr marL="0" marR="0">
              <a:lnSpc>
                <a:spcPct val="107000"/>
              </a:lnSpc>
              <a:spcBef>
                <a:spcPts val="0"/>
              </a:spcBef>
              <a:spcAft>
                <a:spcPts val="0"/>
              </a:spcAft>
            </a:pPr>
            <a:r>
              <a:rPr lang="en-CA" sz="1800" i="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Start a game log.</a:t>
            </a:r>
            <a:endParaRPr lang="en-CA"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i="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Note what you did well and what you need to improve on.</a:t>
            </a:r>
            <a:endParaRPr lang="en-CA"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i="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Check your log before your next game.</a:t>
            </a:r>
            <a:endParaRPr lang="en-CA"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800" i="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I've been doing this for 10 years and it has been very helpful.</a:t>
            </a:r>
            <a:endParaRPr lang="en-CA"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600" i="1" kern="0" dirty="0">
                <a:solidFill>
                  <a:srgbClr val="050505"/>
                </a:solidFill>
                <a:effectLst/>
                <a:latin typeface="Segoe UI Historic" panose="020B0502040204020203" pitchFamily="34" charset="0"/>
                <a:ea typeface="Times New Roman" panose="02020603050405020304" pitchFamily="18" charset="0"/>
                <a:cs typeface="Times New Roman" panose="02020603050405020304" pitchFamily="18" charset="0"/>
              </a:rPr>
              <a:t>Rich Higgins Hamilton FOA</a:t>
            </a:r>
            <a:endParaRPr lang="en-CA" sz="16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8" name="TextBox 7">
            <a:extLst>
              <a:ext uri="{FF2B5EF4-FFF2-40B4-BE49-F238E27FC236}">
                <a16:creationId xmlns:a16="http://schemas.microsoft.com/office/drawing/2014/main" id="{AAB17F93-864F-4119-61CC-4ACF39BDD8D8}"/>
              </a:ext>
            </a:extLst>
          </p:cNvPr>
          <p:cNvSpPr txBox="1"/>
          <p:nvPr/>
        </p:nvSpPr>
        <p:spPr>
          <a:xfrm rot="341628">
            <a:off x="5418887" y="3618638"/>
            <a:ext cx="6096000" cy="905376"/>
          </a:xfrm>
          <a:prstGeom prst="rect">
            <a:avLst/>
          </a:prstGeom>
          <a:noFill/>
        </p:spPr>
        <p:txBody>
          <a:bodyPr wrap="square">
            <a:spAutoFit/>
          </a:bodyPr>
          <a:lstStyle/>
          <a:p>
            <a:pPr marL="0" marR="0">
              <a:lnSpc>
                <a:spcPct val="107000"/>
              </a:lnSpc>
              <a:spcBef>
                <a:spcPts val="0"/>
              </a:spcBef>
              <a:spcAft>
                <a:spcPts val="0"/>
              </a:spcAft>
            </a:pPr>
            <a:r>
              <a:rPr lang="en-CA" sz="1800" kern="0" dirty="0">
                <a:solidFill>
                  <a:srgbClr val="050505"/>
                </a:solidFill>
                <a:effectLst/>
                <a:latin typeface="Gill Sans MT" panose="020B0502020104020203" pitchFamily="34" charset="0"/>
                <a:ea typeface="Times New Roman" panose="02020603050405020304" pitchFamily="18" charset="0"/>
                <a:cs typeface="Segoe UI Historic" panose="020B0502040204020203" pitchFamily="34" charset="0"/>
              </a:rPr>
              <a:t>Mistakes happen, own it - learn from it. Every official has made them. Take feedback as advice, not as criticism.</a:t>
            </a:r>
            <a:endParaRPr lang="en-CA" sz="1800" kern="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CA" sz="1400" u="none" strike="noStrike" kern="0" dirty="0">
                <a:solidFill>
                  <a:schemeClr val="tx1"/>
                </a:solidFill>
                <a:effectLst/>
                <a:latin typeface="Calibri" panose="020F0502020204030204" pitchFamily="34" charset="0"/>
                <a:ea typeface="Times New Roman" panose="02020603050405020304" pitchFamily="18" charset="0"/>
                <a:cs typeface="Segoe UI Historic" panose="020B0502040204020203" pitchFamily="34" charset="0"/>
              </a:rPr>
              <a:t>Matt Lothian  </a:t>
            </a:r>
            <a:r>
              <a:rPr lang="en-CA" sz="1400" kern="0" dirty="0">
                <a:solidFill>
                  <a:srgbClr val="050505"/>
                </a:solidFill>
                <a:effectLst/>
                <a:latin typeface="Calibri" panose="020F0502020204030204" pitchFamily="34" charset="0"/>
                <a:ea typeface="Times New Roman" panose="02020603050405020304" pitchFamily="18" charset="0"/>
                <a:cs typeface="Segoe UI Historic" panose="020B0502040204020203" pitchFamily="34" charset="0"/>
              </a:rPr>
              <a:t>Manitoba FOA</a:t>
            </a:r>
            <a:endParaRPr lang="en-CA"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EADED6-1F39-F290-AA37-F638F12D8148}"/>
              </a:ext>
            </a:extLst>
          </p:cNvPr>
          <p:cNvSpPr txBox="1"/>
          <p:nvPr/>
        </p:nvSpPr>
        <p:spPr>
          <a:xfrm>
            <a:off x="1085385" y="4829756"/>
            <a:ext cx="10378068" cy="769441"/>
          </a:xfrm>
          <a:prstGeom prst="rect">
            <a:avLst/>
          </a:prstGeom>
          <a:noFill/>
        </p:spPr>
        <p:txBody>
          <a:bodyPr wrap="square" rtlCol="0">
            <a:spAutoFit/>
          </a:bodyPr>
          <a:lstStyle/>
          <a:p>
            <a:r>
              <a:rPr lang="en-US" sz="4400" dirty="0"/>
              <a:t>Mindset 		Actions 		Growth</a:t>
            </a:r>
            <a:endParaRPr lang="en-CA" sz="4400" dirty="0"/>
          </a:p>
        </p:txBody>
      </p:sp>
    </p:spTree>
    <p:extLst>
      <p:ext uri="{BB962C8B-B14F-4D97-AF65-F5344CB8AC3E}">
        <p14:creationId xmlns:p14="http://schemas.microsoft.com/office/powerpoint/2010/main" val="260080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Being Successful</a:t>
            </a:r>
            <a:endParaRPr dirty="0"/>
          </a:p>
        </p:txBody>
      </p:sp>
      <p:sp>
        <p:nvSpPr>
          <p:cNvPr id="407" name="Google Shape;407;p43"/>
          <p:cNvSpPr txBox="1">
            <a:spLocks noGrp="1"/>
          </p:cNvSpPr>
          <p:nvPr>
            <p:ph idx="1"/>
          </p:nvPr>
        </p:nvSpPr>
        <p:spPr>
          <a:xfrm>
            <a:off x="838200" y="1535694"/>
            <a:ext cx="10515600" cy="4351338"/>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rgbClr val="000000"/>
              </a:buClr>
              <a:buSzPts val="2800"/>
              <a:buNone/>
            </a:pPr>
            <a:r>
              <a:rPr lang="en-US" dirty="0">
                <a:solidFill>
                  <a:srgbClr val="000000"/>
                </a:solidFill>
              </a:rPr>
              <a:t>Mindset</a:t>
            </a:r>
          </a:p>
          <a:p>
            <a:pPr marL="342900" indent="-342900">
              <a:lnSpc>
                <a:spcPct val="100000"/>
              </a:lnSpc>
              <a:spcBef>
                <a:spcPts val="0"/>
              </a:spcBef>
              <a:buClr>
                <a:srgbClr val="000000"/>
              </a:buClr>
              <a:buSzPts val="2800"/>
              <a:buFont typeface="Arial"/>
              <a:buChar char="•"/>
            </a:pPr>
            <a:r>
              <a:rPr lang="en-US" dirty="0">
                <a:solidFill>
                  <a:srgbClr val="000000"/>
                </a:solidFill>
              </a:rPr>
              <a:t>Have a positive attitude</a:t>
            </a:r>
            <a:endParaRPr dirty="0"/>
          </a:p>
          <a:p>
            <a:pPr marL="342900" indent="-342900">
              <a:lnSpc>
                <a:spcPct val="100000"/>
              </a:lnSpc>
              <a:spcBef>
                <a:spcPts val="600"/>
              </a:spcBef>
              <a:buClr>
                <a:srgbClr val="000000"/>
              </a:buClr>
              <a:buSzPts val="2800"/>
              <a:buFont typeface="Arial"/>
              <a:buChar char="•"/>
            </a:pPr>
            <a:r>
              <a:rPr lang="en-US" dirty="0">
                <a:solidFill>
                  <a:srgbClr val="000000"/>
                </a:solidFill>
              </a:rPr>
              <a:t>Treat coaches, players with respect</a:t>
            </a:r>
            <a:endParaRPr lang="en-US" dirty="0"/>
          </a:p>
          <a:p>
            <a:pPr marL="342900" indent="-342900">
              <a:lnSpc>
                <a:spcPct val="100000"/>
              </a:lnSpc>
              <a:spcBef>
                <a:spcPts val="600"/>
              </a:spcBef>
              <a:buClr>
                <a:srgbClr val="000000"/>
              </a:buClr>
              <a:buSzPts val="2800"/>
              <a:buFont typeface="Arial"/>
              <a:buChar char="•"/>
            </a:pPr>
            <a:r>
              <a:rPr lang="en-US" dirty="0">
                <a:solidFill>
                  <a:srgbClr val="000000"/>
                </a:solidFill>
              </a:rPr>
              <a:t>Look and act the part </a:t>
            </a:r>
          </a:p>
          <a:p>
            <a:pPr marL="800073" lvl="1" indent="-342900">
              <a:lnSpc>
                <a:spcPct val="100000"/>
              </a:lnSpc>
              <a:spcBef>
                <a:spcPts val="600"/>
              </a:spcBef>
              <a:buClr>
                <a:srgbClr val="000000"/>
              </a:buClr>
              <a:buSzPts val="2800"/>
              <a:buFont typeface="Arial"/>
              <a:buChar char="•"/>
            </a:pPr>
            <a:r>
              <a:rPr lang="en-US" dirty="0">
                <a:solidFill>
                  <a:srgbClr val="000000"/>
                </a:solidFill>
              </a:rPr>
              <a:t>Invest in good quality equipment</a:t>
            </a:r>
          </a:p>
          <a:p>
            <a:pPr marL="342900" indent="-342900">
              <a:lnSpc>
                <a:spcPct val="100000"/>
              </a:lnSpc>
              <a:spcBef>
                <a:spcPts val="600"/>
              </a:spcBef>
              <a:buClr>
                <a:srgbClr val="000000"/>
              </a:buClr>
              <a:buSzPts val="2800"/>
              <a:buFont typeface="Arial"/>
              <a:buChar char="•"/>
            </a:pPr>
            <a:r>
              <a:rPr lang="en-US" dirty="0">
                <a:solidFill>
                  <a:srgbClr val="000000"/>
                </a:solidFill>
              </a:rPr>
              <a:t>All positions have equal importance</a:t>
            </a:r>
            <a:endParaRPr lang="en-US" dirty="0"/>
          </a:p>
          <a:p>
            <a:pPr marL="342900" indent="-342900">
              <a:lnSpc>
                <a:spcPct val="100000"/>
              </a:lnSpc>
              <a:spcBef>
                <a:spcPts val="600"/>
              </a:spcBef>
              <a:buClr>
                <a:srgbClr val="000000"/>
              </a:buClr>
              <a:buSzPts val="2800"/>
              <a:buFont typeface="Arial"/>
              <a:buChar char="•"/>
            </a:pPr>
            <a:r>
              <a:rPr lang="en-US" dirty="0">
                <a:solidFill>
                  <a:srgbClr val="000000"/>
                </a:solidFill>
              </a:rPr>
              <a:t>Carry your own responsibilities first</a:t>
            </a:r>
          </a:p>
          <a:p>
            <a:pPr marL="342900" indent="-342900">
              <a:lnSpc>
                <a:spcPct val="100000"/>
              </a:lnSpc>
              <a:spcBef>
                <a:spcPts val="600"/>
              </a:spcBef>
              <a:buClr>
                <a:srgbClr val="000000"/>
              </a:buClr>
              <a:buSzPts val="2800"/>
              <a:buFont typeface="Arial"/>
              <a:buChar char="•"/>
            </a:pPr>
            <a:r>
              <a:rPr lang="en-US" dirty="0">
                <a:solidFill>
                  <a:srgbClr val="000000"/>
                </a:solidFill>
              </a:rPr>
              <a:t>Have fun and enjoy it</a:t>
            </a:r>
            <a:endParaRPr lang="en-US" dirty="0"/>
          </a:p>
          <a:p>
            <a:pPr marL="342900" indent="-342900">
              <a:lnSpc>
                <a:spcPct val="100000"/>
              </a:lnSpc>
              <a:spcBef>
                <a:spcPts val="600"/>
              </a:spcBef>
              <a:buClr>
                <a:srgbClr val="000000"/>
              </a:buClr>
              <a:buSzPts val="2800"/>
              <a:buFont typeface="Arial"/>
              <a:buChar char="•"/>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3"/>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a:t>Being Successful</a:t>
            </a:r>
            <a:endParaRPr/>
          </a:p>
        </p:txBody>
      </p:sp>
      <p:sp>
        <p:nvSpPr>
          <p:cNvPr id="407" name="Google Shape;407;p43"/>
          <p:cNvSpPr txBox="1">
            <a:spLocks noGrp="1"/>
          </p:cNvSpPr>
          <p:nvPr>
            <p:ph idx="1"/>
          </p:nvPr>
        </p:nvSpPr>
        <p:spPr>
          <a:xfrm>
            <a:off x="838200" y="1513392"/>
            <a:ext cx="10515600" cy="4351338"/>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560"/>
              </a:spcBef>
              <a:buClr>
                <a:srgbClr val="000000"/>
              </a:buClr>
              <a:buSzPts val="2800"/>
              <a:buNone/>
            </a:pPr>
            <a:r>
              <a:rPr lang="en-US" dirty="0">
                <a:solidFill>
                  <a:srgbClr val="000000"/>
                </a:solidFill>
              </a:rPr>
              <a:t>Actions</a:t>
            </a:r>
          </a:p>
          <a:p>
            <a:pPr>
              <a:lnSpc>
                <a:spcPct val="100000"/>
              </a:lnSpc>
              <a:spcBef>
                <a:spcPts val="560"/>
              </a:spcBef>
              <a:buClr>
                <a:srgbClr val="000000"/>
              </a:buClr>
              <a:buSzPts val="2800"/>
            </a:pPr>
            <a:r>
              <a:rPr lang="en-US" dirty="0">
                <a:solidFill>
                  <a:srgbClr val="000000"/>
                </a:solidFill>
              </a:rPr>
              <a:t>Establish good habits from the first game</a:t>
            </a:r>
          </a:p>
          <a:p>
            <a:pPr>
              <a:lnSpc>
                <a:spcPct val="100000"/>
              </a:lnSpc>
              <a:spcBef>
                <a:spcPts val="560"/>
              </a:spcBef>
              <a:buClr>
                <a:srgbClr val="000000"/>
              </a:buClr>
              <a:buSzPts val="2800"/>
            </a:pPr>
            <a:r>
              <a:rPr lang="en-US" dirty="0">
                <a:solidFill>
                  <a:srgbClr val="000000"/>
                </a:solidFill>
              </a:rPr>
              <a:t>Strive for consistency in your performance – calling fouls, ball spots, positioning</a:t>
            </a:r>
          </a:p>
          <a:p>
            <a:pPr>
              <a:lnSpc>
                <a:spcPct val="100000"/>
              </a:lnSpc>
              <a:spcBef>
                <a:spcPts val="560"/>
              </a:spcBef>
              <a:buClr>
                <a:srgbClr val="000000"/>
              </a:buClr>
              <a:buSzPts val="2800"/>
            </a:pPr>
            <a:r>
              <a:rPr lang="en-US" dirty="0">
                <a:solidFill>
                  <a:srgbClr val="000000"/>
                </a:solidFill>
              </a:rPr>
              <a:t>Always hustle on the field</a:t>
            </a:r>
          </a:p>
          <a:p>
            <a:pPr lvl="1">
              <a:lnSpc>
                <a:spcPct val="100000"/>
              </a:lnSpc>
              <a:spcBef>
                <a:spcPts val="560"/>
              </a:spcBef>
              <a:buClr>
                <a:srgbClr val="000000"/>
              </a:buClr>
              <a:buSzPts val="2800"/>
            </a:pPr>
            <a:r>
              <a:rPr lang="en-US" dirty="0">
                <a:solidFill>
                  <a:srgbClr val="000000"/>
                </a:solidFill>
              </a:rPr>
              <a:t>Conditioning - 4 quarters</a:t>
            </a:r>
            <a:endParaRPr lang="en-US" dirty="0"/>
          </a:p>
          <a:p>
            <a:pPr>
              <a:lnSpc>
                <a:spcPct val="100000"/>
              </a:lnSpc>
              <a:spcBef>
                <a:spcPts val="560"/>
              </a:spcBef>
              <a:buClr>
                <a:srgbClr val="000000"/>
              </a:buClr>
              <a:buSzPts val="2800"/>
            </a:pPr>
            <a:r>
              <a:rPr lang="en-US" dirty="0">
                <a:solidFill>
                  <a:srgbClr val="000000"/>
                </a:solidFill>
              </a:rPr>
              <a:t>Do not blow whistle unless you see the ball</a:t>
            </a:r>
            <a:endParaRPr lang="en-US" dirty="0"/>
          </a:p>
          <a:p>
            <a:pPr>
              <a:lnSpc>
                <a:spcPct val="100000"/>
              </a:lnSpc>
              <a:spcBef>
                <a:spcPts val="560"/>
              </a:spcBef>
              <a:buClr>
                <a:srgbClr val="000000"/>
              </a:buClr>
              <a:buSzPts val="2800"/>
            </a:pPr>
            <a:r>
              <a:rPr lang="en-US" dirty="0">
                <a:solidFill>
                  <a:srgbClr val="000000"/>
                </a:solidFill>
              </a:rPr>
              <a:t>Dead ball officiating</a:t>
            </a:r>
            <a:endParaRPr lang="en-US" dirty="0"/>
          </a:p>
          <a:p>
            <a:pPr marL="342900" indent="-342900">
              <a:lnSpc>
                <a:spcPct val="100000"/>
              </a:lnSpc>
              <a:spcBef>
                <a:spcPts val="560"/>
              </a:spcBef>
              <a:buClr>
                <a:srgbClr val="000000"/>
              </a:buClr>
              <a:buSzPts val="2800"/>
              <a:buFont typeface="Arial"/>
              <a:buChar char="•"/>
            </a:pPr>
            <a:endParaRPr dirty="0"/>
          </a:p>
          <a:p>
            <a:pPr marL="342900" indent="-139700">
              <a:lnSpc>
                <a:spcPct val="100000"/>
              </a:lnSpc>
              <a:spcBef>
                <a:spcPts val="640"/>
              </a:spcBef>
              <a:buClr>
                <a:schemeClr val="dk1"/>
              </a:buClr>
              <a:buSzPts val="3200"/>
              <a:buNone/>
            </a:pPr>
            <a:endParaRPr dirty="0"/>
          </a:p>
        </p:txBody>
      </p:sp>
    </p:spTree>
    <p:extLst>
      <p:ext uri="{BB962C8B-B14F-4D97-AF65-F5344CB8AC3E}">
        <p14:creationId xmlns:p14="http://schemas.microsoft.com/office/powerpoint/2010/main" val="3515425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a:t>Being Successful</a:t>
            </a:r>
            <a:endParaRPr/>
          </a:p>
        </p:txBody>
      </p:sp>
      <p:sp>
        <p:nvSpPr>
          <p:cNvPr id="401" name="Google Shape;401;p42"/>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560"/>
              </a:spcBef>
              <a:buClr>
                <a:srgbClr val="000000"/>
              </a:buClr>
              <a:buSzPts val="2800"/>
              <a:buNone/>
            </a:pPr>
            <a:r>
              <a:rPr lang="en-US" dirty="0">
                <a:solidFill>
                  <a:srgbClr val="000000"/>
                </a:solidFill>
              </a:rPr>
              <a:t>Growth</a:t>
            </a:r>
          </a:p>
          <a:p>
            <a:pPr marL="342900" indent="-342900">
              <a:lnSpc>
                <a:spcPct val="100000"/>
              </a:lnSpc>
              <a:spcBef>
                <a:spcPts val="560"/>
              </a:spcBef>
              <a:buClr>
                <a:srgbClr val="000000"/>
              </a:buClr>
              <a:buSzPts val="2800"/>
              <a:buFont typeface="Arial"/>
              <a:buChar char="•"/>
            </a:pPr>
            <a:r>
              <a:rPr lang="en-US" dirty="0">
                <a:solidFill>
                  <a:srgbClr val="000000"/>
                </a:solidFill>
              </a:rPr>
              <a:t>Be ready for the next play – you can’t change the last play</a:t>
            </a:r>
          </a:p>
          <a:p>
            <a:pPr marL="342900" indent="-342900">
              <a:lnSpc>
                <a:spcPct val="100000"/>
              </a:lnSpc>
              <a:spcBef>
                <a:spcPts val="0"/>
              </a:spcBef>
              <a:buClr>
                <a:srgbClr val="000000"/>
              </a:buClr>
              <a:buSzPts val="2800"/>
              <a:buFont typeface="Arial"/>
              <a:buChar char="•"/>
            </a:pPr>
            <a:r>
              <a:rPr lang="en-US" dirty="0">
                <a:solidFill>
                  <a:srgbClr val="000000"/>
                </a:solidFill>
              </a:rPr>
              <a:t>Learn the basics first</a:t>
            </a:r>
          </a:p>
          <a:p>
            <a:pPr marL="342900" indent="-342900">
              <a:lnSpc>
                <a:spcPct val="100000"/>
              </a:lnSpc>
              <a:spcBef>
                <a:spcPts val="0"/>
              </a:spcBef>
              <a:buClr>
                <a:srgbClr val="000000"/>
              </a:buClr>
              <a:buSzPts val="2800"/>
              <a:buFont typeface="Arial"/>
              <a:buChar char="•"/>
            </a:pPr>
            <a:r>
              <a:rPr lang="en-US" dirty="0">
                <a:solidFill>
                  <a:srgbClr val="000000"/>
                </a:solidFill>
              </a:rPr>
              <a:t>Watch games as official</a:t>
            </a:r>
            <a:endParaRPr lang="en-US" dirty="0"/>
          </a:p>
          <a:p>
            <a:pPr marL="342900" indent="-342900">
              <a:lnSpc>
                <a:spcPct val="100000"/>
              </a:lnSpc>
              <a:spcBef>
                <a:spcPts val="560"/>
              </a:spcBef>
              <a:buClr>
                <a:srgbClr val="000000"/>
              </a:buClr>
              <a:buSzPts val="2800"/>
              <a:buFont typeface="Arial"/>
              <a:buChar char="•"/>
            </a:pPr>
            <a:r>
              <a:rPr lang="en-US" dirty="0">
                <a:solidFill>
                  <a:srgbClr val="000000"/>
                </a:solidFill>
              </a:rPr>
              <a:t>Get involved in local FOA activities</a:t>
            </a:r>
            <a:endParaRPr lang="en-US" dirty="0"/>
          </a:p>
          <a:p>
            <a:pPr marL="342900" indent="-342900">
              <a:lnSpc>
                <a:spcPct val="100000"/>
              </a:lnSpc>
              <a:spcBef>
                <a:spcPts val="560"/>
              </a:spcBef>
              <a:buClr>
                <a:srgbClr val="000000"/>
              </a:buClr>
              <a:buSzPts val="2800"/>
              <a:buFont typeface="Arial"/>
              <a:buChar char="•"/>
            </a:pPr>
            <a:r>
              <a:rPr lang="en-US" dirty="0">
                <a:solidFill>
                  <a:srgbClr val="000000"/>
                </a:solidFill>
              </a:rPr>
              <a:t>Study and know the rules and mechanics</a:t>
            </a:r>
          </a:p>
          <a:p>
            <a:pPr marL="342900" indent="-342900">
              <a:lnSpc>
                <a:spcPct val="100000"/>
              </a:lnSpc>
              <a:spcBef>
                <a:spcPts val="560"/>
              </a:spcBef>
              <a:buClr>
                <a:srgbClr val="000000"/>
              </a:buClr>
              <a:buSzPts val="2800"/>
              <a:buFont typeface="Arial"/>
              <a:buChar char="•"/>
            </a:pPr>
            <a:r>
              <a:rPr lang="en-US" dirty="0">
                <a:solidFill>
                  <a:srgbClr val="000000"/>
                </a:solidFill>
              </a:rPr>
              <a:t>Seek feedback</a:t>
            </a:r>
          </a:p>
          <a:p>
            <a:pPr marL="342900" indent="-342900">
              <a:lnSpc>
                <a:spcPct val="100000"/>
              </a:lnSpc>
              <a:spcBef>
                <a:spcPts val="560"/>
              </a:spcBef>
              <a:buClr>
                <a:srgbClr val="000000"/>
              </a:buClr>
              <a:buSzPts val="2800"/>
              <a:buFont typeface="Arial"/>
              <a:buChar char="•"/>
            </a:pPr>
            <a:r>
              <a:rPr lang="en-US" dirty="0">
                <a:solidFill>
                  <a:srgbClr val="000000"/>
                </a:solidFill>
              </a:rPr>
              <a:t>Keep a log</a:t>
            </a:r>
            <a:endParaRPr lang="en-US" dirty="0"/>
          </a:p>
          <a:p>
            <a:pPr marL="342900" indent="-342900">
              <a:lnSpc>
                <a:spcPct val="100000"/>
              </a:lnSpc>
              <a:spcBef>
                <a:spcPts val="560"/>
              </a:spcBef>
              <a:buClr>
                <a:srgbClr val="000000"/>
              </a:buClr>
              <a:buSzPts val="2800"/>
              <a:buFont typeface="Arial"/>
              <a:buChar char="•"/>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d54beb4167_0_9"/>
          <p:cNvPicPr preferRelativeResize="0"/>
          <p:nvPr/>
        </p:nvPicPr>
        <p:blipFill rotWithShape="1">
          <a:blip r:embed="rId3">
            <a:alphaModFix amt="52999"/>
          </a:blip>
          <a:srcRect/>
          <a:stretch/>
        </p:blipFill>
        <p:spPr>
          <a:xfrm>
            <a:off x="6580908" y="1496291"/>
            <a:ext cx="5458691" cy="3761279"/>
          </a:xfrm>
          <a:prstGeom prst="rect">
            <a:avLst/>
          </a:prstGeom>
          <a:noFill/>
          <a:ln>
            <a:noFill/>
          </a:ln>
        </p:spPr>
      </p:pic>
      <p:sp>
        <p:nvSpPr>
          <p:cNvPr id="146" name="Google Shape;146;gd54beb4167_0_9"/>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The Penalty Flag</a:t>
            </a:r>
            <a:endParaRPr dirty="0"/>
          </a:p>
        </p:txBody>
      </p:sp>
      <p:sp>
        <p:nvSpPr>
          <p:cNvPr id="145" name="Google Shape;145;gd54beb4167_0_9"/>
          <p:cNvSpPr txBox="1">
            <a:spLocks noGrp="1"/>
          </p:cNvSpPr>
          <p:nvPr>
            <p:ph idx="1"/>
          </p:nvPr>
        </p:nvSpPr>
        <p:spPr>
          <a:xfrm>
            <a:off x="152401" y="1335412"/>
            <a:ext cx="6047508" cy="4351338"/>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560"/>
              </a:spcBef>
              <a:buClr>
                <a:schemeClr val="dk1"/>
              </a:buClr>
              <a:buSzPts val="2800"/>
              <a:buNone/>
            </a:pPr>
            <a:r>
              <a:rPr lang="en-US" dirty="0"/>
              <a:t>Throwing your flag:</a:t>
            </a:r>
            <a:endParaRPr dirty="0"/>
          </a:p>
          <a:p>
            <a:pPr marL="742950" lvl="1" indent="-285750">
              <a:lnSpc>
                <a:spcPct val="100000"/>
              </a:lnSpc>
              <a:spcBef>
                <a:spcPts val="480"/>
              </a:spcBef>
              <a:buClr>
                <a:schemeClr val="dk1"/>
              </a:buClr>
              <a:buSzPts val="2400"/>
              <a:buFont typeface="Arial"/>
              <a:buChar char="–"/>
            </a:pPr>
            <a:r>
              <a:rPr lang="en-US" dirty="0"/>
              <a:t>Throw to be clearly visible</a:t>
            </a:r>
            <a:endParaRPr dirty="0"/>
          </a:p>
          <a:p>
            <a:pPr marL="742950" lvl="1" indent="-285750">
              <a:lnSpc>
                <a:spcPct val="100000"/>
              </a:lnSpc>
              <a:spcBef>
                <a:spcPts val="0"/>
              </a:spcBef>
              <a:buClr>
                <a:schemeClr val="dk1"/>
              </a:buClr>
              <a:buSzPts val="2400"/>
              <a:buFont typeface="Arial"/>
              <a:buChar char="–"/>
            </a:pPr>
            <a:r>
              <a:rPr lang="en-US" dirty="0"/>
              <a:t>Technical Foul - flag thrown high in the air</a:t>
            </a:r>
            <a:endParaRPr sz="2000" dirty="0"/>
          </a:p>
          <a:p>
            <a:pPr marL="457200" lvl="1" indent="0">
              <a:lnSpc>
                <a:spcPct val="100000"/>
              </a:lnSpc>
              <a:spcBef>
                <a:spcPts val="0"/>
              </a:spcBef>
              <a:buClr>
                <a:schemeClr val="dk1"/>
              </a:buClr>
              <a:buSzPts val="2400"/>
              <a:buNone/>
            </a:pPr>
            <a:r>
              <a:rPr lang="en-US" dirty="0"/>
              <a:t>	</a:t>
            </a:r>
            <a:r>
              <a:rPr lang="en-US" sz="1800" dirty="0">
                <a:solidFill>
                  <a:srgbClr val="000000"/>
                </a:solidFill>
              </a:rPr>
              <a:t>e.g. illegal procedure, offside</a:t>
            </a:r>
            <a:endParaRPr dirty="0"/>
          </a:p>
          <a:p>
            <a:pPr marL="742950" lvl="1" indent="-285750">
              <a:lnSpc>
                <a:spcPct val="100000"/>
              </a:lnSpc>
              <a:spcBef>
                <a:spcPts val="0"/>
              </a:spcBef>
              <a:buClr>
                <a:srgbClr val="000000"/>
              </a:buClr>
              <a:buSzPts val="2400"/>
              <a:buFont typeface="Arial"/>
              <a:buChar char="–"/>
            </a:pPr>
            <a:r>
              <a:rPr lang="en-US" sz="2400" dirty="0">
                <a:solidFill>
                  <a:srgbClr val="000000"/>
                </a:solidFill>
              </a:rPr>
              <a:t>Point of foul  - if foul occurs during a play the flag is thrown toward the  location of the </a:t>
            </a:r>
            <a:r>
              <a:rPr lang="en-US" sz="2400" u="sng" dirty="0">
                <a:solidFill>
                  <a:srgbClr val="000000"/>
                </a:solidFill>
              </a:rPr>
              <a:t>ball</a:t>
            </a:r>
            <a:r>
              <a:rPr lang="en-US" sz="2400" dirty="0">
                <a:solidFill>
                  <a:srgbClr val="000000"/>
                </a:solidFill>
              </a:rPr>
              <a:t> at time of foul</a:t>
            </a:r>
            <a:endParaRPr dirty="0"/>
          </a:p>
          <a:p>
            <a:pPr marL="457200" lvl="1" indent="0">
              <a:lnSpc>
                <a:spcPct val="100000"/>
              </a:lnSpc>
              <a:spcBef>
                <a:spcPts val="0"/>
              </a:spcBef>
              <a:buClr>
                <a:srgbClr val="000000"/>
              </a:buClr>
              <a:buSzPts val="1800"/>
              <a:buNone/>
            </a:pPr>
            <a:r>
              <a:rPr lang="en-US" sz="1800" dirty="0">
                <a:solidFill>
                  <a:srgbClr val="000000"/>
                </a:solidFill>
              </a:rPr>
              <a:t>	e.g. holding, illegal block, no yards, unnecessary 		roughness</a:t>
            </a:r>
            <a:endParaRPr dirty="0"/>
          </a:p>
          <a:p>
            <a:pPr marL="742950" lvl="1" indent="-285750">
              <a:lnSpc>
                <a:spcPct val="100000"/>
              </a:lnSpc>
              <a:spcBef>
                <a:spcPts val="480"/>
              </a:spcBef>
              <a:buClr>
                <a:schemeClr val="dk1"/>
              </a:buClr>
              <a:buSzPts val="2400"/>
              <a:buFont typeface="Arial"/>
              <a:buChar char="–"/>
            </a:pPr>
            <a:r>
              <a:rPr lang="en-US" dirty="0"/>
              <a:t>Get offending player’s number</a:t>
            </a:r>
            <a:endParaRPr dirty="0"/>
          </a:p>
          <a:p>
            <a:pPr marL="742950" lvl="1" indent="-285750">
              <a:lnSpc>
                <a:spcPct val="100000"/>
              </a:lnSpc>
              <a:spcBef>
                <a:spcPts val="480"/>
              </a:spcBef>
              <a:buClr>
                <a:schemeClr val="dk1"/>
              </a:buClr>
              <a:buSzPts val="2400"/>
              <a:buFont typeface="Arial"/>
              <a:buChar char="–"/>
            </a:pPr>
            <a:r>
              <a:rPr lang="en-US" dirty="0"/>
              <a:t>Continue to officiate until end of play</a:t>
            </a:r>
            <a:endParaRPr dirty="0"/>
          </a:p>
          <a:p>
            <a:pPr marL="742950" lvl="1" indent="-133350">
              <a:lnSpc>
                <a:spcPct val="100000"/>
              </a:lnSpc>
              <a:spcBef>
                <a:spcPts val="480"/>
              </a:spcBef>
              <a:buClr>
                <a:schemeClr val="dk1"/>
              </a:buClr>
              <a:buSzPts val="24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5"/>
          <p:cNvPicPr preferRelativeResize="0"/>
          <p:nvPr/>
        </p:nvPicPr>
        <p:blipFill rotWithShape="1">
          <a:blip r:embed="rId3">
            <a:alphaModFix amt="38000"/>
          </a:blip>
          <a:srcRect/>
          <a:stretch/>
        </p:blipFill>
        <p:spPr>
          <a:xfrm>
            <a:off x="5465618" y="1335412"/>
            <a:ext cx="6061364" cy="4235505"/>
          </a:xfrm>
          <a:prstGeom prst="rect">
            <a:avLst/>
          </a:prstGeom>
          <a:noFill/>
          <a:ln>
            <a:noFill/>
          </a:ln>
        </p:spPr>
      </p:pic>
      <p:sp>
        <p:nvSpPr>
          <p:cNvPr id="153" name="Google Shape;153;p5"/>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Stopping the Play</a:t>
            </a:r>
            <a:endParaRPr dirty="0"/>
          </a:p>
        </p:txBody>
      </p:sp>
      <p:sp>
        <p:nvSpPr>
          <p:cNvPr id="154" name="Google Shape;154;p5"/>
          <p:cNvSpPr txBox="1">
            <a:spLocks noGrp="1"/>
          </p:cNvSpPr>
          <p:nvPr>
            <p:ph idx="1"/>
          </p:nvPr>
        </p:nvSpPr>
        <p:spPr>
          <a:xfrm>
            <a:off x="838200" y="1825626"/>
            <a:ext cx="4384964" cy="4351338"/>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rgbClr val="000000"/>
              </a:buClr>
              <a:buSzPts val="3200"/>
              <a:buFont typeface="Arial"/>
              <a:buChar char="•"/>
            </a:pPr>
            <a:r>
              <a:rPr lang="en-US" dirty="0">
                <a:solidFill>
                  <a:srgbClr val="000000"/>
                </a:solidFill>
              </a:rPr>
              <a:t>Wait until the play is over.</a:t>
            </a:r>
            <a:endParaRPr dirty="0"/>
          </a:p>
          <a:p>
            <a:pPr marL="342900" indent="-342900">
              <a:spcBef>
                <a:spcPts val="640"/>
              </a:spcBef>
              <a:buClr>
                <a:srgbClr val="000000"/>
              </a:buClr>
              <a:buSzPts val="3200"/>
              <a:buFont typeface="Arial"/>
              <a:buChar char="•"/>
            </a:pPr>
            <a:r>
              <a:rPr lang="en-US" dirty="0">
                <a:solidFill>
                  <a:srgbClr val="000000"/>
                </a:solidFill>
              </a:rPr>
              <a:t>If you stop the play</a:t>
            </a:r>
            <a:endParaRPr dirty="0"/>
          </a:p>
          <a:p>
            <a:pPr marL="742950" lvl="1" indent="-285750">
              <a:spcBef>
                <a:spcPts val="560"/>
              </a:spcBef>
              <a:buClr>
                <a:srgbClr val="000000"/>
              </a:buClr>
              <a:buSzPts val="2800"/>
              <a:buFont typeface="Arial"/>
              <a:buChar char="–"/>
            </a:pPr>
            <a:r>
              <a:rPr lang="en-US" dirty="0">
                <a:solidFill>
                  <a:srgbClr val="000000"/>
                </a:solidFill>
              </a:rPr>
              <a:t>blow your whistle </a:t>
            </a:r>
            <a:endParaRPr dirty="0"/>
          </a:p>
          <a:p>
            <a:pPr marL="742950" lvl="1" indent="-285750">
              <a:spcBef>
                <a:spcPts val="560"/>
              </a:spcBef>
              <a:buClr>
                <a:srgbClr val="000000"/>
              </a:buClr>
              <a:buSzPts val="2800"/>
              <a:buFont typeface="Arial"/>
              <a:buChar char="–"/>
            </a:pPr>
            <a:r>
              <a:rPr lang="en-US" dirty="0">
                <a:solidFill>
                  <a:srgbClr val="000000"/>
                </a:solidFill>
              </a:rPr>
              <a:t>signal time out</a:t>
            </a:r>
            <a:endParaRPr dirty="0"/>
          </a:p>
          <a:p>
            <a:pPr marL="742950" lvl="1" indent="-285750">
              <a:spcBef>
                <a:spcPts val="560"/>
              </a:spcBef>
              <a:buClr>
                <a:srgbClr val="000000"/>
              </a:buClr>
              <a:buSzPts val="2800"/>
              <a:buFont typeface="Arial"/>
              <a:buChar char="–"/>
            </a:pPr>
            <a:r>
              <a:rPr lang="en-US" dirty="0">
                <a:solidFill>
                  <a:srgbClr val="000000"/>
                </a:solidFill>
              </a:rPr>
              <a:t>mark the spot ball goes dead</a:t>
            </a:r>
            <a:endParaRPr dirty="0"/>
          </a:p>
          <a:p>
            <a:pPr marL="742950" lvl="1" indent="-285750">
              <a:spcBef>
                <a:spcPts val="560"/>
              </a:spcBef>
              <a:buClr>
                <a:srgbClr val="000000"/>
              </a:buClr>
              <a:buSzPts val="2800"/>
              <a:buFont typeface="Arial"/>
              <a:buChar char="–"/>
            </a:pPr>
            <a:r>
              <a:rPr lang="en-US" dirty="0">
                <a:solidFill>
                  <a:srgbClr val="000000"/>
                </a:solidFill>
              </a:rPr>
              <a:t>wait until an official relieves you of the spot</a:t>
            </a:r>
            <a:endParaRPr dirty="0"/>
          </a:p>
        </p:txBody>
      </p:sp>
      <p:sp>
        <p:nvSpPr>
          <p:cNvPr id="152" name="Google Shape;152;p5"/>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Clr>
                <a:schemeClr val="dk1"/>
              </a:buClr>
              <a:buSzPts val="1400"/>
            </a:pPr>
            <a:fld id="{00000000-1234-1234-1234-123412341234}" type="slidenum">
              <a:rPr lang="en-US" sz="1400">
                <a:solidFill>
                  <a:schemeClr val="dk1"/>
                </a:solidFill>
                <a:latin typeface="Calibri" panose="020F0502020204030204" pitchFamily="34" charset="0"/>
                <a:cs typeface="Calibri" panose="020F0502020204030204" pitchFamily="34" charset="0"/>
              </a:rPr>
              <a:pPr>
                <a:buClr>
                  <a:schemeClr val="dk1"/>
                </a:buClr>
                <a:buSzPts val="1400"/>
              </a:pPr>
              <a:t>5</a:t>
            </a:fld>
            <a:endParaRPr sz="1400" dirty="0">
              <a:solidFill>
                <a:schemeClr val="dk1"/>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p:cNvPicPr preferRelativeResize="0"/>
          <p:nvPr/>
        </p:nvPicPr>
        <p:blipFill rotWithShape="1">
          <a:blip r:embed="rId3">
            <a:alphaModFix amt="28000"/>
          </a:blip>
          <a:srcRect/>
          <a:stretch/>
        </p:blipFill>
        <p:spPr>
          <a:xfrm>
            <a:off x="5811981" y="1433944"/>
            <a:ext cx="5784273" cy="4276882"/>
          </a:xfrm>
          <a:prstGeom prst="rect">
            <a:avLst/>
          </a:prstGeom>
          <a:noFill/>
          <a:ln>
            <a:noFill/>
          </a:ln>
        </p:spPr>
      </p:pic>
      <p:sp>
        <p:nvSpPr>
          <p:cNvPr id="161" name="Google Shape;161;p6"/>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Reporting Infractions</a:t>
            </a:r>
            <a:endParaRPr dirty="0"/>
          </a:p>
        </p:txBody>
      </p:sp>
      <p:sp>
        <p:nvSpPr>
          <p:cNvPr id="162" name="Google Shape;162;p6"/>
          <p:cNvSpPr txBox="1">
            <a:spLocks noGrp="1"/>
          </p:cNvSpPr>
          <p:nvPr>
            <p:ph idx="1"/>
          </p:nvPr>
        </p:nvSpPr>
        <p:spPr>
          <a:xfrm>
            <a:off x="360218" y="1347450"/>
            <a:ext cx="5666509" cy="4351338"/>
          </a:xfrm>
          <a:prstGeom prst="rect">
            <a:avLst/>
          </a:prstGeom>
          <a:noFill/>
          <a:ln>
            <a:noFill/>
          </a:ln>
        </p:spPr>
        <p:txBody>
          <a:bodyPr spcFirstLastPara="1" vert="horz" wrap="square" lIns="91425" tIns="45700" rIns="91425" bIns="45700" rtlCol="0" anchor="t" anchorCtr="0">
            <a:noAutofit/>
          </a:bodyPr>
          <a:lstStyle/>
          <a:p>
            <a:pPr marL="342900" indent="-342900" algn="ctr">
              <a:lnSpc>
                <a:spcPct val="100000"/>
              </a:lnSpc>
              <a:spcBef>
                <a:spcPts val="0"/>
              </a:spcBef>
              <a:buClr>
                <a:schemeClr val="dk1"/>
              </a:buClr>
              <a:buSzPts val="3200"/>
              <a:buNone/>
            </a:pPr>
            <a:r>
              <a:rPr lang="en-US" dirty="0"/>
              <a:t>TINS or CINS</a:t>
            </a:r>
            <a:endParaRPr dirty="0"/>
          </a:p>
          <a:p>
            <a:pPr marL="342900" indent="-342900">
              <a:lnSpc>
                <a:spcPct val="100000"/>
              </a:lnSpc>
              <a:spcBef>
                <a:spcPts val="560"/>
              </a:spcBef>
              <a:buClr>
                <a:schemeClr val="dk1"/>
              </a:buClr>
              <a:buSzPts val="2800"/>
              <a:buNone/>
            </a:pPr>
            <a:r>
              <a:rPr lang="en-US" dirty="0"/>
              <a:t>T  		</a:t>
            </a:r>
            <a:r>
              <a:rPr lang="en-US" u="sng" dirty="0"/>
              <a:t>T</a:t>
            </a:r>
            <a:r>
              <a:rPr lang="en-US" dirty="0"/>
              <a:t>eam </a:t>
            </a:r>
            <a:endParaRPr dirty="0">
              <a:solidFill>
                <a:srgbClr val="000000"/>
              </a:solidFill>
            </a:endParaRPr>
          </a:p>
          <a:p>
            <a:pPr marL="342900" indent="-342900">
              <a:lnSpc>
                <a:spcPct val="100000"/>
              </a:lnSpc>
              <a:spcBef>
                <a:spcPts val="560"/>
              </a:spcBef>
              <a:buClr>
                <a:schemeClr val="dk1"/>
              </a:buClr>
              <a:buSzPts val="2800"/>
              <a:buNone/>
            </a:pPr>
            <a:endParaRPr dirty="0">
              <a:solidFill>
                <a:srgbClr val="000000"/>
              </a:solidFill>
            </a:endParaRPr>
          </a:p>
          <a:p>
            <a:pPr marL="342900" indent="-342900">
              <a:lnSpc>
                <a:spcPct val="100000"/>
              </a:lnSpc>
              <a:spcBef>
                <a:spcPts val="560"/>
              </a:spcBef>
              <a:buClr>
                <a:schemeClr val="dk1"/>
              </a:buClr>
              <a:buSzPts val="2800"/>
              <a:buNone/>
            </a:pPr>
            <a:r>
              <a:rPr lang="en-US" dirty="0"/>
              <a:t>I		</a:t>
            </a:r>
            <a:r>
              <a:rPr lang="en-US" u="sng" dirty="0">
                <a:solidFill>
                  <a:srgbClr val="000000"/>
                </a:solidFill>
              </a:rPr>
              <a:t>I</a:t>
            </a:r>
            <a:r>
              <a:rPr lang="en-US" dirty="0">
                <a:solidFill>
                  <a:srgbClr val="000000"/>
                </a:solidFill>
              </a:rPr>
              <a:t>nfraction</a:t>
            </a:r>
            <a:endParaRPr dirty="0"/>
          </a:p>
          <a:p>
            <a:pPr marL="342900" indent="-342900">
              <a:lnSpc>
                <a:spcPct val="100000"/>
              </a:lnSpc>
              <a:spcBef>
                <a:spcPts val="560"/>
              </a:spcBef>
              <a:buClr>
                <a:schemeClr val="dk1"/>
              </a:buClr>
              <a:buSzPts val="2800"/>
              <a:buNone/>
            </a:pPr>
            <a:endParaRPr dirty="0"/>
          </a:p>
          <a:p>
            <a:pPr marL="342900" indent="-342900">
              <a:lnSpc>
                <a:spcPct val="100000"/>
              </a:lnSpc>
              <a:spcBef>
                <a:spcPts val="560"/>
              </a:spcBef>
              <a:buClr>
                <a:schemeClr val="dk1"/>
              </a:buClr>
              <a:buSzPts val="2800"/>
              <a:buNone/>
            </a:pPr>
            <a:r>
              <a:rPr lang="en-US" dirty="0"/>
              <a:t>N		</a:t>
            </a:r>
            <a:r>
              <a:rPr lang="en-US" u="sng" dirty="0">
                <a:solidFill>
                  <a:srgbClr val="000000"/>
                </a:solidFill>
              </a:rPr>
              <a:t>N</a:t>
            </a:r>
            <a:r>
              <a:rPr lang="en-US" dirty="0">
                <a:solidFill>
                  <a:srgbClr val="000000"/>
                </a:solidFill>
              </a:rPr>
              <a:t>umber of the player</a:t>
            </a:r>
            <a:endParaRPr dirty="0"/>
          </a:p>
          <a:p>
            <a:pPr marL="342900" indent="-342900">
              <a:lnSpc>
                <a:spcPct val="100000"/>
              </a:lnSpc>
              <a:spcBef>
                <a:spcPts val="560"/>
              </a:spcBef>
              <a:buClr>
                <a:schemeClr val="dk1"/>
              </a:buClr>
              <a:buSzPts val="2800"/>
              <a:buNone/>
            </a:pPr>
            <a:endParaRPr dirty="0"/>
          </a:p>
          <a:p>
            <a:pPr marL="342900" indent="-342900">
              <a:lnSpc>
                <a:spcPct val="100000"/>
              </a:lnSpc>
              <a:spcBef>
                <a:spcPts val="560"/>
              </a:spcBef>
              <a:buClr>
                <a:schemeClr val="dk1"/>
              </a:buClr>
              <a:buSzPts val="2800"/>
              <a:buNone/>
            </a:pPr>
            <a:r>
              <a:rPr lang="en-US" dirty="0"/>
              <a:t>S    	</a:t>
            </a:r>
            <a:r>
              <a:rPr lang="en-US" u="sng" dirty="0">
                <a:solidFill>
                  <a:srgbClr val="000000"/>
                </a:solidFill>
              </a:rPr>
              <a:t>S</a:t>
            </a:r>
            <a:r>
              <a:rPr lang="en-US" dirty="0">
                <a:solidFill>
                  <a:srgbClr val="000000"/>
                </a:solidFill>
              </a:rPr>
              <a:t>tay near referee</a:t>
            </a:r>
            <a:endParaRPr dirty="0"/>
          </a:p>
        </p:txBody>
      </p:sp>
      <p:sp>
        <p:nvSpPr>
          <p:cNvPr id="160" name="Google Shape;160;p6"/>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Clr>
                <a:schemeClr val="dk1"/>
              </a:buClr>
              <a:buSzPts val="1400"/>
            </a:pPr>
            <a:fld id="{00000000-1234-1234-1234-123412341234}" type="slidenum">
              <a:rPr lang="en-US" sz="1400">
                <a:solidFill>
                  <a:schemeClr val="dk1"/>
                </a:solidFill>
                <a:latin typeface="Calibri" panose="020F0502020204030204" pitchFamily="34" charset="0"/>
                <a:cs typeface="Calibri" panose="020F0502020204030204" pitchFamily="34" charset="0"/>
              </a:rPr>
              <a:pPr>
                <a:buClr>
                  <a:schemeClr val="dk1"/>
                </a:buClr>
                <a:buSzPts val="1400"/>
              </a:pPr>
              <a:t>6</a:t>
            </a:fld>
            <a:endParaRPr sz="1400" dirty="0">
              <a:solidFill>
                <a:schemeClr val="dk1"/>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4000" dirty="0"/>
              <a:t>Reporting to the Referee</a:t>
            </a:r>
            <a:br>
              <a:rPr lang="en-US" sz="4000" dirty="0">
                <a:solidFill>
                  <a:schemeClr val="dk1"/>
                </a:solidFill>
              </a:rPr>
            </a:br>
            <a:endParaRPr sz="4000" dirty="0">
              <a:solidFill>
                <a:schemeClr val="dk1"/>
              </a:solidFill>
            </a:endParaRPr>
          </a:p>
        </p:txBody>
      </p:sp>
      <p:sp>
        <p:nvSpPr>
          <p:cNvPr id="169" name="Google Shape;169;p7"/>
          <p:cNvSpPr txBox="1">
            <a:spLocks noGrp="1"/>
          </p:cNvSpPr>
          <p:nvPr>
            <p:ph idx="1"/>
          </p:nvPr>
        </p:nvSpPr>
        <p:spPr>
          <a:xfrm>
            <a:off x="838200" y="1479262"/>
            <a:ext cx="4838700" cy="4351338"/>
          </a:xfrm>
          <a:prstGeom prst="rect">
            <a:avLst/>
          </a:prstGeom>
          <a:noFill/>
          <a:ln>
            <a:noFill/>
          </a:ln>
        </p:spPr>
        <p:txBody>
          <a:bodyPr spcFirstLastPara="1" vert="horz" wrap="square" lIns="91425" tIns="45700" rIns="91425" bIns="45700" rtlCol="0" anchor="t" anchorCtr="0">
            <a:noAutofit/>
          </a:bodyPr>
          <a:lstStyle/>
          <a:p>
            <a:pPr marL="342900" indent="-342900">
              <a:lnSpc>
                <a:spcPct val="80000"/>
              </a:lnSpc>
              <a:spcBef>
                <a:spcPts val="0"/>
              </a:spcBef>
              <a:buClr>
                <a:srgbClr val="000000"/>
              </a:buClr>
              <a:buSzPts val="2800"/>
              <a:buFont typeface="Arial"/>
              <a:buChar char="•"/>
            </a:pPr>
            <a:r>
              <a:rPr lang="en-US" dirty="0">
                <a:solidFill>
                  <a:srgbClr val="000000"/>
                </a:solidFill>
              </a:rPr>
              <a:t>If more than one official has a flag don’t assume</a:t>
            </a:r>
            <a:endParaRPr dirty="0"/>
          </a:p>
          <a:p>
            <a:pPr marL="742950" lvl="1" indent="-285750">
              <a:lnSpc>
                <a:spcPct val="80000"/>
              </a:lnSpc>
              <a:spcBef>
                <a:spcPts val="480"/>
              </a:spcBef>
              <a:buClr>
                <a:srgbClr val="000000"/>
              </a:buClr>
              <a:buSzPts val="2400"/>
              <a:buFont typeface="Arial"/>
              <a:buChar char="–"/>
            </a:pPr>
            <a:r>
              <a:rPr lang="en-US" sz="2400" dirty="0">
                <a:solidFill>
                  <a:srgbClr val="000000"/>
                </a:solidFill>
              </a:rPr>
              <a:t>check to see if you have the same call </a:t>
            </a:r>
            <a:endParaRPr sz="2400" dirty="0">
              <a:solidFill>
                <a:srgbClr val="000000"/>
              </a:solidFill>
            </a:endParaRPr>
          </a:p>
          <a:p>
            <a:pPr marL="742950" indent="0">
              <a:lnSpc>
                <a:spcPct val="80000"/>
              </a:lnSpc>
              <a:spcBef>
                <a:spcPts val="480"/>
              </a:spcBef>
              <a:buSzPts val="3200"/>
              <a:buNone/>
            </a:pPr>
            <a:r>
              <a:rPr lang="en-US" sz="2400" dirty="0">
                <a:solidFill>
                  <a:srgbClr val="000000"/>
                </a:solidFill>
              </a:rPr>
              <a:t>(e.g.  DJ and LJ) </a:t>
            </a:r>
            <a:endParaRPr dirty="0"/>
          </a:p>
          <a:p>
            <a:pPr marL="742950" lvl="1" indent="-285750">
              <a:lnSpc>
                <a:spcPct val="80000"/>
              </a:lnSpc>
              <a:spcBef>
                <a:spcPts val="480"/>
              </a:spcBef>
              <a:buClr>
                <a:srgbClr val="000000"/>
              </a:buClr>
              <a:buSzPts val="2400"/>
              <a:buFont typeface="Arial"/>
              <a:buChar char="–"/>
            </a:pPr>
            <a:r>
              <a:rPr lang="en-US" sz="2400" dirty="0">
                <a:solidFill>
                  <a:srgbClr val="000000"/>
                </a:solidFill>
              </a:rPr>
              <a:t>Make sure both agree if it is offside or illegal procedure.</a:t>
            </a:r>
            <a:endParaRPr dirty="0"/>
          </a:p>
          <a:p>
            <a:pPr marL="342900" indent="-342900">
              <a:lnSpc>
                <a:spcPct val="80000"/>
              </a:lnSpc>
              <a:spcBef>
                <a:spcPts val="560"/>
              </a:spcBef>
              <a:buClr>
                <a:srgbClr val="000000"/>
              </a:buClr>
              <a:buSzPts val="2800"/>
              <a:buFont typeface="Arial"/>
              <a:buChar char="•"/>
            </a:pPr>
            <a:r>
              <a:rPr lang="en-US" dirty="0">
                <a:solidFill>
                  <a:srgbClr val="000000"/>
                </a:solidFill>
              </a:rPr>
              <a:t>Ensure the penalty is applied correctly</a:t>
            </a:r>
            <a:endParaRPr dirty="0"/>
          </a:p>
        </p:txBody>
      </p:sp>
      <p:sp>
        <p:nvSpPr>
          <p:cNvPr id="167" name="Google Shape;167;p7"/>
          <p:cNvSpPr txBox="1">
            <a:spLocks noGrp="1"/>
          </p:cNvSpPr>
          <p:nvPr>
            <p:ph type="sldNum" sz="quarter" idx="12"/>
          </p:nvPr>
        </p:nvSpPr>
        <p:spPr>
          <a:prstGeom prst="rect">
            <a:avLst/>
          </a:prstGeom>
          <a:noFill/>
          <a:ln>
            <a:noFill/>
          </a:ln>
        </p:spPr>
        <p:txBody>
          <a:bodyPr spcFirstLastPara="1" vert="horz" wrap="square" lIns="91425" tIns="45700" rIns="91425" bIns="45700" rtlCol="0" anchor="t" anchorCtr="0">
            <a:noAutofit/>
          </a:bodyPr>
          <a:lstStyle/>
          <a:p>
            <a:pPr>
              <a:buClr>
                <a:schemeClr val="dk1"/>
              </a:buClr>
              <a:buSzPts val="1400"/>
            </a:pPr>
            <a:fld id="{00000000-1234-1234-1234-123412341234}" type="slidenum">
              <a:rPr lang="en-US" sz="1400">
                <a:solidFill>
                  <a:schemeClr val="dk1"/>
                </a:solidFill>
                <a:latin typeface="Calibri" panose="020F0502020204030204" pitchFamily="34" charset="0"/>
                <a:cs typeface="Calibri" panose="020F0502020204030204" pitchFamily="34" charset="0"/>
              </a:rPr>
              <a:pPr>
                <a:buClr>
                  <a:schemeClr val="dk1"/>
                </a:buClr>
                <a:buSzPts val="1400"/>
              </a:pPr>
              <a:t>7</a:t>
            </a:fld>
            <a:endParaRPr sz="1400" dirty="0">
              <a:solidFill>
                <a:schemeClr val="dk1"/>
              </a:solidFill>
              <a:latin typeface="Calibri" panose="020F0502020204030204" pitchFamily="34" charset="0"/>
              <a:cs typeface="Calibri" panose="020F0502020204030204" pitchFamily="34" charset="0"/>
            </a:endParaRPr>
          </a:p>
        </p:txBody>
      </p:sp>
      <p:pic>
        <p:nvPicPr>
          <p:cNvPr id="170" name="Google Shape;170;p7"/>
          <p:cNvPicPr preferRelativeResize="0"/>
          <p:nvPr/>
        </p:nvPicPr>
        <p:blipFill rotWithShape="1">
          <a:blip r:embed="rId3">
            <a:alphaModFix/>
          </a:blip>
          <a:srcRect/>
          <a:stretch/>
        </p:blipFill>
        <p:spPr>
          <a:xfrm>
            <a:off x="6238010" y="2002478"/>
            <a:ext cx="4991100" cy="252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4000" dirty="0"/>
              <a:t>Rules</a:t>
            </a:r>
            <a:br>
              <a:rPr lang="en-US" sz="4000" dirty="0"/>
            </a:br>
            <a:r>
              <a:rPr lang="en-US" sz="4000" dirty="0"/>
              <a:t>Penalties and their Application </a:t>
            </a:r>
            <a:endParaRPr dirty="0"/>
          </a:p>
        </p:txBody>
      </p:sp>
      <p:sp>
        <p:nvSpPr>
          <p:cNvPr id="176" name="Google Shape;176;p8"/>
          <p:cNvSpPr txBox="1"/>
          <p:nvPr/>
        </p:nvSpPr>
        <p:spPr>
          <a:xfrm>
            <a:off x="2255875" y="2987013"/>
            <a:ext cx="4162800" cy="1200600"/>
          </a:xfrm>
          <a:prstGeom prst="rect">
            <a:avLst/>
          </a:prstGeom>
          <a:noFill/>
          <a:ln>
            <a:noFill/>
          </a:ln>
        </p:spPr>
        <p:txBody>
          <a:bodyPr spcFirstLastPara="1" wrap="square" lIns="91425" tIns="45700" rIns="91425" bIns="45700" anchor="t" anchorCtr="0">
            <a:spAutoFit/>
          </a:bodyPr>
          <a:lstStyle/>
          <a:p>
            <a:pPr>
              <a:buSzPts val="3600"/>
            </a:pPr>
            <a:r>
              <a:rPr lang="en-US" sz="3600" dirty="0">
                <a:latin typeface="Calibri" panose="020F0502020204030204" pitchFamily="34" charset="0"/>
                <a:ea typeface="Calibri" panose="020F0502020204030204" pitchFamily="34" charset="0"/>
                <a:cs typeface="Calibri" panose="020F0502020204030204" pitchFamily="34" charset="0"/>
              </a:rPr>
              <a:t>Guidelines not Hard Lines</a:t>
            </a:r>
            <a:endParaRPr dirty="0">
              <a:latin typeface="Calibri" panose="020F0502020204030204" pitchFamily="34" charset="0"/>
              <a:ea typeface="Calibri" panose="020F0502020204030204" pitchFamily="34" charset="0"/>
              <a:cs typeface="Calibri" panose="020F0502020204030204" pitchFamily="34" charset="0"/>
            </a:endParaRPr>
          </a:p>
        </p:txBody>
      </p:sp>
      <p:pic>
        <p:nvPicPr>
          <p:cNvPr id="177" name="Google Shape;177;p8"/>
          <p:cNvPicPr preferRelativeResize="0"/>
          <p:nvPr/>
        </p:nvPicPr>
        <p:blipFill rotWithShape="1">
          <a:blip r:embed="rId3">
            <a:alphaModFix/>
          </a:blip>
          <a:srcRect t="10528"/>
          <a:stretch/>
        </p:blipFill>
        <p:spPr>
          <a:xfrm>
            <a:off x="6974226" y="2343150"/>
            <a:ext cx="3160374" cy="30655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9"/>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SzPts val="1400"/>
            </a:pPr>
            <a:r>
              <a:rPr lang="en-US" sz="3600" dirty="0"/>
              <a:t>Prevention of penalties</a:t>
            </a:r>
            <a:endParaRPr dirty="0"/>
          </a:p>
        </p:txBody>
      </p:sp>
      <p:sp>
        <p:nvSpPr>
          <p:cNvPr id="182" name="Google Shape;182;p9"/>
          <p:cNvSpPr txBox="1">
            <a:spLocks noGrp="1"/>
          </p:cNvSpPr>
          <p:nvPr>
            <p:ph idx="1"/>
          </p:nvPr>
        </p:nvSpPr>
        <p:spPr>
          <a:prstGeom prst="rect">
            <a:avLst/>
          </a:prstGeom>
          <a:noFill/>
          <a:ln>
            <a:noFill/>
          </a:ln>
        </p:spPr>
        <p:txBody>
          <a:bodyPr spcFirstLastPara="1" vert="horz" wrap="square" lIns="91425" tIns="45700" rIns="91425" bIns="45700" rtlCol="0" anchor="t" anchorCtr="0">
            <a:noAutofit/>
          </a:bodyPr>
          <a:lstStyle/>
          <a:p>
            <a:pPr marL="342900" lvl="1" indent="-368300">
              <a:lnSpc>
                <a:spcPct val="100000"/>
              </a:lnSpc>
              <a:spcBef>
                <a:spcPts val="0"/>
              </a:spcBef>
              <a:buClr>
                <a:schemeClr val="hlink"/>
              </a:buClr>
              <a:buSzPts val="1800"/>
              <a:buFont typeface="Noto Sans Symbols"/>
              <a:buChar char="◆"/>
            </a:pPr>
            <a:r>
              <a:rPr lang="en-US" dirty="0"/>
              <a:t>Voice and proximity</a:t>
            </a:r>
            <a:endParaRPr dirty="0"/>
          </a:p>
          <a:p>
            <a:pPr marL="342900" lvl="1" indent="-368300">
              <a:lnSpc>
                <a:spcPct val="100000"/>
              </a:lnSpc>
              <a:spcBef>
                <a:spcPts val="0"/>
              </a:spcBef>
              <a:buClr>
                <a:schemeClr val="hlink"/>
              </a:buClr>
              <a:buSzPts val="1800"/>
              <a:buFont typeface="Noto Sans Symbols"/>
              <a:buChar char="◆"/>
            </a:pPr>
            <a:r>
              <a:rPr lang="en-US" dirty="0"/>
              <a:t>Gates up - Player comes on</a:t>
            </a:r>
            <a:endParaRPr sz="2800" dirty="0"/>
          </a:p>
          <a:p>
            <a:pPr marL="342900" lvl="1" indent="-368300">
              <a:lnSpc>
                <a:spcPct val="100000"/>
              </a:lnSpc>
              <a:spcBef>
                <a:spcPts val="400"/>
              </a:spcBef>
              <a:buClr>
                <a:schemeClr val="hlink"/>
              </a:buClr>
              <a:buSzPts val="1800"/>
              <a:buFont typeface="Noto Sans Symbols"/>
              <a:buChar char="◆"/>
            </a:pPr>
            <a:r>
              <a:rPr lang="en-US" dirty="0"/>
              <a:t>Player goes off field on wrong side</a:t>
            </a:r>
            <a:endParaRPr sz="2800" dirty="0"/>
          </a:p>
          <a:p>
            <a:pPr marL="342900" lvl="1" indent="-368300">
              <a:lnSpc>
                <a:spcPct val="100000"/>
              </a:lnSpc>
              <a:spcBef>
                <a:spcPts val="400"/>
              </a:spcBef>
              <a:buClr>
                <a:schemeClr val="hlink"/>
              </a:buClr>
              <a:buSzPts val="1800"/>
              <a:buFont typeface="Noto Sans Symbols"/>
              <a:buChar char="◆"/>
            </a:pPr>
            <a:r>
              <a:rPr lang="en-US" dirty="0"/>
              <a:t>Lining up offside</a:t>
            </a:r>
            <a:endParaRPr dirty="0"/>
          </a:p>
          <a:p>
            <a:pPr marL="342900" lvl="1" indent="-368300">
              <a:lnSpc>
                <a:spcPct val="100000"/>
              </a:lnSpc>
              <a:spcBef>
                <a:spcPts val="400"/>
              </a:spcBef>
              <a:buClr>
                <a:schemeClr val="hlink"/>
              </a:buClr>
              <a:buSzPts val="1800"/>
              <a:buFont typeface="Noto Sans Symbols"/>
              <a:buChar char="◆"/>
            </a:pPr>
            <a:r>
              <a:rPr lang="en-US" dirty="0"/>
              <a:t>Extra player(s) running off field before play starts</a:t>
            </a:r>
            <a:endParaRPr dirty="0"/>
          </a:p>
          <a:p>
            <a:pPr marL="342900" lvl="1" indent="-368300">
              <a:lnSpc>
                <a:spcPct val="100000"/>
              </a:lnSpc>
              <a:spcBef>
                <a:spcPts val="400"/>
              </a:spcBef>
              <a:buClr>
                <a:schemeClr val="hlink"/>
              </a:buClr>
              <a:buSzPts val="1800"/>
              <a:buFont typeface="Noto Sans Symbols"/>
              <a:buChar char="◆"/>
            </a:pPr>
            <a:r>
              <a:rPr lang="en-US" dirty="0"/>
              <a:t>Kickoff – go when ready</a:t>
            </a:r>
          </a:p>
          <a:p>
            <a:pPr marL="342900" lvl="1" indent="-368300">
              <a:lnSpc>
                <a:spcPct val="100000"/>
              </a:lnSpc>
              <a:spcBef>
                <a:spcPts val="400"/>
              </a:spcBef>
              <a:buClr>
                <a:schemeClr val="hlink"/>
              </a:buClr>
              <a:buSzPts val="1800"/>
              <a:buFont typeface="Noto Sans Symbols"/>
              <a:buChar char="◆"/>
            </a:pPr>
            <a:r>
              <a:rPr lang="en-US" dirty="0"/>
              <a:t>Potential infraction - talk to player(s) after play</a:t>
            </a:r>
            <a:endParaRPr dirty="0"/>
          </a:p>
        </p:txBody>
      </p:sp>
      <p:pic>
        <p:nvPicPr>
          <p:cNvPr id="184" name="Google Shape;184;p9"/>
          <p:cNvPicPr preferRelativeResize="0"/>
          <p:nvPr/>
        </p:nvPicPr>
        <p:blipFill>
          <a:blip r:embed="rId3">
            <a:alphaModFix/>
          </a:blip>
          <a:stretch>
            <a:fillRect/>
          </a:stretch>
        </p:blipFill>
        <p:spPr>
          <a:xfrm>
            <a:off x="8067913" y="1456812"/>
            <a:ext cx="2928375" cy="4403302"/>
          </a:xfrm>
          <a:prstGeom prst="rect">
            <a:avLst/>
          </a:prstGeom>
          <a:noFill/>
          <a:ln>
            <a:noFill/>
          </a:ln>
        </p:spPr>
      </p:pic>
    </p:spTree>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L New Brand Template" id="{37808E72-7BC4-8C4F-BA7C-9AB6955717AE}" vid="{DB6A5E2B-E38D-5F48-82A1-596EE685209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3646</TotalTime>
  <Words>3088</Words>
  <Application>Microsoft Office PowerPoint</Application>
  <PresentationFormat>Widescreen</PresentationFormat>
  <Paragraphs>330</Paragraphs>
  <Slides>33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Gill Sans MT</vt:lpstr>
      <vt:lpstr>Arial</vt:lpstr>
      <vt:lpstr>Comic Sans MS</vt:lpstr>
      <vt:lpstr>Noto Sans Symbols</vt:lpstr>
      <vt:lpstr>Segoe UI Historic</vt:lpstr>
      <vt:lpstr>2_Office Theme</vt:lpstr>
      <vt:lpstr>Level 1 Part 4</vt:lpstr>
      <vt:lpstr>Agenda</vt:lpstr>
      <vt:lpstr>The Penalty Flag</vt:lpstr>
      <vt:lpstr>The Penalty Flag</vt:lpstr>
      <vt:lpstr>Stopping the Play</vt:lpstr>
      <vt:lpstr>Reporting Infractions</vt:lpstr>
      <vt:lpstr>Reporting to the Referee </vt:lpstr>
      <vt:lpstr>Rules Penalties and their Application </vt:lpstr>
      <vt:lpstr>Prevention of penalties</vt:lpstr>
      <vt:lpstr>Learn the Rules of the Game</vt:lpstr>
      <vt:lpstr>What are the basics? ?</vt:lpstr>
      <vt:lpstr>Improving Rules Knowledge</vt:lpstr>
      <vt:lpstr>Rules Study</vt:lpstr>
      <vt:lpstr>PowerPoint Presentation</vt:lpstr>
      <vt:lpstr>PowerPoint Presentation</vt:lpstr>
      <vt:lpstr>Rule 1 Section 8 - Dead Ball</vt:lpstr>
      <vt:lpstr>Rule 1 Section 8 - Dead Ball</vt:lpstr>
      <vt:lpstr>Rule 1 Section 8 - Dead Ball</vt:lpstr>
      <vt:lpstr>Rule 6 Section 5 Article 6 Completed Forward Pass</vt:lpstr>
      <vt:lpstr>Rule 6 Section 5 Article 7 InComplete Pass</vt:lpstr>
      <vt:lpstr>Rule 3 Section 2 Art. 1 Touchdown</vt:lpstr>
      <vt:lpstr>PowerPoint Presentation</vt:lpstr>
      <vt:lpstr>Fouls and Penalties</vt:lpstr>
      <vt:lpstr>Use of Hands and Arms</vt:lpstr>
      <vt:lpstr>Illegal use of Hands and Arms</vt:lpstr>
      <vt:lpstr>Rule 6 Sec 4 Art 9  Interference </vt:lpstr>
      <vt:lpstr>Rule 6 Sec 4 Art 10  Illegal Interference Penalties </vt:lpstr>
      <vt:lpstr>Rule 6 Sec 4 Art 10  Illegal Interference Penalties </vt:lpstr>
      <vt:lpstr>Rule 5 Sect 4 Art 1  Offside beyond Line of scrimmage (restraining zone foul)</vt:lpstr>
      <vt:lpstr>Next Steps</vt:lpstr>
      <vt:lpstr>Being Successful</vt:lpstr>
      <vt:lpstr>Being Successful</vt:lpstr>
      <vt:lpstr>Being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Hallock</dc:creator>
  <cp:lastModifiedBy>Henry Chiu</cp:lastModifiedBy>
  <cp:revision>24</cp:revision>
  <dcterms:created xsi:type="dcterms:W3CDTF">2005-05-29T00:03:33Z</dcterms:created>
  <dcterms:modified xsi:type="dcterms:W3CDTF">2024-04-10T01:13:22Z</dcterms:modified>
</cp:coreProperties>
</file>