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65" r:id="rId3"/>
    <p:sldId id="262" r:id="rId4"/>
    <p:sldId id="257" r:id="rId5"/>
    <p:sldId id="273" r:id="rId6"/>
    <p:sldId id="268" r:id="rId7"/>
    <p:sldId id="269" r:id="rId8"/>
    <p:sldId id="270" r:id="rId9"/>
    <p:sldId id="271" r:id="rId10"/>
    <p:sldId id="274" r:id="rId11"/>
    <p:sldId id="285" r:id="rId12"/>
    <p:sldId id="286" r:id="rId13"/>
    <p:sldId id="287" r:id="rId14"/>
    <p:sldId id="288" r:id="rId15"/>
    <p:sldId id="289" r:id="rId16"/>
    <p:sldId id="290" r:id="rId17"/>
    <p:sldId id="291" r:id="rId18"/>
    <p:sldId id="292" r:id="rId19"/>
    <p:sldId id="293" r:id="rId20"/>
    <p:sldId id="275" r:id="rId21"/>
    <p:sldId id="276" r:id="rId22"/>
    <p:sldId id="277" r:id="rId23"/>
    <p:sldId id="294" r:id="rId24"/>
    <p:sldId id="296" r:id="rId25"/>
    <p:sldId id="278" r:id="rId26"/>
    <p:sldId id="300" r:id="rId27"/>
    <p:sldId id="304" r:id="rId28"/>
    <p:sldId id="303" r:id="rId29"/>
    <p:sldId id="301" r:id="rId30"/>
    <p:sldId id="281" r:id="rId31"/>
    <p:sldId id="280" r:id="rId32"/>
    <p:sldId id="282" r:id="rId33"/>
    <p:sldId id="279" r:id="rId34"/>
    <p:sldId id="283" r:id="rId35"/>
    <p:sldId id="284" r:id="rId36"/>
  </p:sldIdLst>
  <p:sldSz cx="12192000" cy="6858000"/>
  <p:notesSz cx="6858000" cy="9144000"/>
  <p:custDataLst>
    <p:tags r:id="rId3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4F47A-E8DA-4E31-AD12-F2B3E0FF3CF4}" v="4" dt="2023-03-31T20:18:22.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0012" autoAdjust="0"/>
  </p:normalViewPr>
  <p:slideViewPr>
    <p:cSldViewPr snapToGrid="0">
      <p:cViewPr varScale="1">
        <p:scale>
          <a:sx n="55" d="100"/>
          <a:sy n="55" d="100"/>
        </p:scale>
        <p:origin x="11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0CADD-1429-4ED6-9000-6E62E1BE43CB}" type="datetimeFigureOut">
              <a:rPr lang="fr-CA" smtClean="0"/>
              <a:t>2024-04-18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A689-B993-4D17-9E68-78E225C0365F}" type="slidenum">
              <a:rPr lang="fr-CA" smtClean="0"/>
              <a:t>‹#›</a:t>
            </a:fld>
            <a:endParaRPr lang="fr-CA"/>
          </a:p>
        </p:txBody>
      </p:sp>
    </p:spTree>
    <p:extLst>
      <p:ext uri="{BB962C8B-B14F-4D97-AF65-F5344CB8AC3E}">
        <p14:creationId xmlns:p14="http://schemas.microsoft.com/office/powerpoint/2010/main" val="18084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Tackled or falling forward are the easy ones. Driven back is a challenge.</a:t>
            </a:r>
          </a:p>
          <a:p>
            <a:r>
              <a:rPr lang="en-CA" dirty="0"/>
              <a:t>If unsure, give the ball carrier more yardage</a:t>
            </a:r>
          </a:p>
          <a:p>
            <a:r>
              <a:rPr lang="en-CA" dirty="0"/>
              <a:t>Hand means other hand not back of hand ball is in, go back to intent of rule.</a:t>
            </a:r>
          </a:p>
        </p:txBody>
      </p:sp>
      <p:sp>
        <p:nvSpPr>
          <p:cNvPr id="4" name="Slide Number Placeholder 3"/>
          <p:cNvSpPr>
            <a:spLocks noGrp="1"/>
          </p:cNvSpPr>
          <p:nvPr>
            <p:ph type="sldNum" sz="quarter" idx="5"/>
          </p:nvPr>
        </p:nvSpPr>
        <p:spPr/>
        <p:txBody>
          <a:bodyPr/>
          <a:lstStyle/>
          <a:p>
            <a:fld id="{D755A689-B993-4D17-9E68-78E225C0365F}" type="slidenum">
              <a:rPr lang="fr-CA" smtClean="0"/>
              <a:t>4</a:t>
            </a:fld>
            <a:endParaRPr lang="fr-CA"/>
          </a:p>
        </p:txBody>
      </p:sp>
    </p:spTree>
    <p:extLst>
      <p:ext uri="{BB962C8B-B14F-4D97-AF65-F5344CB8AC3E}">
        <p14:creationId xmlns:p14="http://schemas.microsoft.com/office/powerpoint/2010/main" val="415106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A4 - Hit Directly to OOB - Good inbounds spot as player is driven backwards and 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14</a:t>
            </a:fld>
            <a:endParaRPr lang="fr-CA"/>
          </a:p>
        </p:txBody>
      </p:sp>
    </p:spTree>
    <p:extLst>
      <p:ext uri="{BB962C8B-B14F-4D97-AF65-F5344CB8AC3E}">
        <p14:creationId xmlns:p14="http://schemas.microsoft.com/office/powerpoint/2010/main" val="1219114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A5 - Inbounds Forward Progress - Inbounds or Out of Bounds?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15</a:t>
            </a:fld>
            <a:endParaRPr lang="fr-CA"/>
          </a:p>
        </p:txBody>
      </p:sp>
    </p:spTree>
    <p:extLst>
      <p:ext uri="{BB962C8B-B14F-4D97-AF65-F5344CB8AC3E}">
        <p14:creationId xmlns:p14="http://schemas.microsoft.com/office/powerpoint/2010/main" val="214380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A6 - Inbounds Forward Progress - Good out of bounds spot, when is the ball carrier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16</a:t>
            </a:fld>
            <a:endParaRPr lang="fr-CA"/>
          </a:p>
        </p:txBody>
      </p:sp>
    </p:spTree>
    <p:extLst>
      <p:ext uri="{BB962C8B-B14F-4D97-AF65-F5344CB8AC3E}">
        <p14:creationId xmlns:p14="http://schemas.microsoft.com/office/powerpoint/2010/main" val="153116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A7 - To Out of Bounds Inside 3min - Inbounds or Out of Bounds?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17</a:t>
            </a:fld>
            <a:endParaRPr lang="fr-CA"/>
          </a:p>
        </p:txBody>
      </p:sp>
    </p:spTree>
    <p:extLst>
      <p:ext uri="{BB962C8B-B14F-4D97-AF65-F5344CB8AC3E}">
        <p14:creationId xmlns:p14="http://schemas.microsoft.com/office/powerpoint/2010/main" val="970275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A8 - 3D1 Made Easily - Good example of not needing to come in hard, obvious 1D gained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18</a:t>
            </a:fld>
            <a:endParaRPr lang="fr-CA"/>
          </a:p>
        </p:txBody>
      </p:sp>
    </p:spTree>
    <p:extLst>
      <p:ext uri="{BB962C8B-B14F-4D97-AF65-F5344CB8AC3E}">
        <p14:creationId xmlns:p14="http://schemas.microsoft.com/office/powerpoint/2010/main" val="531588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A9 - When to Come in Hard - Close to 1D, need to come in and sell the spot. Watch the coaches at the end of the clip - these are the important ones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19</a:t>
            </a:fld>
            <a:endParaRPr lang="fr-CA"/>
          </a:p>
        </p:txBody>
      </p:sp>
    </p:spTree>
    <p:extLst>
      <p:ext uri="{BB962C8B-B14F-4D97-AF65-F5344CB8AC3E}">
        <p14:creationId xmlns:p14="http://schemas.microsoft.com/office/powerpoint/2010/main" val="358215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22</a:t>
            </a:fld>
            <a:endParaRPr lang="fr-CA"/>
          </a:p>
        </p:txBody>
      </p:sp>
    </p:spTree>
    <p:extLst>
      <p:ext uri="{BB962C8B-B14F-4D97-AF65-F5344CB8AC3E}">
        <p14:creationId xmlns:p14="http://schemas.microsoft.com/office/powerpoint/2010/main" val="1539092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Calibri" panose="020F0502020204030204" pitchFamily="34" charset="0"/>
                <a:ea typeface="Calibri" panose="020F0502020204030204" pitchFamily="34" charset="0"/>
              </a:rPr>
              <a:t>B1 - </a:t>
            </a:r>
            <a:r>
              <a:rPr lang="en-US" sz="1200" u="none" strike="noStrike" dirty="0" err="1">
                <a:effectLst/>
                <a:latin typeface="Calibri" panose="020F0502020204030204" pitchFamily="34" charset="0"/>
                <a:ea typeface="Calibri" panose="020F0502020204030204" pitchFamily="34" charset="0"/>
              </a:rPr>
              <a:t>Mic’d</a:t>
            </a:r>
            <a:r>
              <a:rPr lang="en-US" sz="1200" u="none" strike="noStrike" dirty="0">
                <a:effectLst/>
                <a:latin typeface="Calibri" panose="020F0502020204030204" pitchFamily="34" charset="0"/>
                <a:ea typeface="Calibri" panose="020F0502020204030204" pitchFamily="34" charset="0"/>
              </a:rPr>
              <a:t> Up Edited - Conversation between official and player regarding rule, good example of sticking to the standard and calmly explaining why it is being applied.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23</a:t>
            </a:fld>
            <a:endParaRPr lang="fr-CA"/>
          </a:p>
        </p:txBody>
      </p:sp>
    </p:spTree>
    <p:extLst>
      <p:ext uri="{BB962C8B-B14F-4D97-AF65-F5344CB8AC3E}">
        <p14:creationId xmlns:p14="http://schemas.microsoft.com/office/powerpoint/2010/main" val="1318636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Calibri" panose="020F0502020204030204" pitchFamily="34" charset="0"/>
                <a:ea typeface="Calibri" panose="020F0502020204030204" pitchFamily="34" charset="0"/>
              </a:rPr>
              <a:t>B3 - National Card - Good example of late game situation, no time for coaches conference, but willing and able to work with coach in crucial moments to help them with what they need while you focus on job at hand, versus being dismissive to the bench. </a:t>
            </a:r>
            <a:endParaRPr lang="en-US" sz="12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24</a:t>
            </a:fld>
            <a:endParaRPr lang="fr-CA"/>
          </a:p>
        </p:txBody>
      </p:sp>
    </p:spTree>
    <p:extLst>
      <p:ext uri="{BB962C8B-B14F-4D97-AF65-F5344CB8AC3E}">
        <p14:creationId xmlns:p14="http://schemas.microsoft.com/office/powerpoint/2010/main" val="1353359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still watch blocking when you have the ball carrier</a:t>
            </a:r>
          </a:p>
        </p:txBody>
      </p:sp>
      <p:sp>
        <p:nvSpPr>
          <p:cNvPr id="4" name="Slide Number Placeholder 3"/>
          <p:cNvSpPr>
            <a:spLocks noGrp="1"/>
          </p:cNvSpPr>
          <p:nvPr>
            <p:ph type="sldNum" sz="quarter" idx="5"/>
          </p:nvPr>
        </p:nvSpPr>
        <p:spPr/>
        <p:txBody>
          <a:bodyPr/>
          <a:lstStyle/>
          <a:p>
            <a:fld id="{D755A689-B993-4D17-9E68-78E225C0365F}" type="slidenum">
              <a:rPr lang="fr-CA" smtClean="0"/>
              <a:t>26</a:t>
            </a:fld>
            <a:endParaRPr lang="fr-CA"/>
          </a:p>
        </p:txBody>
      </p:sp>
    </p:spTree>
    <p:extLst>
      <p:ext uri="{BB962C8B-B14F-4D97-AF65-F5344CB8AC3E}">
        <p14:creationId xmlns:p14="http://schemas.microsoft.com/office/powerpoint/2010/main" val="118592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the lines. Be aware of how far they have for a 1D. Kick plays and turnovers spot the ball on the yard.</a:t>
            </a:r>
          </a:p>
        </p:txBody>
      </p:sp>
      <p:sp>
        <p:nvSpPr>
          <p:cNvPr id="4" name="Slide Number Placeholder 3"/>
          <p:cNvSpPr>
            <a:spLocks noGrp="1"/>
          </p:cNvSpPr>
          <p:nvPr>
            <p:ph type="sldNum" sz="quarter" idx="5"/>
          </p:nvPr>
        </p:nvSpPr>
        <p:spPr/>
        <p:txBody>
          <a:bodyPr/>
          <a:lstStyle/>
          <a:p>
            <a:fld id="{D755A689-B993-4D17-9E68-78E225C0365F}" type="slidenum">
              <a:rPr lang="fr-CA" smtClean="0"/>
              <a:t>5</a:t>
            </a:fld>
            <a:endParaRPr lang="fr-CA"/>
          </a:p>
        </p:txBody>
      </p:sp>
    </p:spTree>
    <p:extLst>
      <p:ext uri="{BB962C8B-B14F-4D97-AF65-F5344CB8AC3E}">
        <p14:creationId xmlns:p14="http://schemas.microsoft.com/office/powerpoint/2010/main" val="29884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33</a:t>
            </a:fld>
            <a:endParaRPr lang="fr-CA"/>
          </a:p>
        </p:txBody>
      </p:sp>
    </p:spTree>
    <p:extLst>
      <p:ext uri="{BB962C8B-B14F-4D97-AF65-F5344CB8AC3E}">
        <p14:creationId xmlns:p14="http://schemas.microsoft.com/office/powerpoint/2010/main" val="203005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34</a:t>
            </a:fld>
            <a:endParaRPr lang="fr-CA"/>
          </a:p>
        </p:txBody>
      </p:sp>
    </p:spTree>
    <p:extLst>
      <p:ext uri="{BB962C8B-B14F-4D97-AF65-F5344CB8AC3E}">
        <p14:creationId xmlns:p14="http://schemas.microsoft.com/office/powerpoint/2010/main" val="415198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Receiver driven backwards and receivers coming back on own before being contacted are tough. </a:t>
            </a:r>
          </a:p>
          <a:p>
            <a:r>
              <a:rPr lang="en-CA" dirty="0"/>
              <a:t>Driven back without being encircled is tough.</a:t>
            </a:r>
          </a:p>
          <a:p>
            <a:r>
              <a:rPr lang="en-CA" dirty="0"/>
              <a:t>Hold onto your whistle for a second when ball carrier is caught up and driven back to see if they can break free. However, if you know forward progress is complete don’t allow a fumble in this delay. </a:t>
            </a:r>
          </a:p>
        </p:txBody>
      </p:sp>
      <p:sp>
        <p:nvSpPr>
          <p:cNvPr id="4" name="Slide Number Placeholder 3"/>
          <p:cNvSpPr>
            <a:spLocks noGrp="1"/>
          </p:cNvSpPr>
          <p:nvPr>
            <p:ph type="sldNum" sz="quarter" idx="5"/>
          </p:nvPr>
        </p:nvSpPr>
        <p:spPr/>
        <p:txBody>
          <a:bodyPr/>
          <a:lstStyle/>
          <a:p>
            <a:fld id="{D755A689-B993-4D17-9E68-78E225C0365F}" type="slidenum">
              <a:rPr lang="fr-CA" smtClean="0"/>
              <a:t>6</a:t>
            </a:fld>
            <a:endParaRPr lang="fr-CA"/>
          </a:p>
        </p:txBody>
      </p:sp>
    </p:spTree>
    <p:extLst>
      <p:ext uri="{BB962C8B-B14F-4D97-AF65-F5344CB8AC3E}">
        <p14:creationId xmlns:p14="http://schemas.microsoft.com/office/powerpoint/2010/main" val="33527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Only blow your whistle when you can see the ball.</a:t>
            </a:r>
          </a:p>
        </p:txBody>
      </p:sp>
      <p:sp>
        <p:nvSpPr>
          <p:cNvPr id="4" name="Slide Number Placeholder 3"/>
          <p:cNvSpPr>
            <a:spLocks noGrp="1"/>
          </p:cNvSpPr>
          <p:nvPr>
            <p:ph type="sldNum" sz="quarter" idx="5"/>
          </p:nvPr>
        </p:nvSpPr>
        <p:spPr/>
        <p:txBody>
          <a:bodyPr/>
          <a:lstStyle/>
          <a:p>
            <a:fld id="{D755A689-B993-4D17-9E68-78E225C0365F}" type="slidenum">
              <a:rPr lang="fr-CA" smtClean="0"/>
              <a:t>7</a:t>
            </a:fld>
            <a:endParaRPr lang="fr-CA"/>
          </a:p>
        </p:txBody>
      </p:sp>
    </p:spTree>
    <p:extLst>
      <p:ext uri="{BB962C8B-B14F-4D97-AF65-F5344CB8AC3E}">
        <p14:creationId xmlns:p14="http://schemas.microsoft.com/office/powerpoint/2010/main" val="321065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Has a 1D been gained or not.</a:t>
            </a:r>
          </a:p>
          <a:p>
            <a:r>
              <a:rPr lang="en-CA" dirty="0"/>
              <a:t>Face back towards the field before signalling whether play ended in bounds or OB.</a:t>
            </a:r>
          </a:p>
        </p:txBody>
      </p:sp>
      <p:sp>
        <p:nvSpPr>
          <p:cNvPr id="4" name="Slide Number Placeholder 3"/>
          <p:cNvSpPr>
            <a:spLocks noGrp="1"/>
          </p:cNvSpPr>
          <p:nvPr>
            <p:ph type="sldNum" sz="quarter" idx="5"/>
          </p:nvPr>
        </p:nvSpPr>
        <p:spPr/>
        <p:txBody>
          <a:bodyPr/>
          <a:lstStyle/>
          <a:p>
            <a:fld id="{D755A689-B993-4D17-9E68-78E225C0365F}" type="slidenum">
              <a:rPr lang="fr-CA" smtClean="0"/>
              <a:t>8</a:t>
            </a:fld>
            <a:endParaRPr lang="fr-CA"/>
          </a:p>
        </p:txBody>
      </p:sp>
    </p:spTree>
    <p:extLst>
      <p:ext uri="{BB962C8B-B14F-4D97-AF65-F5344CB8AC3E}">
        <p14:creationId xmlns:p14="http://schemas.microsoft.com/office/powerpoint/2010/main" val="256202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10</a:t>
            </a:fld>
            <a:endParaRPr lang="fr-CA"/>
          </a:p>
        </p:txBody>
      </p:sp>
    </p:spTree>
    <p:extLst>
      <p:ext uri="{BB962C8B-B14F-4D97-AF65-F5344CB8AC3E}">
        <p14:creationId xmlns:p14="http://schemas.microsoft.com/office/powerpoint/2010/main" val="185580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A1 - Justin Tight TD Play - Covering official moves immediately to GL, as a result is in the right spot to make the call</a:t>
            </a:r>
          </a:p>
        </p:txBody>
      </p:sp>
      <p:sp>
        <p:nvSpPr>
          <p:cNvPr id="4" name="Slide Number Placeholder 3"/>
          <p:cNvSpPr>
            <a:spLocks noGrp="1"/>
          </p:cNvSpPr>
          <p:nvPr>
            <p:ph type="sldNum" sz="quarter" idx="5"/>
          </p:nvPr>
        </p:nvSpPr>
        <p:spPr/>
        <p:txBody>
          <a:bodyPr/>
          <a:lstStyle/>
          <a:p>
            <a:fld id="{D755A689-B993-4D17-9E68-78E225C0365F}" type="slidenum">
              <a:rPr lang="fr-CA" smtClean="0"/>
              <a:t>11</a:t>
            </a:fld>
            <a:endParaRPr lang="fr-CA"/>
          </a:p>
        </p:txBody>
      </p:sp>
    </p:spTree>
    <p:extLst>
      <p:ext uri="{BB962C8B-B14F-4D97-AF65-F5344CB8AC3E}">
        <p14:creationId xmlns:p14="http://schemas.microsoft.com/office/powerpoint/2010/main" val="24706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A2 - Forward Progress - When is forward progress halted, inbounds or out of bounds? Slow whistles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12</a:t>
            </a:fld>
            <a:endParaRPr lang="fr-CA"/>
          </a:p>
        </p:txBody>
      </p:sp>
    </p:spTree>
    <p:extLst>
      <p:ext uri="{BB962C8B-B14F-4D97-AF65-F5344CB8AC3E}">
        <p14:creationId xmlns:p14="http://schemas.microsoft.com/office/powerpoint/2010/main" val="58609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latin typeface="Calibri" panose="020F0502020204030204" pitchFamily="34" charset="0"/>
              </a:rPr>
              <a:t>A3 - Driven Back to OOB - Good inbounds spot as player is driven backwards and 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755A689-B993-4D17-9E68-78E225C0365F}" type="slidenum">
              <a:rPr lang="fr-CA" smtClean="0"/>
              <a:t>13</a:t>
            </a:fld>
            <a:endParaRPr lang="fr-CA"/>
          </a:p>
        </p:txBody>
      </p:sp>
    </p:spTree>
    <p:extLst>
      <p:ext uri="{BB962C8B-B14F-4D97-AF65-F5344CB8AC3E}">
        <p14:creationId xmlns:p14="http://schemas.microsoft.com/office/powerpoint/2010/main" val="1906709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4614535"/>
            <a:ext cx="10363200" cy="575377"/>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281988"/>
            <a:ext cx="9144000" cy="342641"/>
          </a:xfrm>
        </p:spPr>
        <p:txBody>
          <a:bodyPr>
            <a:noAutofit/>
          </a:bodyPr>
          <a:lstStyle>
            <a:lvl1pPr marL="0" indent="0" algn="ctr">
              <a:buNone/>
              <a:defRPr sz="1799" cap="all" baseline="0">
                <a:solidFill>
                  <a:schemeClr val="bg1"/>
                </a:solidFill>
              </a:defRPr>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en-US"/>
              <a:t>Click to edit Master subtitle style</a:t>
            </a:r>
            <a:endParaRPr lang="en-US" dirty="0"/>
          </a:p>
        </p:txBody>
      </p:sp>
      <p:pic>
        <p:nvPicPr>
          <p:cNvPr id="5" name="Picture 4" descr="A picture containing text, clipart, sign&#10;&#10;Description automatically generated">
            <a:extLst>
              <a:ext uri="{FF2B5EF4-FFF2-40B4-BE49-F238E27FC236}">
                <a16:creationId xmlns:a16="http://schemas.microsoft.com/office/drawing/2014/main" id="{5FE5C8D9-C769-3BE5-7DE8-709889AB68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153" y="1429625"/>
            <a:ext cx="4535573" cy="2528684"/>
          </a:xfrm>
          <a:prstGeom prst="rect">
            <a:avLst/>
          </a:prstGeom>
        </p:spPr>
      </p:pic>
    </p:spTree>
    <p:extLst>
      <p:ext uri="{BB962C8B-B14F-4D97-AF65-F5344CB8AC3E}">
        <p14:creationId xmlns:p14="http://schemas.microsoft.com/office/powerpoint/2010/main" val="342365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hapter_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 y="0"/>
            <a:ext cx="12174123" cy="6858000"/>
          </a:xfrm>
          <a:prstGeom prst="rect">
            <a:avLst/>
          </a:prstGeom>
        </p:spPr>
      </p:pic>
      <p:sp>
        <p:nvSpPr>
          <p:cNvPr id="2" name="Title 1"/>
          <p:cNvSpPr>
            <a:spLocks noGrp="1"/>
          </p:cNvSpPr>
          <p:nvPr>
            <p:ph type="ctrTitle"/>
          </p:nvPr>
        </p:nvSpPr>
        <p:spPr>
          <a:xfrm>
            <a:off x="359801" y="4270639"/>
            <a:ext cx="10363200" cy="2290301"/>
          </a:xfrm>
        </p:spPr>
        <p:txBody>
          <a:bodyPr anchor="b">
            <a:normAutofit/>
          </a:bodyPr>
          <a:lstStyle>
            <a:lvl1pPr algn="l">
              <a:defRPr sz="7199">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5782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5" name="Picture 4" descr="A picture containing text, clipart, sign&#10;&#10;Description automatically generated">
            <a:extLst>
              <a:ext uri="{FF2B5EF4-FFF2-40B4-BE49-F238E27FC236}">
                <a16:creationId xmlns:a16="http://schemas.microsoft.com/office/drawing/2014/main" id="{E72B38F0-4226-9044-305D-83AC758D9D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793" y="6060871"/>
            <a:ext cx="1276948" cy="711928"/>
          </a:xfrm>
          <a:prstGeom prst="rect">
            <a:avLst/>
          </a:prstGeom>
        </p:spPr>
      </p:pic>
    </p:spTree>
    <p:extLst>
      <p:ext uri="{BB962C8B-B14F-4D97-AF65-F5344CB8AC3E}">
        <p14:creationId xmlns:p14="http://schemas.microsoft.com/office/powerpoint/2010/main" val="25869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4" name="Picture 3" descr="A picture containing text, clipart, sign&#10;&#10;Description automatically generated">
            <a:extLst>
              <a:ext uri="{FF2B5EF4-FFF2-40B4-BE49-F238E27FC236}">
                <a16:creationId xmlns:a16="http://schemas.microsoft.com/office/drawing/2014/main" id="{51168F1E-6CF8-A681-09C2-AFDF5056C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793" y="6060871"/>
            <a:ext cx="1276948" cy="711928"/>
          </a:xfrm>
          <a:prstGeom prst="rect">
            <a:avLst/>
          </a:prstGeom>
        </p:spPr>
      </p:pic>
    </p:spTree>
    <p:extLst>
      <p:ext uri="{BB962C8B-B14F-4D97-AF65-F5344CB8AC3E}">
        <p14:creationId xmlns:p14="http://schemas.microsoft.com/office/powerpoint/2010/main" val="332289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sp>
        <p:nvSpPr>
          <p:cNvPr id="2" name="Title 1"/>
          <p:cNvSpPr>
            <a:spLocks noGrp="1"/>
          </p:cNvSpPr>
          <p:nvPr>
            <p:ph type="title"/>
          </p:nvPr>
        </p:nvSpPr>
        <p:spPr>
          <a:xfrm>
            <a:off x="831851" y="1709741"/>
            <a:ext cx="10515600" cy="2852737"/>
          </a:xfrm>
        </p:spPr>
        <p:txBody>
          <a:bodyPr anchor="b"/>
          <a:lstStyle>
            <a:lvl1pPr>
              <a:defRPr sz="5999">
                <a:solidFill>
                  <a:srgbClr val="20202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8"/>
          </a:xfrm>
        </p:spPr>
        <p:txBody>
          <a:bodyPr/>
          <a:lstStyle>
            <a:lvl1pPr marL="0" indent="0">
              <a:buNone/>
              <a:defRPr sz="2399">
                <a:solidFill>
                  <a:srgbClr val="202020"/>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pic>
        <p:nvPicPr>
          <p:cNvPr id="4" name="Picture 3" descr="A picture containing text, clipart, sign&#10;&#10;Description automatically generated">
            <a:extLst>
              <a:ext uri="{FF2B5EF4-FFF2-40B4-BE49-F238E27FC236}">
                <a16:creationId xmlns:a16="http://schemas.microsoft.com/office/drawing/2014/main" id="{90CD3F2B-67EA-EB05-50C9-A304E085A5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793" y="6060871"/>
            <a:ext cx="1276948" cy="711928"/>
          </a:xfrm>
          <a:prstGeom prst="rect">
            <a:avLst/>
          </a:prstGeom>
        </p:spPr>
      </p:pic>
    </p:spTree>
    <p:extLst>
      <p:ext uri="{BB962C8B-B14F-4D97-AF65-F5344CB8AC3E}">
        <p14:creationId xmlns:p14="http://schemas.microsoft.com/office/powerpoint/2010/main" val="296453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19E6A-B39D-4664-A431-57897463A9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17"/>
            <a:ext cx="12192000" cy="6855883"/>
          </a:xfrm>
          <a:prstGeom prst="rect">
            <a:avLst/>
          </a:prstGeom>
        </p:spPr>
      </p:pic>
      <p:sp>
        <p:nvSpPr>
          <p:cNvPr id="9" name="Rectangle 8">
            <a:extLst>
              <a:ext uri="{FF2B5EF4-FFF2-40B4-BE49-F238E27FC236}">
                <a16:creationId xmlns:a16="http://schemas.microsoft.com/office/drawing/2014/main" id="{8D824704-1724-486A-826D-2F24853873A5}"/>
              </a:ext>
            </a:extLst>
          </p:cNvPr>
          <p:cNvSpPr/>
          <p:nvPr userDrawn="1"/>
        </p:nvSpPr>
        <p:spPr>
          <a:xfrm>
            <a:off x="1" y="5369590"/>
            <a:ext cx="5312779" cy="946180"/>
          </a:xfrm>
          <a:prstGeom prst="rect">
            <a:avLst/>
          </a:prstGeom>
          <a:solidFill>
            <a:srgbClr val="AC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Rectangle 9">
            <a:extLst>
              <a:ext uri="{FF2B5EF4-FFF2-40B4-BE49-F238E27FC236}">
                <a16:creationId xmlns:a16="http://schemas.microsoft.com/office/drawing/2014/main" id="{13FE98A3-55CB-48AE-B9E3-81E8235D84A3}"/>
              </a:ext>
            </a:extLst>
          </p:cNvPr>
          <p:cNvSpPr/>
          <p:nvPr userDrawn="1"/>
        </p:nvSpPr>
        <p:spPr>
          <a:xfrm>
            <a:off x="5494898" y="5369590"/>
            <a:ext cx="6697103" cy="946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14" name="Title 1">
            <a:extLst>
              <a:ext uri="{FF2B5EF4-FFF2-40B4-BE49-F238E27FC236}">
                <a16:creationId xmlns:a16="http://schemas.microsoft.com/office/drawing/2014/main" id="{0EC95556-49ED-4AE5-BBE9-B33AF2CEBC39}"/>
              </a:ext>
            </a:extLst>
          </p:cNvPr>
          <p:cNvSpPr>
            <a:spLocks noGrp="1"/>
          </p:cNvSpPr>
          <p:nvPr>
            <p:ph type="title"/>
          </p:nvPr>
        </p:nvSpPr>
        <p:spPr>
          <a:xfrm>
            <a:off x="5649852" y="5630520"/>
            <a:ext cx="6356011" cy="482207"/>
          </a:xfrm>
        </p:spPr>
        <p:txBody>
          <a:bodyPr>
            <a:normAutofit/>
          </a:bodyPr>
          <a:lstStyle>
            <a:lvl1pPr>
              <a:defRPr sz="2666" cap="all" spc="200" baseline="0">
                <a:solidFill>
                  <a:schemeClr val="bg1">
                    <a:lumMod val="65000"/>
                  </a:schemeClr>
                </a:solidFill>
                <a:latin typeface="Khand Semibold" panose="02000000000000000000" pitchFamily="2" charset="0"/>
              </a:defRPr>
            </a:lvl1pPr>
          </a:lstStyle>
          <a:p>
            <a:r>
              <a:rPr lang="en-US" dirty="0"/>
              <a:t>Click to edit Master title style</a:t>
            </a:r>
          </a:p>
        </p:txBody>
      </p:sp>
      <p:pic>
        <p:nvPicPr>
          <p:cNvPr id="2" name="Picture 1" descr="A picture containing text, clipart, sign&#10;&#10;Description automatically generated">
            <a:extLst>
              <a:ext uri="{FF2B5EF4-FFF2-40B4-BE49-F238E27FC236}">
                <a16:creationId xmlns:a16="http://schemas.microsoft.com/office/drawing/2014/main" id="{6D438922-49CE-C780-4ED8-BB294B9CA9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292" y="1642293"/>
            <a:ext cx="4396281" cy="2451028"/>
          </a:xfrm>
          <a:prstGeom prst="rect">
            <a:avLst/>
          </a:prstGeom>
        </p:spPr>
      </p:pic>
    </p:spTree>
    <p:extLst>
      <p:ext uri="{BB962C8B-B14F-4D97-AF65-F5344CB8AC3E}">
        <p14:creationId xmlns:p14="http://schemas.microsoft.com/office/powerpoint/2010/main" val="369835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E28B7F-6FDA-9670-8F98-2BD9D5EC247F}"/>
              </a:ext>
            </a:extLst>
          </p:cNvPr>
          <p:cNvGraphicFramePr>
            <a:graphicFrameLocks noChangeAspect="1"/>
          </p:cNvGraphicFramePr>
          <p:nvPr userDrawn="1">
            <p:custDataLst>
              <p:tags r:id="rId8"/>
            </p:custDataLst>
            <p:extLst>
              <p:ext uri="{D42A27DB-BD31-4B8C-83A1-F6EECF244321}">
                <p14:modId xmlns:p14="http://schemas.microsoft.com/office/powerpoint/2010/main" val="651536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ABE28B7F-6FDA-9670-8F98-2BD9D5EC247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7"/>
            <a:ext cx="10515600" cy="9702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Hind Bold" panose="02000000000000000000" pitchFamily="2" charset="0"/>
                <a:cs typeface="Hind Bold" panose="02000000000000000000" pitchFamily="2" charset="0"/>
              </a:defRPr>
            </a:lvl1pPr>
          </a:lstStyle>
          <a:p>
            <a:fld id="{13F08057-D775-434B-BD60-E38262F2B0AE}" type="slidenum">
              <a:rPr lang="en-CA" smtClean="0"/>
              <a:pPr/>
              <a:t>‹#›</a:t>
            </a:fld>
            <a:endParaRPr lang="en-CA" dirty="0"/>
          </a:p>
        </p:txBody>
      </p:sp>
    </p:spTree>
    <p:extLst>
      <p:ext uri="{BB962C8B-B14F-4D97-AF65-F5344CB8AC3E}">
        <p14:creationId xmlns:p14="http://schemas.microsoft.com/office/powerpoint/2010/main" val="239714735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0" r:id="rId3"/>
    <p:sldLayoutId id="2147483671" r:id="rId4"/>
    <p:sldLayoutId id="2147483672" r:id="rId5"/>
    <p:sldLayoutId id="2147483679" r:id="rId6"/>
  </p:sldLayoutIdLst>
  <p:hf sldNum="0" hdr="0" dt="0"/>
  <p:txStyles>
    <p:titleStyle>
      <a:lvl1pPr algn="l" defTabSz="914347" rtl="0" eaLnBrk="1" latinLnBrk="0" hangingPunct="1">
        <a:lnSpc>
          <a:spcPct val="90000"/>
        </a:lnSpc>
        <a:spcBef>
          <a:spcPct val="0"/>
        </a:spcBef>
        <a:buNone/>
        <a:defRPr sz="4400" kern="1200" cap="all" baseline="0">
          <a:solidFill>
            <a:schemeClr val="bg1"/>
          </a:solidFill>
          <a:latin typeface="Khand" panose="02000000000000000000" pitchFamily="2" charset="0"/>
          <a:ea typeface="+mj-ea"/>
          <a:cs typeface="Khand" panose="02000000000000000000" pitchFamily="2" charset="0"/>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4.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14.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14.e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4.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14.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14.e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15.jpe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14.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14.e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17.png"/><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image" Target="../media/image18.pn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image" Target="../media/image19.jpeg"/><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20.jpeg"/><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40.xml"/><Relationship Id="rId5" Type="http://schemas.openxmlformats.org/officeDocument/2006/relationships/image" Target="../media/image23.jpeg"/><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jpeg"/><Relationship Id="rId5" Type="http://schemas.openxmlformats.org/officeDocument/2006/relationships/image" Target="../media/image7.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0FD4D6-5216-7FF0-A3DF-2058ADFC2137}"/>
              </a:ext>
            </a:extLst>
          </p:cNvPr>
          <p:cNvGraphicFramePr>
            <a:graphicFrameLocks noChangeAspect="1"/>
          </p:cNvGraphicFramePr>
          <p:nvPr>
            <p:custDataLst>
              <p:tags r:id="rId1"/>
            </p:custDataLst>
            <p:extLst>
              <p:ext uri="{D42A27DB-BD31-4B8C-83A1-F6EECF244321}">
                <p14:modId xmlns:p14="http://schemas.microsoft.com/office/powerpoint/2010/main" val="4163034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0FD4D6-5216-7FF0-A3DF-2058ADFC21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3DEEDB7-355D-C266-F288-7D3275C57C28}"/>
              </a:ext>
            </a:extLst>
          </p:cNvPr>
          <p:cNvSpPr>
            <a:spLocks noGrp="1"/>
          </p:cNvSpPr>
          <p:nvPr>
            <p:ph type="ctrTitle"/>
          </p:nvPr>
        </p:nvSpPr>
        <p:spPr/>
        <p:txBody>
          <a:bodyPr vert="horz">
            <a:normAutofit fontScale="90000"/>
          </a:bodyPr>
          <a:lstStyle/>
          <a:p>
            <a:r>
              <a:rPr lang="en-US" dirty="0"/>
              <a:t>Football Canada Officials Certification Program</a:t>
            </a:r>
            <a:br>
              <a:rPr lang="en-US" dirty="0"/>
            </a:br>
            <a:r>
              <a:rPr lang="en-US" dirty="0"/>
              <a:t>Level 2</a:t>
            </a:r>
            <a:br>
              <a:rPr lang="en-US" dirty="0"/>
            </a:br>
            <a:endParaRPr lang="en-US" dirty="0"/>
          </a:p>
        </p:txBody>
      </p:sp>
      <p:sp>
        <p:nvSpPr>
          <p:cNvPr id="4" name="Content Placeholder 4">
            <a:extLst>
              <a:ext uri="{FF2B5EF4-FFF2-40B4-BE49-F238E27FC236}">
                <a16:creationId xmlns:a16="http://schemas.microsoft.com/office/drawing/2014/main" id="{D06B0062-EF2D-4CD2-B793-5CDD6B100079}"/>
              </a:ext>
            </a:extLst>
          </p:cNvPr>
          <p:cNvSpPr>
            <a:spLocks noGrp="1"/>
          </p:cNvSpPr>
          <p:nvPr>
            <p:ph type="subTitle" idx="1"/>
          </p:nvPr>
        </p:nvSpPr>
        <p:spPr/>
        <p:txBody>
          <a:bodyPr>
            <a:noAutofit/>
          </a:bodyPr>
          <a:lstStyle/>
          <a:p>
            <a:pPr marL="0" indent="0">
              <a:buNone/>
            </a:pPr>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a:p>
            <a:endParaRPr lang="en-CA" sz="2399" dirty="0"/>
          </a:p>
        </p:txBody>
      </p:sp>
    </p:spTree>
    <p:extLst>
      <p:ext uri="{BB962C8B-B14F-4D97-AF65-F5344CB8AC3E}">
        <p14:creationId xmlns:p14="http://schemas.microsoft.com/office/powerpoint/2010/main" val="39584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84003500"/>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FORWARD PROGRESS - Closing Thoughts</a:t>
            </a:r>
            <a:endParaRPr lang="en-US" sz="6000" dirty="0">
              <a:latin typeface="Calibri" panose="020F0502020204030204" pitchFamily="34" charset="0"/>
            </a:endParaRPr>
          </a:p>
        </p:txBody>
      </p:sp>
      <p:pic>
        <p:nvPicPr>
          <p:cNvPr id="12" name="Picture 4" descr="Image result for alex pierzchalski touchdown">
            <a:extLst>
              <a:ext uri="{FF2B5EF4-FFF2-40B4-BE49-F238E27FC236}">
                <a16:creationId xmlns:a16="http://schemas.microsoft.com/office/drawing/2014/main" id="{B17FB2E5-9ECA-E73E-8417-74147219A1C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2994"/>
          <a:stretch/>
        </p:blipFill>
        <p:spPr bwMode="auto">
          <a:xfrm>
            <a:off x="1306384" y="1785640"/>
            <a:ext cx="5903170" cy="38164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3">
            <a:extLst>
              <a:ext uri="{FF2B5EF4-FFF2-40B4-BE49-F238E27FC236}">
                <a16:creationId xmlns:a16="http://schemas.microsoft.com/office/drawing/2014/main" id="{03D4416B-8952-AFCF-8D12-D34768311702}"/>
              </a:ext>
            </a:extLst>
          </p:cNvPr>
          <p:cNvSpPr txBox="1">
            <a:spLocks/>
          </p:cNvSpPr>
          <p:nvPr/>
        </p:nvSpPr>
        <p:spPr>
          <a:xfrm>
            <a:off x="7499072" y="1650008"/>
            <a:ext cx="3888432" cy="4454140"/>
          </a:xfrm>
          <a:prstGeom prst="rect">
            <a:avLst/>
          </a:prstGeom>
        </p:spPr>
        <p:txBody>
          <a:bodyPr anchor="t">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85750" indent="-285750"/>
            <a:r>
              <a:rPr lang="en-US" sz="2200" dirty="0">
                <a:latin typeface="Calibri" panose="020F0502020204030204" pitchFamily="34" charset="0"/>
              </a:rPr>
              <a:t>Get into position – mechanics are a starting point</a:t>
            </a:r>
          </a:p>
          <a:p>
            <a:pPr marL="285750" indent="-285750"/>
            <a:r>
              <a:rPr lang="en-US" sz="2200" dirty="0">
                <a:latin typeface="Calibri" panose="020F0502020204030204" pitchFamily="34" charset="0"/>
              </a:rPr>
              <a:t>Take your time </a:t>
            </a:r>
          </a:p>
          <a:p>
            <a:pPr marL="285750" indent="-285750"/>
            <a:r>
              <a:rPr lang="en-US" sz="2200" dirty="0">
                <a:latin typeface="Calibri" panose="020F0502020204030204" pitchFamily="34" charset="0"/>
              </a:rPr>
              <a:t>Watch for the ball position</a:t>
            </a:r>
          </a:p>
          <a:p>
            <a:pPr marL="285750" indent="-285750"/>
            <a:r>
              <a:rPr lang="en-US" sz="2200" dirty="0">
                <a:latin typeface="Calibri" panose="020F0502020204030204" pitchFamily="34" charset="0"/>
              </a:rPr>
              <a:t>Look for help from other officials with opposite viewpoint</a:t>
            </a:r>
          </a:p>
          <a:p>
            <a:pPr marL="285750" indent="-285750"/>
            <a:r>
              <a:rPr lang="en-US" sz="2200" dirty="0">
                <a:latin typeface="Calibri" panose="020F0502020204030204" pitchFamily="34" charset="0"/>
              </a:rPr>
              <a:t>Be decisive in your call, sell it!</a:t>
            </a:r>
          </a:p>
          <a:p>
            <a:pPr marL="285750" indent="-285750"/>
            <a:r>
              <a:rPr lang="en-US" sz="2200" dirty="0">
                <a:latin typeface="Calibri" panose="020F0502020204030204" pitchFamily="34" charset="0"/>
              </a:rPr>
              <a:t>Give them everything they earn, and not an inch more!</a:t>
            </a:r>
          </a:p>
        </p:txBody>
      </p:sp>
    </p:spTree>
    <p:extLst>
      <p:ext uri="{BB962C8B-B14F-4D97-AF65-F5344CB8AC3E}">
        <p14:creationId xmlns:p14="http://schemas.microsoft.com/office/powerpoint/2010/main" val="27177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extLst>
              <p:ext uri="{D42A27DB-BD31-4B8C-83A1-F6EECF244321}">
                <p14:modId xmlns:p14="http://schemas.microsoft.com/office/powerpoint/2010/main" val="4093438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3" name="TextBox 2">
            <a:extLst>
              <a:ext uri="{FF2B5EF4-FFF2-40B4-BE49-F238E27FC236}">
                <a16:creationId xmlns:a16="http://schemas.microsoft.com/office/drawing/2014/main" id="{476B5BC3-AD4E-C06C-4FC2-0A86243AC2EE}"/>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SL Sell the Call</a:t>
            </a:r>
          </a:p>
        </p:txBody>
      </p:sp>
    </p:spTree>
    <p:extLst>
      <p:ext uri="{BB962C8B-B14F-4D97-AF65-F5344CB8AC3E}">
        <p14:creationId xmlns:p14="http://schemas.microsoft.com/office/powerpoint/2010/main" val="69124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719D08C8-639E-DE17-F507-066A604F5672}"/>
              </a:ext>
            </a:extLst>
          </p:cNvPr>
          <p:cNvSpPr txBox="1"/>
          <p:nvPr/>
        </p:nvSpPr>
        <p:spPr>
          <a:xfrm>
            <a:off x="838200" y="3105834"/>
            <a:ext cx="10400818" cy="646331"/>
          </a:xfrm>
          <a:prstGeom prst="rect">
            <a:avLst/>
          </a:prstGeom>
          <a:noFill/>
        </p:spPr>
        <p:txBody>
          <a:bodyPr wrap="square" rtlCol="0">
            <a:spAutoFit/>
          </a:bodyPr>
          <a:lstStyle/>
          <a:p>
            <a:pPr algn="ctr"/>
            <a:r>
              <a:rPr lang="en-CA" sz="3600" dirty="0"/>
              <a:t>A2 – Forward Progress</a:t>
            </a:r>
          </a:p>
        </p:txBody>
      </p:sp>
    </p:spTree>
    <p:extLst>
      <p:ext uri="{BB962C8B-B14F-4D97-AF65-F5344CB8AC3E}">
        <p14:creationId xmlns:p14="http://schemas.microsoft.com/office/powerpoint/2010/main" val="199206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7970D54C-028E-0E7C-64BD-87DA3E0CBB7F}"/>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A3 Driven OB</a:t>
            </a:r>
          </a:p>
        </p:txBody>
      </p:sp>
    </p:spTree>
    <p:extLst>
      <p:ext uri="{BB962C8B-B14F-4D97-AF65-F5344CB8AC3E}">
        <p14:creationId xmlns:p14="http://schemas.microsoft.com/office/powerpoint/2010/main" val="226402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D670E5DC-E48D-6135-7E0C-C52A1C99E612}"/>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A4 – Hit Directly OOB</a:t>
            </a:r>
          </a:p>
        </p:txBody>
      </p:sp>
    </p:spTree>
    <p:extLst>
      <p:ext uri="{BB962C8B-B14F-4D97-AF65-F5344CB8AC3E}">
        <p14:creationId xmlns:p14="http://schemas.microsoft.com/office/powerpoint/2010/main" val="86391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B43A5F5C-89D1-B986-B4FF-4216C350BC32}"/>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A5 Inbounds FP</a:t>
            </a:r>
          </a:p>
        </p:txBody>
      </p:sp>
    </p:spTree>
    <p:extLst>
      <p:ext uri="{BB962C8B-B14F-4D97-AF65-F5344CB8AC3E}">
        <p14:creationId xmlns:p14="http://schemas.microsoft.com/office/powerpoint/2010/main" val="263318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FF46CFAB-1F84-56F7-B4A1-A867CE19FCC1}"/>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A6 Inbounds FP</a:t>
            </a:r>
          </a:p>
        </p:txBody>
      </p:sp>
    </p:spTree>
    <p:extLst>
      <p:ext uri="{BB962C8B-B14F-4D97-AF65-F5344CB8AC3E}">
        <p14:creationId xmlns:p14="http://schemas.microsoft.com/office/powerpoint/2010/main" val="169433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B3DFEC07-B52A-58BE-8DDF-1987B8AC9A25}"/>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A7 OOB inside 3 min</a:t>
            </a:r>
          </a:p>
        </p:txBody>
      </p:sp>
    </p:spTree>
    <p:extLst>
      <p:ext uri="{BB962C8B-B14F-4D97-AF65-F5344CB8AC3E}">
        <p14:creationId xmlns:p14="http://schemas.microsoft.com/office/powerpoint/2010/main" val="416618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8953A9C9-4B75-38A6-E98B-EA381EE36241}"/>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A8 Obvious 1</a:t>
            </a:r>
            <a:r>
              <a:rPr lang="en-CA" sz="3600" baseline="30000" dirty="0"/>
              <a:t>st</a:t>
            </a:r>
            <a:r>
              <a:rPr lang="en-CA" sz="3600" dirty="0"/>
              <a:t> DN gained</a:t>
            </a:r>
          </a:p>
        </p:txBody>
      </p:sp>
    </p:spTree>
    <p:extLst>
      <p:ext uri="{BB962C8B-B14F-4D97-AF65-F5344CB8AC3E}">
        <p14:creationId xmlns:p14="http://schemas.microsoft.com/office/powerpoint/2010/main" val="66710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DA2F6474-004A-5D20-5914-DC4C1F23C073}"/>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A9 Close play, come in hard to sell spot</a:t>
            </a:r>
          </a:p>
        </p:txBody>
      </p:sp>
    </p:spTree>
    <p:extLst>
      <p:ext uri="{BB962C8B-B14F-4D97-AF65-F5344CB8AC3E}">
        <p14:creationId xmlns:p14="http://schemas.microsoft.com/office/powerpoint/2010/main" val="28471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8BEE3E-4AAA-3F9F-02AF-AE97E4C3E378}"/>
              </a:ext>
            </a:extLst>
          </p:cNvPr>
          <p:cNvGraphicFramePr>
            <a:graphicFrameLocks noChangeAspect="1"/>
          </p:cNvGraphicFramePr>
          <p:nvPr>
            <p:custDataLst>
              <p:tags r:id="rId1"/>
            </p:custDataLst>
            <p:extLst>
              <p:ext uri="{D42A27DB-BD31-4B8C-83A1-F6EECF244321}">
                <p14:modId xmlns:p14="http://schemas.microsoft.com/office/powerpoint/2010/main" val="83753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8E8BEE3E-4AAA-3F9F-02AF-AE97E4C3E3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9482E35-F3D8-2699-7D74-6608430367CF}"/>
              </a:ext>
            </a:extLst>
          </p:cNvPr>
          <p:cNvSpPr>
            <a:spLocks noGrp="1"/>
          </p:cNvSpPr>
          <p:nvPr>
            <p:ph type="title"/>
          </p:nvPr>
        </p:nvSpPr>
        <p:spPr/>
        <p:txBody>
          <a:bodyPr vert="horz"/>
          <a:lstStyle/>
          <a:p>
            <a:r>
              <a:rPr lang="en-US" dirty="0"/>
              <a:t>Football Canada level 2 certification</a:t>
            </a:r>
          </a:p>
        </p:txBody>
      </p:sp>
      <p:sp>
        <p:nvSpPr>
          <p:cNvPr id="3" name="Content Placeholder 2">
            <a:extLst>
              <a:ext uri="{FF2B5EF4-FFF2-40B4-BE49-F238E27FC236}">
                <a16:creationId xmlns:a16="http://schemas.microsoft.com/office/drawing/2014/main" id="{D6A7966E-155B-F61F-415C-784559BB4872}"/>
              </a:ext>
            </a:extLst>
          </p:cNvPr>
          <p:cNvSpPr>
            <a:spLocks noGrp="1"/>
          </p:cNvSpPr>
          <p:nvPr>
            <p:ph idx="1"/>
          </p:nvPr>
        </p:nvSpPr>
        <p:spPr/>
        <p:txBody>
          <a:bodyPr>
            <a:normAutofit lnSpcReduction="10000"/>
          </a:bodyPr>
          <a:lstStyle/>
          <a:p>
            <a:pPr marL="0" indent="0">
              <a:buNone/>
            </a:pPr>
            <a:r>
              <a:rPr lang="en-US" sz="2400" dirty="0"/>
              <a:t>Purpose</a:t>
            </a:r>
          </a:p>
          <a:p>
            <a:pPr>
              <a:lnSpc>
                <a:spcPct val="90000"/>
              </a:lnSpc>
            </a:pPr>
            <a:r>
              <a:rPr lang="en-CA" altLang="en-US" sz="2400" b="0" dirty="0"/>
              <a:t>To prepare Sideline Officials for assignments to the Umpire position</a:t>
            </a:r>
          </a:p>
          <a:p>
            <a:pPr>
              <a:lnSpc>
                <a:spcPct val="90000"/>
              </a:lnSpc>
            </a:pPr>
            <a:r>
              <a:rPr lang="en-CA" altLang="en-US" sz="2400" b="0" dirty="0"/>
              <a:t>3 and 4 Official Systems, Minor and High School Leagues</a:t>
            </a:r>
          </a:p>
          <a:p>
            <a:pPr>
              <a:lnSpc>
                <a:spcPct val="90000"/>
              </a:lnSpc>
            </a:pPr>
            <a:r>
              <a:rPr lang="en-CA" altLang="en-US" sz="2400" b="0" dirty="0"/>
              <a:t>To improve/upgrade understanding of Sideline positions</a:t>
            </a:r>
          </a:p>
          <a:p>
            <a:pPr>
              <a:lnSpc>
                <a:spcPct val="90000"/>
              </a:lnSpc>
            </a:pPr>
            <a:r>
              <a:rPr lang="en-CA" altLang="en-US" sz="2400" b="0" dirty="0"/>
              <a:t>Encourage further participation and progress in the FCOCP</a:t>
            </a:r>
          </a:p>
          <a:p>
            <a:pPr>
              <a:lnSpc>
                <a:spcPct val="90000"/>
              </a:lnSpc>
            </a:pPr>
            <a:endParaRPr lang="en-CA" altLang="en-US" sz="2400" dirty="0"/>
          </a:p>
          <a:p>
            <a:pPr marL="0" indent="0">
              <a:lnSpc>
                <a:spcPct val="90000"/>
              </a:lnSpc>
              <a:buNone/>
            </a:pPr>
            <a:r>
              <a:rPr lang="en-CA" altLang="en-US" sz="2400" dirty="0"/>
              <a:t>Requirements for Certification</a:t>
            </a:r>
          </a:p>
          <a:p>
            <a:r>
              <a:rPr lang="en-CA" altLang="en-US" sz="2400" b="0" dirty="0"/>
              <a:t>Complete in-class theory clini</a:t>
            </a:r>
            <a:r>
              <a:rPr lang="en-CA" altLang="en-US" sz="2400" dirty="0"/>
              <a:t>c with 75% passing grade on written tests</a:t>
            </a:r>
          </a:p>
          <a:p>
            <a:r>
              <a:rPr lang="en-CA" altLang="en-US" sz="2400" b="0" dirty="0"/>
              <a:t>Complete 2 on-field evaluations with 75% passing grade in either Sideline or Umpire positions</a:t>
            </a:r>
          </a:p>
          <a:p>
            <a:endParaRPr lang="en-US" sz="2400" dirty="0"/>
          </a:p>
        </p:txBody>
      </p:sp>
    </p:spTree>
    <p:extLst>
      <p:ext uri="{BB962C8B-B14F-4D97-AF65-F5344CB8AC3E}">
        <p14:creationId xmlns:p14="http://schemas.microsoft.com/office/powerpoint/2010/main" val="1961164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9F512F-B8D7-7B96-573F-FF3414FBD20C}"/>
              </a:ext>
            </a:extLst>
          </p:cNvPr>
          <p:cNvGraphicFramePr>
            <a:graphicFrameLocks noChangeAspect="1"/>
          </p:cNvGraphicFramePr>
          <p:nvPr>
            <p:custDataLst>
              <p:tags r:id="rId1"/>
            </p:custDataLst>
            <p:extLst>
              <p:ext uri="{D42A27DB-BD31-4B8C-83A1-F6EECF244321}">
                <p14:modId xmlns:p14="http://schemas.microsoft.com/office/powerpoint/2010/main" val="3281468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8B9F512F-B8D7-7B96-573F-FF3414FBD2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4BF3714-77C0-DBD8-9BF0-E0E66F0EA21E}"/>
              </a:ext>
            </a:extLst>
          </p:cNvPr>
          <p:cNvSpPr>
            <a:spLocks noGrp="1"/>
          </p:cNvSpPr>
          <p:nvPr>
            <p:ph type="title"/>
          </p:nvPr>
        </p:nvSpPr>
        <p:spPr/>
        <p:txBody>
          <a:bodyPr vert="horz"/>
          <a:lstStyle/>
          <a:p>
            <a:r>
              <a:rPr lang="en-US" dirty="0"/>
              <a:t>2. Bench &amp; Sideline Control</a:t>
            </a:r>
          </a:p>
        </p:txBody>
      </p:sp>
      <p:sp>
        <p:nvSpPr>
          <p:cNvPr id="3" name="Content Placeholder 2">
            <a:extLst>
              <a:ext uri="{FF2B5EF4-FFF2-40B4-BE49-F238E27FC236}">
                <a16:creationId xmlns:a16="http://schemas.microsoft.com/office/drawing/2014/main" id="{6BCBAABB-332A-96E3-A972-AB6FF03BD88A}"/>
              </a:ext>
            </a:extLst>
          </p:cNvPr>
          <p:cNvSpPr>
            <a:spLocks noGrp="1"/>
          </p:cNvSpPr>
          <p:nvPr>
            <p:ph idx="1"/>
          </p:nvPr>
        </p:nvSpPr>
        <p:spPr/>
        <p:txBody>
          <a:bodyPr/>
          <a:lstStyle/>
          <a:p>
            <a:r>
              <a:rPr lang="en-US" dirty="0"/>
              <a:t>The ability to create and maintain a professional and positive dialogue/rapport along your sideline is something every official should strive to accomplish</a:t>
            </a:r>
          </a:p>
          <a:p>
            <a:r>
              <a:rPr lang="en-US" dirty="0"/>
              <a:t>Relationships between officials and players, coaches, and fans start well before the game begins and end after it ends</a:t>
            </a:r>
          </a:p>
          <a:p>
            <a:r>
              <a:rPr lang="en-US" dirty="0"/>
              <a:t>Mastering the ability to deliver bad news to a game participant and projecting an appearance of being in control are key strengths of a football official at all levels</a:t>
            </a:r>
          </a:p>
        </p:txBody>
      </p:sp>
    </p:spTree>
    <p:extLst>
      <p:ext uri="{BB962C8B-B14F-4D97-AF65-F5344CB8AC3E}">
        <p14:creationId xmlns:p14="http://schemas.microsoft.com/office/powerpoint/2010/main" val="3765375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5DD9608-0960-9A7C-DA2B-03144324E7DD}"/>
              </a:ext>
            </a:extLst>
          </p:cNvPr>
          <p:cNvGraphicFramePr>
            <a:graphicFrameLocks noChangeAspect="1"/>
          </p:cNvGraphicFramePr>
          <p:nvPr>
            <p:custDataLst>
              <p:tags r:id="rId1"/>
            </p:custDataLst>
            <p:extLst>
              <p:ext uri="{D42A27DB-BD31-4B8C-83A1-F6EECF244321}">
                <p14:modId xmlns:p14="http://schemas.microsoft.com/office/powerpoint/2010/main" val="1208311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5DD9608-0960-9A7C-DA2B-03144324E7D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855A49-FD33-0655-3639-910504D474DB}"/>
              </a:ext>
            </a:extLst>
          </p:cNvPr>
          <p:cNvSpPr>
            <a:spLocks noGrp="1"/>
          </p:cNvSpPr>
          <p:nvPr>
            <p:ph type="title"/>
          </p:nvPr>
        </p:nvSpPr>
        <p:spPr/>
        <p:txBody>
          <a:bodyPr vert="horz"/>
          <a:lstStyle/>
          <a:p>
            <a:r>
              <a:rPr lang="en-US" dirty="0"/>
              <a:t>BODY LANGUAGE</a:t>
            </a:r>
          </a:p>
        </p:txBody>
      </p:sp>
      <p:sp>
        <p:nvSpPr>
          <p:cNvPr id="3" name="Content Placeholder 2">
            <a:extLst>
              <a:ext uri="{FF2B5EF4-FFF2-40B4-BE49-F238E27FC236}">
                <a16:creationId xmlns:a16="http://schemas.microsoft.com/office/drawing/2014/main" id="{0C7B8FBE-73CA-DA6D-CAEE-E68451502F89}"/>
              </a:ext>
            </a:extLst>
          </p:cNvPr>
          <p:cNvSpPr>
            <a:spLocks noGrp="1"/>
          </p:cNvSpPr>
          <p:nvPr>
            <p:ph idx="1"/>
          </p:nvPr>
        </p:nvSpPr>
        <p:spPr>
          <a:xfrm>
            <a:off x="838200" y="1825626"/>
            <a:ext cx="5704840" cy="4351338"/>
          </a:xfrm>
        </p:spPr>
        <p:txBody>
          <a:bodyPr>
            <a:normAutofit/>
          </a:bodyPr>
          <a:lstStyle/>
          <a:p>
            <a:pPr marL="342900" marR="0" lvl="0" indent="-342900">
              <a:lnSpc>
                <a:spcPct val="115000"/>
              </a:lnSpc>
              <a:spcBef>
                <a:spcPts val="36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Importance of Body Language, from entering the park to leaving it</a:t>
            </a:r>
            <a:endParaRPr lang="en-US" sz="18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Body language gestures will impact perception - Crossed arms, hands in pocket, walking vs running, </a:t>
            </a:r>
            <a:r>
              <a:rPr lang="en-US" sz="2000" u="none" strike="noStrike" dirty="0" err="1">
                <a:effectLst/>
                <a:latin typeface="Calibri" panose="020F0502020204030204" pitchFamily="34" charset="0"/>
                <a:ea typeface="Calibri" panose="020F0502020204030204" pitchFamily="34" charset="0"/>
              </a:rPr>
              <a:t>etc</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Interacting with players, coaches, fans, other officials - Be professional but also appear relaxed, calm, and in control</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Looking confident in your rulings, spots, announcements</a:t>
            </a:r>
            <a:endParaRPr lang="en-US" sz="1800" u="none" strike="noStrike" dirty="0">
              <a:effectLst/>
              <a:latin typeface="Arial" panose="020B0604020202020204" pitchFamily="34" charset="0"/>
              <a:ea typeface="Arial" panose="020B0604020202020204" pitchFamily="34" charset="0"/>
            </a:endParaRPr>
          </a:p>
        </p:txBody>
      </p:sp>
      <p:pic>
        <p:nvPicPr>
          <p:cNvPr id="6" name="Picture 2" descr="Chris Jones, Rick Campbell named finalists for CFL coach of the year - The  Globe and Mail">
            <a:extLst>
              <a:ext uri="{FF2B5EF4-FFF2-40B4-BE49-F238E27FC236}">
                <a16:creationId xmlns:a16="http://schemas.microsoft.com/office/drawing/2014/main" id="{90A401A3-92AE-6A93-E020-050D5F937F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5920" y="1986280"/>
            <a:ext cx="4967711" cy="33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5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1897A8-4ADE-DBC7-57B7-EB312CAE866D}"/>
              </a:ext>
            </a:extLst>
          </p:cNvPr>
          <p:cNvGraphicFramePr>
            <a:graphicFrameLocks noChangeAspect="1"/>
          </p:cNvGraphicFramePr>
          <p:nvPr>
            <p:custDataLst>
              <p:tags r:id="rId1"/>
            </p:custDataLst>
            <p:extLst>
              <p:ext uri="{D42A27DB-BD31-4B8C-83A1-F6EECF244321}">
                <p14:modId xmlns:p14="http://schemas.microsoft.com/office/powerpoint/2010/main" val="408454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A1897A8-4ADE-DBC7-57B7-EB312CAE86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896C1E5-9798-9906-519E-180865D9CD00}"/>
              </a:ext>
            </a:extLst>
          </p:cNvPr>
          <p:cNvSpPr>
            <a:spLocks noGrp="1"/>
          </p:cNvSpPr>
          <p:nvPr>
            <p:ph type="title"/>
          </p:nvPr>
        </p:nvSpPr>
        <p:spPr/>
        <p:txBody>
          <a:bodyPr vert="horz"/>
          <a:lstStyle/>
          <a:p>
            <a:r>
              <a:rPr lang="en-US" dirty="0"/>
              <a:t>Body Language Cont…</a:t>
            </a:r>
          </a:p>
        </p:txBody>
      </p:sp>
      <p:sp>
        <p:nvSpPr>
          <p:cNvPr id="3" name="Content Placeholder 2">
            <a:extLst>
              <a:ext uri="{FF2B5EF4-FFF2-40B4-BE49-F238E27FC236}">
                <a16:creationId xmlns:a16="http://schemas.microsoft.com/office/drawing/2014/main" id="{0CD03BCD-6DCC-F068-B651-5167795E1100}"/>
              </a:ext>
            </a:extLst>
          </p:cNvPr>
          <p:cNvSpPr>
            <a:spLocks noGrp="1"/>
          </p:cNvSpPr>
          <p:nvPr>
            <p:ph idx="1"/>
          </p:nvPr>
        </p:nvSpPr>
        <p:spPr>
          <a:xfrm>
            <a:off x="838200" y="1524000"/>
            <a:ext cx="5349240" cy="4358640"/>
          </a:xfrm>
        </p:spPr>
        <p:txBody>
          <a:bodyPr>
            <a:normAutofit lnSpcReduction="10000"/>
          </a:bodyPr>
          <a:lstStyle/>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Ensuring appropriate body language based on game situation (close game, high intensity, </a:t>
            </a:r>
            <a:r>
              <a:rPr lang="en-US" sz="2000" u="none" strike="noStrike" dirty="0" err="1">
                <a:effectLst/>
                <a:latin typeface="Calibri" panose="020F0502020204030204" pitchFamily="34" charset="0"/>
                <a:ea typeface="Calibri" panose="020F0502020204030204" pitchFamily="34" charset="0"/>
              </a:rPr>
              <a:t>etc</a:t>
            </a:r>
            <a:r>
              <a:rPr lang="en-US" sz="2000" u="none" strike="noStrike" dirty="0">
                <a:effectLst/>
                <a:latin typeface="Calibri" panose="020F0502020204030204" pitchFamily="34" charset="0"/>
                <a:ea typeface="Calibri" panose="020F0502020204030204" pitchFamily="34" charset="0"/>
              </a:rPr>
              <a:t>)</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Delivering the bad news - looking calm and composed when announcing penalties, during coaches meetings, </a:t>
            </a:r>
            <a:r>
              <a:rPr lang="en-US" sz="2000" u="none" strike="noStrike" dirty="0" err="1">
                <a:effectLst/>
                <a:latin typeface="Calibri" panose="020F0502020204030204" pitchFamily="34" charset="0"/>
                <a:ea typeface="Calibri" panose="020F0502020204030204" pitchFamily="34" charset="0"/>
              </a:rPr>
              <a:t>etc</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Quick Tips</a:t>
            </a:r>
            <a:endParaRPr lang="en-US" sz="18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Learn not to be too robotic in your movements</a:t>
            </a:r>
            <a:endParaRPr lang="en-US" sz="18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Hustle - easy way to earn some credibility and look like you are in the game</a:t>
            </a:r>
            <a:endParaRPr lang="en-US" sz="1800" u="none" strike="noStrike"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2000" u="none" strike="noStrike" dirty="0">
                <a:effectLst/>
                <a:latin typeface="Calibri" panose="020F0502020204030204" pitchFamily="34" charset="0"/>
                <a:ea typeface="Calibri" panose="020F0502020204030204" pitchFamily="34" charset="0"/>
              </a:rPr>
              <a:t>Practice your signals, announcements, and movements at home or in the mirror</a:t>
            </a:r>
          </a:p>
        </p:txBody>
      </p:sp>
      <p:pic>
        <p:nvPicPr>
          <p:cNvPr id="1026" name="Picture 2" descr="CFL Rules Committee Recommends 'Eye in the Sky' Video Official - Winnipeg  Blue Bombers">
            <a:extLst>
              <a:ext uri="{FF2B5EF4-FFF2-40B4-BE49-F238E27FC236}">
                <a16:creationId xmlns:a16="http://schemas.microsoft.com/office/drawing/2014/main" id="{3523AA00-BEEF-9B7F-2317-8E55A47EEC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1004" y="1820091"/>
            <a:ext cx="4852796" cy="321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31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3" name="TextBox 2">
            <a:extLst>
              <a:ext uri="{FF2B5EF4-FFF2-40B4-BE49-F238E27FC236}">
                <a16:creationId xmlns:a16="http://schemas.microsoft.com/office/drawing/2014/main" id="{530A97F1-E23D-331B-ED71-15870F6F754A}"/>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B1 Proactive, Professional, Rapport</a:t>
            </a:r>
          </a:p>
        </p:txBody>
      </p:sp>
    </p:spTree>
    <p:extLst>
      <p:ext uri="{BB962C8B-B14F-4D97-AF65-F5344CB8AC3E}">
        <p14:creationId xmlns:p14="http://schemas.microsoft.com/office/powerpoint/2010/main" val="56414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3F9465-DE47-56E8-5F50-FC18C9161A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063F9465-DE47-56E8-5F50-FC18C9161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7D0FB9-2398-BC88-0599-2C1298867278}"/>
              </a:ext>
            </a:extLst>
          </p:cNvPr>
          <p:cNvSpPr>
            <a:spLocks noGrp="1"/>
          </p:cNvSpPr>
          <p:nvPr>
            <p:ph type="title"/>
          </p:nvPr>
        </p:nvSpPr>
        <p:spPr/>
        <p:txBody>
          <a:bodyPr vert="horz"/>
          <a:lstStyle/>
          <a:p>
            <a:r>
              <a:rPr lang="en-US" dirty="0"/>
              <a:t>VIDEO REVIEW </a:t>
            </a:r>
          </a:p>
        </p:txBody>
      </p:sp>
      <p:sp>
        <p:nvSpPr>
          <p:cNvPr id="4" name="TextBox 3">
            <a:extLst>
              <a:ext uri="{FF2B5EF4-FFF2-40B4-BE49-F238E27FC236}">
                <a16:creationId xmlns:a16="http://schemas.microsoft.com/office/drawing/2014/main" id="{170D82CD-BCE4-EF60-FD15-1985C665AEE2}"/>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B3 Good Game Management</a:t>
            </a:r>
          </a:p>
        </p:txBody>
      </p:sp>
    </p:spTree>
    <p:extLst>
      <p:ext uri="{BB962C8B-B14F-4D97-AF65-F5344CB8AC3E}">
        <p14:creationId xmlns:p14="http://schemas.microsoft.com/office/powerpoint/2010/main" val="160058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80744F0-ED19-9CFC-91FF-E54336CA912D}"/>
              </a:ext>
            </a:extLst>
          </p:cNvPr>
          <p:cNvGraphicFramePr>
            <a:graphicFrameLocks noChangeAspect="1"/>
          </p:cNvGraphicFramePr>
          <p:nvPr>
            <p:custDataLst>
              <p:tags r:id="rId1"/>
            </p:custDataLst>
            <p:extLst>
              <p:ext uri="{D42A27DB-BD31-4B8C-83A1-F6EECF244321}">
                <p14:modId xmlns:p14="http://schemas.microsoft.com/office/powerpoint/2010/main" val="3040897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80744F0-ED19-9CFC-91FF-E54336CA91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1CCACB-7B58-D88D-A0E8-F417C227D58B}"/>
              </a:ext>
            </a:extLst>
          </p:cNvPr>
          <p:cNvSpPr>
            <a:spLocks noGrp="1"/>
          </p:cNvSpPr>
          <p:nvPr>
            <p:ph type="title"/>
          </p:nvPr>
        </p:nvSpPr>
        <p:spPr/>
        <p:txBody>
          <a:bodyPr vert="horz">
            <a:normAutofit fontScale="90000"/>
          </a:bodyPr>
          <a:lstStyle/>
          <a:p>
            <a:r>
              <a:rPr lang="en-US" dirty="0"/>
              <a:t>3. THE Kicking Game – THE MOST CHAOTIC FOOTBALL PLAYS</a:t>
            </a:r>
          </a:p>
        </p:txBody>
      </p:sp>
      <p:pic>
        <p:nvPicPr>
          <p:cNvPr id="6" name="Picture 5">
            <a:extLst>
              <a:ext uri="{FF2B5EF4-FFF2-40B4-BE49-F238E27FC236}">
                <a16:creationId xmlns:a16="http://schemas.microsoft.com/office/drawing/2014/main" id="{088ADBBB-B7B5-CB35-B1A7-AC7A9FAE55B5}"/>
              </a:ext>
            </a:extLst>
          </p:cNvPr>
          <p:cNvPicPr>
            <a:picLocks noChangeAspect="1"/>
          </p:cNvPicPr>
          <p:nvPr/>
        </p:nvPicPr>
        <p:blipFill>
          <a:blip r:embed="rId5"/>
          <a:stretch>
            <a:fillRect/>
          </a:stretch>
        </p:blipFill>
        <p:spPr>
          <a:xfrm>
            <a:off x="2418877" y="1426563"/>
            <a:ext cx="6922008" cy="4482313"/>
          </a:xfrm>
          <a:prstGeom prst="rect">
            <a:avLst/>
          </a:prstGeom>
        </p:spPr>
      </p:pic>
    </p:spTree>
    <p:extLst>
      <p:ext uri="{BB962C8B-B14F-4D97-AF65-F5344CB8AC3E}">
        <p14:creationId xmlns:p14="http://schemas.microsoft.com/office/powerpoint/2010/main" val="2833966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44DB-E10E-3764-44D7-7A533F5C362D}"/>
              </a:ext>
            </a:extLst>
          </p:cNvPr>
          <p:cNvSpPr>
            <a:spLocks noGrp="1"/>
          </p:cNvSpPr>
          <p:nvPr>
            <p:ph type="title"/>
          </p:nvPr>
        </p:nvSpPr>
        <p:spPr/>
        <p:txBody>
          <a:bodyPr/>
          <a:lstStyle/>
          <a:p>
            <a:r>
              <a:rPr lang="en-CA" dirty="0" err="1"/>
              <a:t>KickOFFs</a:t>
            </a:r>
            <a:endParaRPr lang="en-CA" dirty="0"/>
          </a:p>
        </p:txBody>
      </p:sp>
      <p:sp>
        <p:nvSpPr>
          <p:cNvPr id="3" name="Content Placeholder 2">
            <a:extLst>
              <a:ext uri="{FF2B5EF4-FFF2-40B4-BE49-F238E27FC236}">
                <a16:creationId xmlns:a16="http://schemas.microsoft.com/office/drawing/2014/main" id="{06F79F08-91D1-74F8-25A3-FC144F3FD8AD}"/>
              </a:ext>
            </a:extLst>
          </p:cNvPr>
          <p:cNvSpPr>
            <a:spLocks noGrp="1"/>
          </p:cNvSpPr>
          <p:nvPr>
            <p:ph idx="1"/>
          </p:nvPr>
        </p:nvSpPr>
        <p:spPr/>
        <p:txBody>
          <a:bodyPr/>
          <a:lstStyle/>
          <a:p>
            <a:r>
              <a:rPr lang="en-CA" dirty="0"/>
              <a:t>Count, don’t let play start without correct number</a:t>
            </a:r>
          </a:p>
          <a:p>
            <a:r>
              <a:rPr lang="en-CA" dirty="0"/>
              <a:t>Know where the ball is going</a:t>
            </a:r>
          </a:p>
          <a:p>
            <a:r>
              <a:rPr lang="en-CA" dirty="0"/>
              <a:t>Signal ball and blocking</a:t>
            </a:r>
          </a:p>
          <a:p>
            <a:r>
              <a:rPr lang="en-CA" dirty="0"/>
              <a:t>Start the clock</a:t>
            </a:r>
          </a:p>
          <a:p>
            <a:r>
              <a:rPr lang="en-CA" dirty="0"/>
              <a:t>Downfield – key blocks at POA, players arrive at once</a:t>
            </a:r>
          </a:p>
          <a:p>
            <a:r>
              <a:rPr lang="en-CA" dirty="0" err="1"/>
              <a:t>Upfield</a:t>
            </a:r>
            <a:r>
              <a:rPr lang="en-CA" dirty="0"/>
              <a:t> – POA blocks plus scan for next blocks</a:t>
            </a:r>
          </a:p>
          <a:p>
            <a:r>
              <a:rPr lang="en-CA" dirty="0" err="1"/>
              <a:t>Deadball</a:t>
            </a:r>
            <a:r>
              <a:rPr lang="en-CA" dirty="0"/>
              <a:t> officiating</a:t>
            </a:r>
          </a:p>
          <a:p>
            <a:pPr lvl="1"/>
            <a:endParaRPr lang="en-CA" dirty="0"/>
          </a:p>
        </p:txBody>
      </p:sp>
    </p:spTree>
    <p:extLst>
      <p:ext uri="{BB962C8B-B14F-4D97-AF65-F5344CB8AC3E}">
        <p14:creationId xmlns:p14="http://schemas.microsoft.com/office/powerpoint/2010/main" val="4093653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3D69F-0C6D-2699-6C5E-F1F8470EED68}"/>
              </a:ext>
            </a:extLst>
          </p:cNvPr>
          <p:cNvSpPr>
            <a:spLocks noGrp="1"/>
          </p:cNvSpPr>
          <p:nvPr>
            <p:ph type="title"/>
          </p:nvPr>
        </p:nvSpPr>
        <p:spPr/>
        <p:txBody>
          <a:bodyPr/>
          <a:lstStyle/>
          <a:p>
            <a:r>
              <a:rPr lang="en-CA" dirty="0"/>
              <a:t>Kickoff – video review</a:t>
            </a:r>
          </a:p>
        </p:txBody>
      </p:sp>
      <p:sp>
        <p:nvSpPr>
          <p:cNvPr id="5" name="TextBox 4">
            <a:extLst>
              <a:ext uri="{FF2B5EF4-FFF2-40B4-BE49-F238E27FC236}">
                <a16:creationId xmlns:a16="http://schemas.microsoft.com/office/drawing/2014/main" id="{8B9948C2-E804-3F54-C335-906F632ED146}"/>
              </a:ext>
            </a:extLst>
          </p:cNvPr>
          <p:cNvSpPr txBox="1"/>
          <p:nvPr/>
        </p:nvSpPr>
        <p:spPr>
          <a:xfrm>
            <a:off x="838200" y="3105834"/>
            <a:ext cx="10400818" cy="646331"/>
          </a:xfrm>
          <a:prstGeom prst="rect">
            <a:avLst/>
          </a:prstGeom>
          <a:noFill/>
        </p:spPr>
        <p:txBody>
          <a:bodyPr wrap="square" rtlCol="0">
            <a:spAutoFit/>
          </a:bodyPr>
          <a:lstStyle/>
          <a:p>
            <a:pPr algn="ctr"/>
            <a:r>
              <a:rPr lang="en-CA" sz="3600" dirty="0"/>
              <a:t>VIDEO – KO</a:t>
            </a:r>
          </a:p>
        </p:txBody>
      </p:sp>
    </p:spTree>
    <p:extLst>
      <p:ext uri="{BB962C8B-B14F-4D97-AF65-F5344CB8AC3E}">
        <p14:creationId xmlns:p14="http://schemas.microsoft.com/office/powerpoint/2010/main" val="2381554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80744F0-ED19-9CFC-91FF-E54336CA91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80744F0-ED19-9CFC-91FF-E54336CA91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1CCACB-7B58-D88D-A0E8-F417C227D58B}"/>
              </a:ext>
            </a:extLst>
          </p:cNvPr>
          <p:cNvSpPr>
            <a:spLocks noGrp="1"/>
          </p:cNvSpPr>
          <p:nvPr>
            <p:ph type="title"/>
          </p:nvPr>
        </p:nvSpPr>
        <p:spPr/>
        <p:txBody>
          <a:bodyPr vert="horz"/>
          <a:lstStyle/>
          <a:p>
            <a:r>
              <a:rPr lang="en-US" dirty="0"/>
              <a:t>PUNTS</a:t>
            </a:r>
          </a:p>
        </p:txBody>
      </p:sp>
      <p:pic>
        <p:nvPicPr>
          <p:cNvPr id="6" name="Picture 5" descr="A graph of a football game&#10;&#10;Description automatically generated">
            <a:extLst>
              <a:ext uri="{FF2B5EF4-FFF2-40B4-BE49-F238E27FC236}">
                <a16:creationId xmlns:a16="http://schemas.microsoft.com/office/drawing/2014/main" id="{0269D2A7-9FD6-C343-74D1-C7E4E131B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5868" y="1562581"/>
            <a:ext cx="3580263" cy="4137193"/>
          </a:xfrm>
          <a:prstGeom prst="rect">
            <a:avLst/>
          </a:prstGeom>
          <a:ln w="19050">
            <a:solidFill>
              <a:schemeClr val="tx1"/>
            </a:solidFill>
          </a:ln>
        </p:spPr>
      </p:pic>
    </p:spTree>
    <p:extLst>
      <p:ext uri="{BB962C8B-B14F-4D97-AF65-F5344CB8AC3E}">
        <p14:creationId xmlns:p14="http://schemas.microsoft.com/office/powerpoint/2010/main" val="128754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0DC0-DA49-7E57-1BFD-D1D4DEA75A9E}"/>
              </a:ext>
            </a:extLst>
          </p:cNvPr>
          <p:cNvSpPr>
            <a:spLocks noGrp="1"/>
          </p:cNvSpPr>
          <p:nvPr>
            <p:ph type="title"/>
          </p:nvPr>
        </p:nvSpPr>
        <p:spPr/>
        <p:txBody>
          <a:bodyPr/>
          <a:lstStyle/>
          <a:p>
            <a:r>
              <a:rPr lang="en-CA" dirty="0"/>
              <a:t>PUNTs</a:t>
            </a:r>
          </a:p>
        </p:txBody>
      </p:sp>
      <p:sp>
        <p:nvSpPr>
          <p:cNvPr id="3" name="Content Placeholder 2">
            <a:extLst>
              <a:ext uri="{FF2B5EF4-FFF2-40B4-BE49-F238E27FC236}">
                <a16:creationId xmlns:a16="http://schemas.microsoft.com/office/drawing/2014/main" id="{FE04FFC0-88B3-F4F5-249D-891BCF0CF3FA}"/>
              </a:ext>
            </a:extLst>
          </p:cNvPr>
          <p:cNvSpPr>
            <a:spLocks noGrp="1"/>
          </p:cNvSpPr>
          <p:nvPr>
            <p:ph idx="1"/>
          </p:nvPr>
        </p:nvSpPr>
        <p:spPr>
          <a:xfrm>
            <a:off x="838200" y="1513110"/>
            <a:ext cx="10515600" cy="4351338"/>
          </a:xfrm>
        </p:spPr>
        <p:txBody>
          <a:bodyPr>
            <a:normAutofit fontScale="77500" lnSpcReduction="20000"/>
          </a:bodyPr>
          <a:lstStyle/>
          <a:p>
            <a:pPr marL="0" indent="0">
              <a:buNone/>
            </a:pPr>
            <a:r>
              <a:rPr lang="en-US" dirty="0"/>
              <a:t>Line of Scrimmage Official(s)</a:t>
            </a:r>
          </a:p>
          <a:p>
            <a:pPr marL="0" indent="0">
              <a:buNone/>
            </a:pPr>
            <a:r>
              <a:rPr lang="en-US" dirty="0"/>
              <a:t>• Remain at Line of Scrimmage.</a:t>
            </a:r>
          </a:p>
          <a:p>
            <a:pPr marL="0" indent="0">
              <a:buNone/>
            </a:pPr>
            <a:r>
              <a:rPr lang="en-US" dirty="0"/>
              <a:t>• Count Players</a:t>
            </a:r>
          </a:p>
          <a:p>
            <a:pPr marL="0" indent="0">
              <a:buNone/>
            </a:pPr>
            <a:r>
              <a:rPr lang="en-US" dirty="0"/>
              <a:t>	- 3-Official – Home Team</a:t>
            </a:r>
          </a:p>
          <a:p>
            <a:pPr marL="0" indent="0">
              <a:buNone/>
            </a:pPr>
            <a:r>
              <a:rPr lang="en-US" dirty="0"/>
              <a:t>	- 4-Officials – DJ – Home, LJ – Visitor</a:t>
            </a:r>
          </a:p>
          <a:p>
            <a:pPr marL="0" indent="0">
              <a:buNone/>
            </a:pPr>
            <a:r>
              <a:rPr lang="en-US" dirty="0"/>
              <a:t>• Watch for blocked/deflected kick.</a:t>
            </a:r>
          </a:p>
          <a:p>
            <a:pPr marL="0" indent="0">
              <a:buNone/>
            </a:pPr>
            <a:r>
              <a:rPr lang="en-US" dirty="0"/>
              <a:t>• Be alert for “fake” or broken plays.</a:t>
            </a:r>
          </a:p>
          <a:p>
            <a:pPr marL="0" indent="0">
              <a:buNone/>
            </a:pPr>
            <a:r>
              <a:rPr lang="en-US" dirty="0"/>
              <a:t>• Move after ball crosses Line of Scrimmage.</a:t>
            </a:r>
          </a:p>
          <a:p>
            <a:pPr marL="0" indent="0">
              <a:buNone/>
            </a:pPr>
            <a:r>
              <a:rPr lang="en-US" dirty="0"/>
              <a:t>• Watch blocking in front of or beyond ball carrier.</a:t>
            </a:r>
          </a:p>
          <a:p>
            <a:pPr marL="0" indent="0">
              <a:buNone/>
            </a:pPr>
            <a:r>
              <a:rPr lang="en-US" dirty="0"/>
              <a:t>• Be prepared to help at Goal line if play remains in EZ.</a:t>
            </a:r>
          </a:p>
          <a:p>
            <a:pPr marL="0" indent="0">
              <a:buNone/>
            </a:pPr>
            <a:r>
              <a:rPr lang="en-US" dirty="0"/>
              <a:t>• Be prepared to help with sideline with ball kicked out of bounds.</a:t>
            </a:r>
          </a:p>
          <a:p>
            <a:r>
              <a:rPr lang="en-US" dirty="0"/>
              <a:t>Be ready to rule on Offsides and Illegal Procedure beyond the Centre.</a:t>
            </a:r>
            <a:endParaRPr lang="en-CA" dirty="0"/>
          </a:p>
        </p:txBody>
      </p:sp>
    </p:spTree>
    <p:extLst>
      <p:ext uri="{BB962C8B-B14F-4D97-AF65-F5344CB8AC3E}">
        <p14:creationId xmlns:p14="http://schemas.microsoft.com/office/powerpoint/2010/main" val="72109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335AF60-923F-4A66-CB28-B764806F59E1}"/>
              </a:ext>
            </a:extLst>
          </p:cNvPr>
          <p:cNvGraphicFramePr>
            <a:graphicFrameLocks noChangeAspect="1"/>
          </p:cNvGraphicFramePr>
          <p:nvPr>
            <p:custDataLst>
              <p:tags r:id="rId1"/>
            </p:custDataLst>
            <p:extLst>
              <p:ext uri="{D42A27DB-BD31-4B8C-83A1-F6EECF244321}">
                <p14:modId xmlns:p14="http://schemas.microsoft.com/office/powerpoint/2010/main" val="1469971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335AF60-923F-4A66-CB28-B764806F59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81631CE-E36F-978D-72B9-1BDDF40BB913}"/>
              </a:ext>
            </a:extLst>
          </p:cNvPr>
          <p:cNvSpPr>
            <a:spLocks noGrp="1"/>
          </p:cNvSpPr>
          <p:nvPr>
            <p:ph type="ctrTitle"/>
          </p:nvPr>
        </p:nvSpPr>
        <p:spPr>
          <a:xfrm>
            <a:off x="914400" y="1405519"/>
            <a:ext cx="10363200" cy="3958961"/>
          </a:xfrm>
        </p:spPr>
        <p:txBody>
          <a:bodyPr vert="horz">
            <a:noAutofit/>
          </a:bodyPr>
          <a:lstStyle/>
          <a:p>
            <a:r>
              <a:rPr lang="en-US" sz="4400" u="sng" dirty="0"/>
              <a:t>Line of scrimmage</a:t>
            </a:r>
            <a:br>
              <a:rPr lang="en-US" sz="4400" dirty="0"/>
            </a:br>
            <a:br>
              <a:rPr lang="en-US" sz="4000" dirty="0"/>
            </a:br>
            <a:r>
              <a:rPr lang="en-US" sz="4000" dirty="0"/>
              <a:t>1. Forward Progress</a:t>
            </a:r>
            <a:br>
              <a:rPr lang="en-US" sz="4000" dirty="0"/>
            </a:br>
            <a:r>
              <a:rPr lang="en-US" sz="4000" dirty="0"/>
              <a:t>2. Bench &amp; Sideline Control</a:t>
            </a:r>
            <a:br>
              <a:rPr lang="en-US" sz="4000" dirty="0"/>
            </a:br>
            <a:r>
              <a:rPr lang="en-US" sz="4000" dirty="0"/>
              <a:t>3. the Kicking Game</a:t>
            </a:r>
            <a:br>
              <a:rPr lang="en-US" sz="4000" dirty="0"/>
            </a:br>
            <a:r>
              <a:rPr lang="en-US" sz="4000" dirty="0"/>
              <a:t>4. Signaling and Tips </a:t>
            </a:r>
          </a:p>
        </p:txBody>
      </p:sp>
    </p:spTree>
    <p:extLst>
      <p:ext uri="{BB962C8B-B14F-4D97-AF65-F5344CB8AC3E}">
        <p14:creationId xmlns:p14="http://schemas.microsoft.com/office/powerpoint/2010/main" val="899881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59B2C03-7EAE-30DB-2DB3-46FE8987ED28}"/>
              </a:ext>
            </a:extLst>
          </p:cNvPr>
          <p:cNvGraphicFramePr>
            <a:graphicFrameLocks noChangeAspect="1"/>
          </p:cNvGraphicFramePr>
          <p:nvPr>
            <p:custDataLst>
              <p:tags r:id="rId1"/>
            </p:custDataLst>
            <p:extLst>
              <p:ext uri="{D42A27DB-BD31-4B8C-83A1-F6EECF244321}">
                <p14:modId xmlns:p14="http://schemas.microsoft.com/office/powerpoint/2010/main" val="4101772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C59B2C03-7EAE-30DB-2DB3-46FE8987ED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8CBDF06-0DE7-CC6F-9A8D-45C8A14CA1DC}"/>
              </a:ext>
            </a:extLst>
          </p:cNvPr>
          <p:cNvSpPr>
            <a:spLocks noGrp="1"/>
          </p:cNvSpPr>
          <p:nvPr>
            <p:ph type="title"/>
          </p:nvPr>
        </p:nvSpPr>
        <p:spPr/>
        <p:txBody>
          <a:bodyPr vert="horz"/>
          <a:lstStyle/>
          <a:p>
            <a:r>
              <a:rPr lang="en-US" dirty="0"/>
              <a:t>FIELD Goals (OUTSIDE 10 YARD LINE) </a:t>
            </a:r>
          </a:p>
        </p:txBody>
      </p:sp>
      <p:sp>
        <p:nvSpPr>
          <p:cNvPr id="6" name="Content Placeholder 5">
            <a:extLst>
              <a:ext uri="{FF2B5EF4-FFF2-40B4-BE49-F238E27FC236}">
                <a16:creationId xmlns:a16="http://schemas.microsoft.com/office/drawing/2014/main" id="{D6B0B5F9-4382-0F33-B558-A9E62799EA68}"/>
              </a:ext>
            </a:extLst>
          </p:cNvPr>
          <p:cNvSpPr>
            <a:spLocks noGrp="1"/>
          </p:cNvSpPr>
          <p:nvPr>
            <p:ph idx="1"/>
          </p:nvPr>
        </p:nvSpPr>
        <p:spPr>
          <a:xfrm>
            <a:off x="838200" y="1559408"/>
            <a:ext cx="10515600" cy="4351338"/>
          </a:xfrm>
        </p:spPr>
        <p:txBody>
          <a:bodyPr>
            <a:normAutofit fontScale="92500" lnSpcReduction="20000"/>
          </a:bodyPr>
          <a:lstStyle/>
          <a:p>
            <a:r>
              <a:rPr lang="en-US" dirty="0"/>
              <a:t>Line of Scrimmage Official(s)</a:t>
            </a:r>
          </a:p>
          <a:p>
            <a:r>
              <a:rPr lang="en-US" dirty="0"/>
              <a:t> Remain at </a:t>
            </a:r>
            <a:r>
              <a:rPr lang="en-US" dirty="0" err="1"/>
              <a:t>LoS</a:t>
            </a:r>
            <a:endParaRPr lang="en-US" dirty="0"/>
          </a:p>
          <a:p>
            <a:r>
              <a:rPr lang="en-US" dirty="0"/>
              <a:t>Count the team Players</a:t>
            </a:r>
          </a:p>
          <a:p>
            <a:pPr marL="0" indent="0">
              <a:buNone/>
            </a:pPr>
            <a:r>
              <a:rPr lang="en-US" dirty="0"/>
              <a:t>	– 3-Official – Home Team</a:t>
            </a:r>
          </a:p>
          <a:p>
            <a:pPr marL="0" indent="0">
              <a:buNone/>
            </a:pPr>
            <a:r>
              <a:rPr lang="en-US" dirty="0"/>
              <a:t>	– 4-Officials – DJ – Home, LJ – Visitor</a:t>
            </a:r>
          </a:p>
          <a:p>
            <a:pPr marL="0" indent="0">
              <a:buNone/>
            </a:pPr>
            <a:r>
              <a:rPr lang="en-US" dirty="0"/>
              <a:t>• Watch for blocked kick… may need to move towards backfield to box in play with Referee</a:t>
            </a:r>
          </a:p>
          <a:p>
            <a:pPr marL="0" indent="0">
              <a:buNone/>
            </a:pPr>
            <a:r>
              <a:rPr lang="en-US" dirty="0"/>
              <a:t>• Be alert for “fake” or broken plays</a:t>
            </a:r>
          </a:p>
          <a:p>
            <a:pPr marL="0" indent="0">
              <a:buNone/>
            </a:pPr>
            <a:r>
              <a:rPr lang="en-US" dirty="0"/>
              <a:t>• Move downfield after the ball crosses LOS</a:t>
            </a:r>
          </a:p>
          <a:p>
            <a:pPr marL="0" indent="0">
              <a:buNone/>
            </a:pPr>
            <a:r>
              <a:rPr lang="en-US" dirty="0"/>
              <a:t>• Watch blocking in front of or near ball carrier</a:t>
            </a:r>
          </a:p>
          <a:p>
            <a:pPr marL="0" indent="0">
              <a:buNone/>
            </a:pPr>
            <a:r>
              <a:rPr lang="en-US" dirty="0"/>
              <a:t>• Be prepared to help at Goal line and with ball kicked out of bounds</a:t>
            </a:r>
            <a:endParaRPr lang="en-CA" dirty="0"/>
          </a:p>
        </p:txBody>
      </p:sp>
    </p:spTree>
    <p:extLst>
      <p:ext uri="{BB962C8B-B14F-4D97-AF65-F5344CB8AC3E}">
        <p14:creationId xmlns:p14="http://schemas.microsoft.com/office/powerpoint/2010/main" val="140371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0EE6D1F-8181-E1F1-AD2D-37D4324247F1}"/>
              </a:ext>
            </a:extLst>
          </p:cNvPr>
          <p:cNvGraphicFramePr>
            <a:graphicFrameLocks noChangeAspect="1"/>
          </p:cNvGraphicFramePr>
          <p:nvPr>
            <p:custDataLst>
              <p:tags r:id="rId1"/>
            </p:custDataLst>
            <p:extLst>
              <p:ext uri="{D42A27DB-BD31-4B8C-83A1-F6EECF244321}">
                <p14:modId xmlns:p14="http://schemas.microsoft.com/office/powerpoint/2010/main" val="282513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B0EE6D1F-8181-E1F1-AD2D-37D4324247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61B53A-BE47-6E30-46C4-8797E1DF1460}"/>
              </a:ext>
            </a:extLst>
          </p:cNvPr>
          <p:cNvSpPr>
            <a:spLocks noGrp="1"/>
          </p:cNvSpPr>
          <p:nvPr>
            <p:ph type="title"/>
          </p:nvPr>
        </p:nvSpPr>
        <p:spPr/>
        <p:txBody>
          <a:bodyPr vert="horz"/>
          <a:lstStyle/>
          <a:p>
            <a:r>
              <a:rPr lang="en-US" dirty="0"/>
              <a:t>FIND THE IMPACTFUL BLOCKS</a:t>
            </a:r>
          </a:p>
        </p:txBody>
      </p:sp>
      <p:sp>
        <p:nvSpPr>
          <p:cNvPr id="3" name="Content Placeholder 2">
            <a:extLst>
              <a:ext uri="{FF2B5EF4-FFF2-40B4-BE49-F238E27FC236}">
                <a16:creationId xmlns:a16="http://schemas.microsoft.com/office/drawing/2014/main" id="{368DB699-DF78-1035-0DAA-19123486276E}"/>
              </a:ext>
            </a:extLst>
          </p:cNvPr>
          <p:cNvSpPr>
            <a:spLocks noGrp="1"/>
          </p:cNvSpPr>
          <p:nvPr>
            <p:ph idx="1"/>
          </p:nvPr>
        </p:nvSpPr>
        <p:spPr>
          <a:xfrm>
            <a:off x="838200" y="1825626"/>
            <a:ext cx="6137031" cy="4351338"/>
          </a:xfrm>
        </p:spPr>
        <p:txBody>
          <a:bodyPr/>
          <a:lstStyle/>
          <a:p>
            <a:pPr>
              <a:spcBef>
                <a:spcPts val="600"/>
              </a:spcBef>
              <a:spcAft>
                <a:spcPts val="600"/>
              </a:spcAft>
            </a:pPr>
            <a:r>
              <a:rPr lang="en-US" dirty="0"/>
              <a:t>As the ball is in flight, start to identify important blocks for the return and focus on them in order once caught</a:t>
            </a:r>
          </a:p>
          <a:p>
            <a:pPr lvl="1">
              <a:spcBef>
                <a:spcPts val="600"/>
              </a:spcBef>
              <a:spcAft>
                <a:spcPts val="600"/>
              </a:spcAft>
            </a:pPr>
            <a:r>
              <a:rPr lang="en-US" dirty="0"/>
              <a:t>1</a:t>
            </a:r>
            <a:r>
              <a:rPr lang="en-US" baseline="30000" dirty="0"/>
              <a:t>st</a:t>
            </a:r>
            <a:r>
              <a:rPr lang="en-US" dirty="0"/>
              <a:t> Wave Blocks</a:t>
            </a:r>
          </a:p>
          <a:p>
            <a:pPr lvl="1">
              <a:spcBef>
                <a:spcPts val="600"/>
              </a:spcBef>
              <a:spcAft>
                <a:spcPts val="600"/>
              </a:spcAft>
            </a:pPr>
            <a:r>
              <a:rPr lang="en-US" dirty="0"/>
              <a:t>Point of Attack</a:t>
            </a:r>
          </a:p>
          <a:p>
            <a:pPr lvl="1">
              <a:spcBef>
                <a:spcPts val="600"/>
              </a:spcBef>
              <a:spcAft>
                <a:spcPts val="600"/>
              </a:spcAft>
            </a:pPr>
            <a:r>
              <a:rPr lang="en-US" dirty="0"/>
              <a:t>Etc.</a:t>
            </a:r>
          </a:p>
          <a:p>
            <a:pPr>
              <a:spcBef>
                <a:spcPts val="600"/>
              </a:spcBef>
              <a:spcAft>
                <a:spcPts val="600"/>
              </a:spcAft>
            </a:pPr>
            <a:r>
              <a:rPr lang="en-US" dirty="0"/>
              <a:t>Transition ball coverage to the next official as the return develops</a:t>
            </a:r>
          </a:p>
          <a:p>
            <a:pPr lvl="1">
              <a:spcBef>
                <a:spcPts val="600"/>
              </a:spcBef>
              <a:spcAft>
                <a:spcPts val="600"/>
              </a:spcAft>
            </a:pPr>
            <a:endParaRPr lang="en-US" dirty="0"/>
          </a:p>
        </p:txBody>
      </p:sp>
      <p:pic>
        <p:nvPicPr>
          <p:cNvPr id="3074" name="Picture 2" descr="Argos return blocked punt for a touchdown to defeat rival Tiger-Cats |  CBC.ca">
            <a:extLst>
              <a:ext uri="{FF2B5EF4-FFF2-40B4-BE49-F238E27FC236}">
                <a16:creationId xmlns:a16="http://schemas.microsoft.com/office/drawing/2014/main" id="{19B52E38-0890-6115-D31A-7074CBDA25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1446" y="3014512"/>
            <a:ext cx="4577862" cy="257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5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5355F35-8FFE-D3EF-89A6-7CD1F275FC9E}"/>
              </a:ext>
            </a:extLst>
          </p:cNvPr>
          <p:cNvGraphicFramePr>
            <a:graphicFrameLocks noChangeAspect="1"/>
          </p:cNvGraphicFramePr>
          <p:nvPr>
            <p:custDataLst>
              <p:tags r:id="rId1"/>
            </p:custDataLst>
            <p:extLst>
              <p:ext uri="{D42A27DB-BD31-4B8C-83A1-F6EECF244321}">
                <p14:modId xmlns:p14="http://schemas.microsoft.com/office/powerpoint/2010/main" val="3793550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65355F35-8FFE-D3EF-89A6-7CD1F275FC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5878AC-434A-C257-1394-6199659D7784}"/>
              </a:ext>
            </a:extLst>
          </p:cNvPr>
          <p:cNvSpPr>
            <a:spLocks noGrp="1"/>
          </p:cNvSpPr>
          <p:nvPr>
            <p:ph type="title"/>
          </p:nvPr>
        </p:nvSpPr>
        <p:spPr/>
        <p:txBody>
          <a:bodyPr vert="horz"/>
          <a:lstStyle/>
          <a:p>
            <a:r>
              <a:rPr lang="en-US" dirty="0"/>
              <a:t>TIPS FOR KICKING GAME COVERAGE</a:t>
            </a:r>
          </a:p>
        </p:txBody>
      </p:sp>
      <p:sp>
        <p:nvSpPr>
          <p:cNvPr id="3" name="Content Placeholder 2">
            <a:extLst>
              <a:ext uri="{FF2B5EF4-FFF2-40B4-BE49-F238E27FC236}">
                <a16:creationId xmlns:a16="http://schemas.microsoft.com/office/drawing/2014/main" id="{0B46B4B6-37E8-91D8-EA45-FF58C6D44F68}"/>
              </a:ext>
            </a:extLst>
          </p:cNvPr>
          <p:cNvSpPr>
            <a:spLocks noGrp="1"/>
          </p:cNvSpPr>
          <p:nvPr>
            <p:ph idx="1"/>
          </p:nvPr>
        </p:nvSpPr>
        <p:spPr>
          <a:xfrm>
            <a:off x="838200" y="1825626"/>
            <a:ext cx="6664569" cy="4351338"/>
          </a:xfrm>
        </p:spPr>
        <p:txBody>
          <a:bodyPr/>
          <a:lstStyle/>
          <a:p>
            <a:pPr>
              <a:spcBef>
                <a:spcPts val="600"/>
              </a:spcBef>
              <a:spcAft>
                <a:spcPts val="600"/>
              </a:spcAft>
            </a:pPr>
            <a:r>
              <a:rPr lang="en-US" dirty="0"/>
              <a:t>Discussion: What best practices have worked for you to adequately cover kicking situations?</a:t>
            </a:r>
          </a:p>
          <a:p>
            <a:pPr lvl="1">
              <a:spcBef>
                <a:spcPts val="600"/>
              </a:spcBef>
              <a:spcAft>
                <a:spcPts val="600"/>
              </a:spcAft>
            </a:pPr>
            <a:r>
              <a:rPr lang="en-US" dirty="0"/>
              <a:t>Punts – Inbounds and Out of Bounds</a:t>
            </a:r>
          </a:p>
          <a:p>
            <a:pPr lvl="1">
              <a:spcBef>
                <a:spcPts val="600"/>
              </a:spcBef>
              <a:spcAft>
                <a:spcPts val="600"/>
              </a:spcAft>
            </a:pPr>
            <a:r>
              <a:rPr lang="en-US" dirty="0"/>
              <a:t>Long Field Goals – Successful and Unsuccessful</a:t>
            </a:r>
          </a:p>
          <a:p>
            <a:pPr lvl="1">
              <a:spcBef>
                <a:spcPts val="600"/>
              </a:spcBef>
              <a:spcAft>
                <a:spcPts val="600"/>
              </a:spcAft>
            </a:pPr>
            <a:r>
              <a:rPr lang="en-US" dirty="0"/>
              <a:t>Kick Return Blocking</a:t>
            </a:r>
          </a:p>
        </p:txBody>
      </p:sp>
      <p:pic>
        <p:nvPicPr>
          <p:cNvPr id="5122" name="Picture 2" descr="Carly Dyck dazzles for Canadian contingent at IFAF Women's Worlds –  CanadaFootballChat.com">
            <a:extLst>
              <a:ext uri="{FF2B5EF4-FFF2-40B4-BE49-F238E27FC236}">
                <a16:creationId xmlns:a16="http://schemas.microsoft.com/office/drawing/2014/main" id="{99B9EC85-C3B2-ED3F-4F71-F2F5611751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1322" y="2324895"/>
            <a:ext cx="4322478" cy="28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68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80744F0-ED19-9CFC-91FF-E54336CA912D}"/>
              </a:ext>
            </a:extLst>
          </p:cNvPr>
          <p:cNvGraphicFramePr>
            <a:graphicFrameLocks noChangeAspect="1"/>
          </p:cNvGraphicFramePr>
          <p:nvPr>
            <p:custDataLst>
              <p:tags r:id="rId1"/>
            </p:custDataLst>
            <p:extLst>
              <p:ext uri="{D42A27DB-BD31-4B8C-83A1-F6EECF244321}">
                <p14:modId xmlns:p14="http://schemas.microsoft.com/office/powerpoint/2010/main" val="4080805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280744F0-ED19-9CFC-91FF-E54336CA91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1CCACB-7B58-D88D-A0E8-F417C227D58B}"/>
              </a:ext>
            </a:extLst>
          </p:cNvPr>
          <p:cNvSpPr>
            <a:spLocks noGrp="1"/>
          </p:cNvSpPr>
          <p:nvPr>
            <p:ph type="title"/>
          </p:nvPr>
        </p:nvSpPr>
        <p:spPr/>
        <p:txBody>
          <a:bodyPr vert="horz"/>
          <a:lstStyle/>
          <a:p>
            <a:r>
              <a:rPr lang="en-US" dirty="0"/>
              <a:t>4. SIGNALLING &amp; OTHER TIPS</a:t>
            </a:r>
          </a:p>
        </p:txBody>
      </p:sp>
      <p:sp>
        <p:nvSpPr>
          <p:cNvPr id="3" name="Content Placeholder 2">
            <a:extLst>
              <a:ext uri="{FF2B5EF4-FFF2-40B4-BE49-F238E27FC236}">
                <a16:creationId xmlns:a16="http://schemas.microsoft.com/office/drawing/2014/main" id="{50AE5205-A895-2FE2-44D0-2F5E8DC7B6B0}"/>
              </a:ext>
            </a:extLst>
          </p:cNvPr>
          <p:cNvSpPr>
            <a:spLocks noGrp="1"/>
          </p:cNvSpPr>
          <p:nvPr>
            <p:ph idx="1"/>
          </p:nvPr>
        </p:nvSpPr>
        <p:spPr>
          <a:xfrm>
            <a:off x="838200" y="1825626"/>
            <a:ext cx="5858691" cy="3956865"/>
          </a:xfrm>
        </p:spPr>
        <p:txBody>
          <a:bodyPr/>
          <a:lstStyle/>
          <a:p>
            <a:pPr>
              <a:spcBef>
                <a:spcPts val="600"/>
              </a:spcBef>
              <a:spcAft>
                <a:spcPts val="600"/>
              </a:spcAft>
            </a:pPr>
            <a:r>
              <a:rPr lang="en-US" dirty="0"/>
              <a:t>Signals should be:</a:t>
            </a:r>
          </a:p>
          <a:p>
            <a:pPr lvl="1">
              <a:spcBef>
                <a:spcPts val="600"/>
              </a:spcBef>
              <a:spcAft>
                <a:spcPts val="600"/>
              </a:spcAft>
            </a:pPr>
            <a:r>
              <a:rPr lang="en-US" dirty="0"/>
              <a:t>Sharp</a:t>
            </a:r>
          </a:p>
          <a:p>
            <a:pPr lvl="1">
              <a:spcBef>
                <a:spcPts val="600"/>
              </a:spcBef>
              <a:spcAft>
                <a:spcPts val="600"/>
              </a:spcAft>
            </a:pPr>
            <a:r>
              <a:rPr lang="en-US" dirty="0"/>
              <a:t>Visible</a:t>
            </a:r>
          </a:p>
          <a:p>
            <a:pPr lvl="1">
              <a:spcBef>
                <a:spcPts val="600"/>
              </a:spcBef>
              <a:spcAft>
                <a:spcPts val="600"/>
              </a:spcAft>
            </a:pPr>
            <a:r>
              <a:rPr lang="en-US" dirty="0"/>
              <a:t>Demonstrative</a:t>
            </a:r>
          </a:p>
          <a:p>
            <a:pPr lvl="1">
              <a:spcBef>
                <a:spcPts val="600"/>
              </a:spcBef>
              <a:spcAft>
                <a:spcPts val="600"/>
              </a:spcAft>
            </a:pPr>
            <a:r>
              <a:rPr lang="en-US" dirty="0"/>
              <a:t>Purposeful</a:t>
            </a:r>
          </a:p>
          <a:p>
            <a:pPr lvl="1">
              <a:spcBef>
                <a:spcPts val="600"/>
              </a:spcBef>
              <a:spcAft>
                <a:spcPts val="600"/>
              </a:spcAft>
            </a:pPr>
            <a:r>
              <a:rPr lang="en-US" dirty="0"/>
              <a:t>Supporting other forms of communication (verbal, body language)</a:t>
            </a:r>
          </a:p>
        </p:txBody>
      </p:sp>
      <p:pic>
        <p:nvPicPr>
          <p:cNvPr id="2050" name="Picture 2" descr="Laying Down the Law | Rules Committee Proposes Changes - Winnipeg Blue  Bombers">
            <a:extLst>
              <a:ext uri="{FF2B5EF4-FFF2-40B4-BE49-F238E27FC236}">
                <a16:creationId xmlns:a16="http://schemas.microsoft.com/office/drawing/2014/main" id="{5B3619FE-A9FE-0427-2387-61073D62EA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4626" y="2277881"/>
            <a:ext cx="4585597" cy="305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30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80744F0-ED19-9CFC-91FF-E54336CA912D}"/>
              </a:ext>
            </a:extLst>
          </p:cNvPr>
          <p:cNvGraphicFramePr>
            <a:graphicFrameLocks noChangeAspect="1"/>
          </p:cNvGraphicFramePr>
          <p:nvPr>
            <p:custDataLst>
              <p:tags r:id="rId1"/>
            </p:custDataLst>
            <p:extLst>
              <p:ext uri="{D42A27DB-BD31-4B8C-83A1-F6EECF244321}">
                <p14:modId xmlns:p14="http://schemas.microsoft.com/office/powerpoint/2010/main" val="3599769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280744F0-ED19-9CFC-91FF-E54336CA91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1CCACB-7B58-D88D-A0E8-F417C227D58B}"/>
              </a:ext>
            </a:extLst>
          </p:cNvPr>
          <p:cNvSpPr>
            <a:spLocks noGrp="1"/>
          </p:cNvSpPr>
          <p:nvPr>
            <p:ph type="title"/>
          </p:nvPr>
        </p:nvSpPr>
        <p:spPr/>
        <p:txBody>
          <a:bodyPr vert="horz"/>
          <a:lstStyle/>
          <a:p>
            <a:r>
              <a:rPr lang="en-US" dirty="0"/>
              <a:t>Key SIGNALS</a:t>
            </a:r>
          </a:p>
        </p:txBody>
      </p:sp>
      <p:sp>
        <p:nvSpPr>
          <p:cNvPr id="3" name="Content Placeholder 2">
            <a:extLst>
              <a:ext uri="{FF2B5EF4-FFF2-40B4-BE49-F238E27FC236}">
                <a16:creationId xmlns:a16="http://schemas.microsoft.com/office/drawing/2014/main" id="{50AE5205-A895-2FE2-44D0-2F5E8DC7B6B0}"/>
              </a:ext>
            </a:extLst>
          </p:cNvPr>
          <p:cNvSpPr>
            <a:spLocks noGrp="1"/>
          </p:cNvSpPr>
          <p:nvPr>
            <p:ph idx="1"/>
          </p:nvPr>
        </p:nvSpPr>
        <p:spPr>
          <a:xfrm>
            <a:off x="838200" y="1825626"/>
            <a:ext cx="6734908" cy="3956865"/>
          </a:xfrm>
        </p:spPr>
        <p:txBody>
          <a:bodyPr>
            <a:normAutofit fontScale="70000" lnSpcReduction="20000"/>
          </a:bodyPr>
          <a:lstStyle/>
          <a:p>
            <a:pPr>
              <a:spcBef>
                <a:spcPts val="600"/>
              </a:spcBef>
              <a:spcAft>
                <a:spcPts val="600"/>
              </a:spcAft>
            </a:pPr>
            <a:r>
              <a:rPr lang="en-US" dirty="0"/>
              <a:t>Signaling can help communicate information from across the field to other officials, players, coaches, fans and speed up the game</a:t>
            </a:r>
          </a:p>
          <a:p>
            <a:pPr>
              <a:spcBef>
                <a:spcPts val="600"/>
              </a:spcBef>
              <a:spcAft>
                <a:spcPts val="600"/>
              </a:spcAft>
            </a:pPr>
            <a:r>
              <a:rPr lang="en-US" dirty="0"/>
              <a:t>Key Signals to Master</a:t>
            </a:r>
          </a:p>
          <a:p>
            <a:pPr lvl="1">
              <a:spcBef>
                <a:spcPts val="600"/>
              </a:spcBef>
              <a:spcAft>
                <a:spcPts val="600"/>
              </a:spcAft>
            </a:pPr>
            <a:r>
              <a:rPr lang="en-US" dirty="0"/>
              <a:t>Held/Free</a:t>
            </a:r>
          </a:p>
          <a:p>
            <a:pPr lvl="1">
              <a:spcBef>
                <a:spcPts val="600"/>
              </a:spcBef>
              <a:spcAft>
                <a:spcPts val="600"/>
              </a:spcAft>
            </a:pPr>
            <a:r>
              <a:rPr lang="en-US" dirty="0"/>
              <a:t>Gates</a:t>
            </a:r>
          </a:p>
          <a:p>
            <a:pPr lvl="1">
              <a:spcBef>
                <a:spcPts val="600"/>
              </a:spcBef>
              <a:spcAft>
                <a:spcPts val="600"/>
              </a:spcAft>
            </a:pPr>
            <a:r>
              <a:rPr lang="en-US" dirty="0"/>
              <a:t>Screen Pass, Onside Pass</a:t>
            </a:r>
          </a:p>
          <a:p>
            <a:pPr lvl="1">
              <a:spcBef>
                <a:spcPts val="600"/>
              </a:spcBef>
              <a:spcAft>
                <a:spcPts val="600"/>
              </a:spcAft>
            </a:pPr>
            <a:r>
              <a:rPr lang="en-US" dirty="0"/>
              <a:t>Incomplete Pass</a:t>
            </a:r>
          </a:p>
          <a:p>
            <a:pPr lvl="1">
              <a:spcBef>
                <a:spcPts val="600"/>
              </a:spcBef>
              <a:spcAft>
                <a:spcPts val="600"/>
              </a:spcAft>
            </a:pPr>
            <a:r>
              <a:rPr lang="en-US" dirty="0"/>
              <a:t>Time In/Out</a:t>
            </a:r>
          </a:p>
          <a:p>
            <a:pPr lvl="1">
              <a:spcBef>
                <a:spcPts val="600"/>
              </a:spcBef>
              <a:spcAft>
                <a:spcPts val="600"/>
              </a:spcAft>
            </a:pPr>
            <a:r>
              <a:rPr lang="en-US" dirty="0"/>
              <a:t>In Bounds vs Out of Bounds (Under 3min)</a:t>
            </a:r>
          </a:p>
          <a:p>
            <a:pPr lvl="1">
              <a:spcBef>
                <a:spcPts val="600"/>
              </a:spcBef>
              <a:spcAft>
                <a:spcPts val="600"/>
              </a:spcAft>
            </a:pPr>
            <a:r>
              <a:rPr lang="en-US" dirty="0"/>
              <a:t>Scores</a:t>
            </a:r>
          </a:p>
          <a:p>
            <a:pPr lvl="1">
              <a:spcBef>
                <a:spcPts val="600"/>
              </a:spcBef>
              <a:spcAft>
                <a:spcPts val="600"/>
              </a:spcAft>
            </a:pPr>
            <a:r>
              <a:rPr lang="en-US" dirty="0"/>
              <a:t>Etc.</a:t>
            </a:r>
          </a:p>
        </p:txBody>
      </p:sp>
      <p:pic>
        <p:nvPicPr>
          <p:cNvPr id="6146" name="Picture 2" descr="Grey Cup ref from Birch Cliff - Birch Cliff News">
            <a:extLst>
              <a:ext uri="{FF2B5EF4-FFF2-40B4-BE49-F238E27FC236}">
                <a16:creationId xmlns:a16="http://schemas.microsoft.com/office/drawing/2014/main" id="{A998F412-354D-EBBB-0CF5-FB3D08FA945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52" b="9764"/>
          <a:stretch/>
        </p:blipFill>
        <p:spPr bwMode="auto">
          <a:xfrm>
            <a:off x="8014708" y="1649779"/>
            <a:ext cx="3339092" cy="422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2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1C1380-D969-1715-87B9-14B92AAF61F4}"/>
              </a:ext>
            </a:extLst>
          </p:cNvPr>
          <p:cNvGraphicFramePr>
            <a:graphicFrameLocks noChangeAspect="1"/>
          </p:cNvGraphicFramePr>
          <p:nvPr>
            <p:custDataLst>
              <p:tags r:id="rId1"/>
            </p:custDataLst>
            <p:extLst>
              <p:ext uri="{D42A27DB-BD31-4B8C-83A1-F6EECF244321}">
                <p14:modId xmlns:p14="http://schemas.microsoft.com/office/powerpoint/2010/main" val="3463866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4" name="Object 3" hidden="1">
                        <a:extLst>
                          <a:ext uri="{FF2B5EF4-FFF2-40B4-BE49-F238E27FC236}">
                            <a16:creationId xmlns:a16="http://schemas.microsoft.com/office/drawing/2014/main" id="{D81C1380-D969-1715-87B9-14B92AAF61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1311849-F693-A0E3-34AF-9C36567E4AB8}"/>
              </a:ext>
            </a:extLst>
          </p:cNvPr>
          <p:cNvSpPr>
            <a:spLocks noGrp="1"/>
          </p:cNvSpPr>
          <p:nvPr>
            <p:ph type="title"/>
          </p:nvPr>
        </p:nvSpPr>
        <p:spPr/>
        <p:txBody>
          <a:bodyPr vert="horz"/>
          <a:lstStyle/>
          <a:p>
            <a:r>
              <a:rPr lang="en-US" dirty="0"/>
              <a:t>TEST YOUR KNOWLEDGE / OPEN DISCUSSION</a:t>
            </a:r>
          </a:p>
        </p:txBody>
      </p:sp>
      <p:pic>
        <p:nvPicPr>
          <p:cNvPr id="7170" name="Picture 2" descr="Darvin Adams">
            <a:extLst>
              <a:ext uri="{FF2B5EF4-FFF2-40B4-BE49-F238E27FC236}">
                <a16:creationId xmlns:a16="http://schemas.microsoft.com/office/drawing/2014/main" id="{C24E6F4B-A063-68E0-0FB6-3C9580AFE70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176954" y="1670161"/>
            <a:ext cx="5838092" cy="401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1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746037465"/>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1. FORWARD PROGRESS</a:t>
            </a:r>
          </a:p>
        </p:txBody>
      </p:sp>
      <p:sp>
        <p:nvSpPr>
          <p:cNvPr id="14" name="Content Placeholder 13"/>
          <p:cNvSpPr>
            <a:spLocks noGrp="1"/>
          </p:cNvSpPr>
          <p:nvPr>
            <p:ph idx="1"/>
          </p:nvPr>
        </p:nvSpPr>
        <p:spPr/>
        <p:txBody>
          <a:bodyPr/>
          <a:lstStyle/>
          <a:p>
            <a:pPr marL="0" indent="0" algn="ctr">
              <a:buNone/>
            </a:pPr>
            <a:r>
              <a:rPr lang="en-US" sz="2800" b="1" dirty="0">
                <a:latin typeface="Calibri" panose="020F0502020204030204" pitchFamily="34" charset="0"/>
              </a:rPr>
              <a:t>What is forward progress and why is it so hard to get right?</a:t>
            </a:r>
            <a:endParaRPr lang="en-US" b="1" dirty="0">
              <a:latin typeface="Calibri" panose="020F0502020204030204" pitchFamily="34" charset="0"/>
            </a:endParaRPr>
          </a:p>
          <a:p>
            <a:r>
              <a:rPr lang="en-US" dirty="0">
                <a:latin typeface="Calibri" panose="020F0502020204030204" pitchFamily="34" charset="0"/>
              </a:rPr>
              <a:t>Identifying the furthest point of advancement of the ball, before a player is tackled, driven backwards, goes out of bounds, etc</a:t>
            </a:r>
          </a:p>
          <a:p>
            <a:r>
              <a:rPr lang="en-US" dirty="0">
                <a:latin typeface="Calibri" panose="020F0502020204030204" pitchFamily="34" charset="0"/>
              </a:rPr>
              <a:t>Need to give the ball carrier everything they earned, and no more</a:t>
            </a:r>
          </a:p>
          <a:p>
            <a:r>
              <a:rPr lang="en-US" dirty="0">
                <a:latin typeface="Calibri" panose="020F0502020204030204" pitchFamily="34" charset="0"/>
              </a:rPr>
              <a:t>Every situation is different, reinforcing the need to be in the right position – Angles, Angles, Angles</a:t>
            </a:r>
          </a:p>
          <a:p>
            <a:r>
              <a:rPr lang="en-US" dirty="0">
                <a:latin typeface="Calibri" panose="020F0502020204030204" pitchFamily="34" charset="0"/>
              </a:rPr>
              <a:t>Finding the ball is only part of the battle. Need to identify when another part of the body touches the ground, line, etc</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17C7650-6BF2-09B5-9AA4-3046A9B67BCB}"/>
              </a:ext>
            </a:extLst>
          </p:cNvPr>
          <p:cNvGraphicFramePr>
            <a:graphicFrameLocks noChangeAspect="1"/>
          </p:cNvGraphicFramePr>
          <p:nvPr>
            <p:custDataLst>
              <p:tags r:id="rId1"/>
            </p:custDataLst>
            <p:extLst>
              <p:ext uri="{D42A27DB-BD31-4B8C-83A1-F6EECF244321}">
                <p14:modId xmlns:p14="http://schemas.microsoft.com/office/powerpoint/2010/main" val="3879351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17C7650-6BF2-09B5-9AA4-3046A9B67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6651EB-5558-A880-9142-B75323727F55}"/>
              </a:ext>
            </a:extLst>
          </p:cNvPr>
          <p:cNvSpPr>
            <a:spLocks noGrp="1"/>
          </p:cNvSpPr>
          <p:nvPr>
            <p:ph type="title"/>
          </p:nvPr>
        </p:nvSpPr>
        <p:spPr/>
        <p:txBody>
          <a:bodyPr vert="horz">
            <a:noAutofit/>
          </a:bodyPr>
          <a:lstStyle/>
          <a:p>
            <a:r>
              <a:rPr lang="en-US" dirty="0"/>
              <a:t>General tips and best practices</a:t>
            </a:r>
          </a:p>
        </p:txBody>
      </p:sp>
      <p:sp>
        <p:nvSpPr>
          <p:cNvPr id="16" name="Text Placeholder 3">
            <a:extLst>
              <a:ext uri="{FF2B5EF4-FFF2-40B4-BE49-F238E27FC236}">
                <a16:creationId xmlns:a16="http://schemas.microsoft.com/office/drawing/2014/main" id="{B8D0677A-F247-6A16-AEE9-B2B35288DA5D}"/>
              </a:ext>
            </a:extLst>
          </p:cNvPr>
          <p:cNvSpPr txBox="1">
            <a:spLocks/>
          </p:cNvSpPr>
          <p:nvPr/>
        </p:nvSpPr>
        <p:spPr>
          <a:xfrm>
            <a:off x="983433" y="1619528"/>
            <a:ext cx="3283769" cy="4029432"/>
          </a:xfrm>
          <a:prstGeom prst="rect">
            <a:avLst/>
          </a:prstGeom>
        </p:spPr>
        <p:txBody>
          <a:bodyPr anchor="t">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74320" indent="-274320">
              <a:spcBef>
                <a:spcPts val="600"/>
              </a:spcBef>
              <a:buFont typeface="Arial" pitchFamily="34" charset="0"/>
              <a:buChar char="▪"/>
            </a:pPr>
            <a:r>
              <a:rPr lang="en-US" dirty="0">
                <a:latin typeface="Calibri" panose="020F0502020204030204" pitchFamily="34" charset="0"/>
              </a:rPr>
              <a:t>Movement</a:t>
            </a:r>
            <a:endParaRPr lang="en-US" sz="2400" dirty="0">
              <a:latin typeface="Calibri" panose="020F0502020204030204" pitchFamily="34" charset="0"/>
            </a:endParaRPr>
          </a:p>
          <a:p>
            <a:pPr marL="731520" lvl="1" indent="-274320">
              <a:buFont typeface="Arial" panose="020B0604020202020204" pitchFamily="34" charset="0"/>
              <a:buChar char="▪"/>
            </a:pPr>
            <a:r>
              <a:rPr lang="en-US" sz="2000" dirty="0">
                <a:latin typeface="Calibri" panose="020F0502020204030204" pitchFamily="34" charset="0"/>
              </a:rPr>
              <a:t>90 degrees where possible and appropriate</a:t>
            </a:r>
          </a:p>
          <a:p>
            <a:pPr marL="731520" lvl="1" indent="-274320">
              <a:buFont typeface="Arial" panose="020B0604020202020204" pitchFamily="34" charset="0"/>
              <a:buChar char="▪"/>
            </a:pPr>
            <a:endParaRPr lang="en-US" sz="2000" dirty="0">
              <a:latin typeface="Calibri" panose="020F0502020204030204" pitchFamily="34" charset="0"/>
            </a:endParaRPr>
          </a:p>
          <a:p>
            <a:pPr marL="274320" indent="-274320">
              <a:spcBef>
                <a:spcPts val="600"/>
              </a:spcBef>
              <a:buFont typeface="Arial" pitchFamily="34" charset="0"/>
              <a:buChar char="▪"/>
            </a:pPr>
            <a:r>
              <a:rPr lang="en-US" dirty="0">
                <a:latin typeface="Calibri" panose="020F0502020204030204" pitchFamily="34" charset="0"/>
              </a:rPr>
              <a:t>Visual Cues</a:t>
            </a:r>
          </a:p>
          <a:p>
            <a:pPr marL="731520" lvl="1" indent="-274320">
              <a:buFont typeface="Arial" panose="020B0604020202020204" pitchFamily="34" charset="0"/>
              <a:buChar char="▪"/>
            </a:pPr>
            <a:r>
              <a:rPr lang="en-US" sz="2000" dirty="0">
                <a:latin typeface="Calibri" panose="020F0502020204030204" pitchFamily="34" charset="0"/>
              </a:rPr>
              <a:t>Major lines, logos, </a:t>
            </a:r>
            <a:r>
              <a:rPr lang="en-US" sz="2000" dirty="0" err="1">
                <a:latin typeface="Calibri" panose="020F0502020204030204" pitchFamily="34" charset="0"/>
              </a:rPr>
              <a:t>etc</a:t>
            </a:r>
            <a:endParaRPr lang="en-US" sz="2000" dirty="0">
              <a:latin typeface="Calibri" panose="020F0502020204030204" pitchFamily="34" charset="0"/>
            </a:endParaRPr>
          </a:p>
          <a:p>
            <a:pPr marL="731520" lvl="1" indent="-274320">
              <a:buFont typeface="Arial" panose="020B0604020202020204" pitchFamily="34" charset="0"/>
              <a:buChar char="▪"/>
            </a:pPr>
            <a:endParaRPr lang="en-US" sz="2000" dirty="0">
              <a:latin typeface="Calibri" panose="020F0502020204030204" pitchFamily="34" charset="0"/>
            </a:endParaRPr>
          </a:p>
          <a:p>
            <a:pPr marL="274320" indent="-274320">
              <a:spcBef>
                <a:spcPts val="600"/>
              </a:spcBef>
              <a:buFont typeface="Arial" pitchFamily="34" charset="0"/>
              <a:buChar char="▪"/>
            </a:pPr>
            <a:r>
              <a:rPr lang="en-US" dirty="0">
                <a:latin typeface="Calibri" panose="020F0502020204030204" pitchFamily="34" charset="0"/>
              </a:rPr>
              <a:t>Situational Awareness</a:t>
            </a:r>
          </a:p>
          <a:p>
            <a:pPr marL="731520" lvl="1" indent="-274320">
              <a:buFont typeface="Arial" panose="020B0604020202020204" pitchFamily="34" charset="0"/>
              <a:buChar char="▪"/>
            </a:pPr>
            <a:r>
              <a:rPr lang="en-US" sz="2000" dirty="0">
                <a:latin typeface="Calibri" panose="020F0502020204030204" pitchFamily="34" charset="0"/>
              </a:rPr>
              <a:t>Down and distance, line to gain, </a:t>
            </a:r>
            <a:r>
              <a:rPr lang="en-US" sz="2000" dirty="0" err="1">
                <a:latin typeface="Calibri" panose="020F0502020204030204" pitchFamily="34" charset="0"/>
              </a:rPr>
              <a:t>etc</a:t>
            </a:r>
            <a:endParaRPr lang="en-US" sz="2000" dirty="0">
              <a:latin typeface="Calibri" panose="020F0502020204030204" pitchFamily="34" charset="0"/>
            </a:endParaRPr>
          </a:p>
        </p:txBody>
      </p:sp>
      <p:pic>
        <p:nvPicPr>
          <p:cNvPr id="17" name="Picture 2" descr="https://d3ham790trbkqy.cloudfront.net/wp-content/uploads/2018/03/SJ_Green_2017_1.jpg">
            <a:extLst>
              <a:ext uri="{FF2B5EF4-FFF2-40B4-BE49-F238E27FC236}">
                <a16:creationId xmlns:a16="http://schemas.microsoft.com/office/drawing/2014/main" id="{5A800FE9-BAB2-A597-6637-B32DF223F8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5841" y="2204864"/>
            <a:ext cx="5874277"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9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2884008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sz="2800" dirty="0">
                <a:latin typeface="Calibri" panose="020F0502020204030204" pitchFamily="34" charset="0"/>
              </a:rPr>
              <a:t>Every situation is different and requires you to adjust </a:t>
            </a:r>
          </a:p>
        </p:txBody>
      </p:sp>
      <p:sp>
        <p:nvSpPr>
          <p:cNvPr id="14" name="Content Placeholder 13"/>
          <p:cNvSpPr>
            <a:spLocks noGrp="1"/>
          </p:cNvSpPr>
          <p:nvPr>
            <p:ph idx="1"/>
          </p:nvPr>
        </p:nvSpPr>
        <p:spPr>
          <a:xfrm>
            <a:off x="5735960" y="1844824"/>
            <a:ext cx="5796134" cy="4267200"/>
          </a:xfrm>
        </p:spPr>
        <p:txBody>
          <a:bodyPr>
            <a:normAutofit lnSpcReduction="10000"/>
          </a:bodyPr>
          <a:lstStyle/>
          <a:p>
            <a:r>
              <a:rPr lang="en-US" dirty="0">
                <a:latin typeface="Calibri" panose="020F0502020204030204" pitchFamily="34" charset="0"/>
              </a:rPr>
              <a:t>Ball carrier/Receiver downed in the field of play</a:t>
            </a:r>
          </a:p>
          <a:p>
            <a:r>
              <a:rPr lang="en-US" dirty="0">
                <a:latin typeface="Calibri" panose="020F0502020204030204" pitchFamily="34" charset="0"/>
              </a:rPr>
              <a:t>Ball carrier/Receiver wrapped up and/or driven backwards</a:t>
            </a:r>
          </a:p>
          <a:p>
            <a:r>
              <a:rPr lang="en-US" dirty="0">
                <a:latin typeface="Calibri" panose="020F0502020204030204" pitchFamily="34" charset="0"/>
              </a:rPr>
              <a:t>Receivers coming back on own and then contacted</a:t>
            </a:r>
          </a:p>
          <a:p>
            <a:r>
              <a:rPr lang="en-US" dirty="0">
                <a:latin typeface="Calibri" panose="020F0502020204030204" pitchFamily="34" charset="0"/>
              </a:rPr>
              <a:t>Boundary line plays – With or without contact</a:t>
            </a:r>
          </a:p>
          <a:p>
            <a:r>
              <a:rPr lang="en-US" dirty="0">
                <a:latin typeface="Calibri" panose="020F0502020204030204" pitchFamily="34" charset="0"/>
              </a:rPr>
              <a:t>Goal line plays – Coming In and Going Out</a:t>
            </a:r>
          </a:p>
        </p:txBody>
      </p:sp>
      <p:pic>
        <p:nvPicPr>
          <p:cNvPr id="5124" name="Picture 4" descr="Image result for cfl catch"/>
          <p:cNvPicPr>
            <a:picLocks noChangeAspect="1" noChangeArrowheads="1"/>
          </p:cNvPicPr>
          <p:nvPr/>
        </p:nvPicPr>
        <p:blipFill rotWithShape="1">
          <a:blip r:embed="rId7">
            <a:extLst>
              <a:ext uri="{28A0092B-C50C-407E-A947-70E740481C1C}">
                <a14:useLocalDpi xmlns:a14="http://schemas.microsoft.com/office/drawing/2010/main" val="0"/>
              </a:ext>
            </a:extLst>
          </a:blip>
          <a:srcRect l="8417" t="4762" r="15244"/>
          <a:stretch/>
        </p:blipFill>
        <p:spPr bwMode="auto">
          <a:xfrm>
            <a:off x="623393" y="2132856"/>
            <a:ext cx="4925347"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8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70050656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Marking forward progress inbounds</a:t>
            </a:r>
          </a:p>
        </p:txBody>
      </p:sp>
      <p:sp>
        <p:nvSpPr>
          <p:cNvPr id="14" name="Content Placeholder 13"/>
          <p:cNvSpPr>
            <a:spLocks noGrp="1"/>
          </p:cNvSpPr>
          <p:nvPr>
            <p:ph idx="1"/>
          </p:nvPr>
        </p:nvSpPr>
        <p:spPr>
          <a:xfrm>
            <a:off x="875930" y="1844824"/>
            <a:ext cx="5796134" cy="4267200"/>
          </a:xfrm>
        </p:spPr>
        <p:txBody>
          <a:bodyPr>
            <a:normAutofit fontScale="92500"/>
          </a:bodyPr>
          <a:lstStyle/>
          <a:p>
            <a:r>
              <a:rPr lang="en-US" dirty="0">
                <a:latin typeface="Calibri" panose="020F0502020204030204" pitchFamily="34" charset="0"/>
              </a:rPr>
              <a:t>Stay even with ball carrier when in front of you, in the field of play, look through to Umpire for help if unsure or to help with receivers coming back to the ball</a:t>
            </a:r>
          </a:p>
          <a:p>
            <a:r>
              <a:rPr lang="en-US" dirty="0">
                <a:latin typeface="Calibri" panose="020F0502020204030204" pitchFamily="34" charset="0"/>
              </a:rPr>
              <a:t>Receiver and Ball Carriers have right to try and advance the ball, need to distinguish between players advancing and being wrapped up</a:t>
            </a:r>
          </a:p>
          <a:p>
            <a:r>
              <a:rPr lang="en-US" dirty="0">
                <a:latin typeface="Calibri" panose="020F0502020204030204" pitchFamily="34" charset="0"/>
              </a:rPr>
              <a:t>Once decided on giving a specific spot, get on the whistle early and loud!</a:t>
            </a:r>
          </a:p>
        </p:txBody>
      </p:sp>
      <p:pic>
        <p:nvPicPr>
          <p:cNvPr id="6146" name="Picture 2" descr="Image result for RSEQ Footb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8089" y="2398626"/>
            <a:ext cx="4796267" cy="315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1490014"/>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Boundary Line Plays</a:t>
            </a:r>
          </a:p>
        </p:txBody>
      </p:sp>
      <p:sp>
        <p:nvSpPr>
          <p:cNvPr id="14" name="Content Placeholder 13"/>
          <p:cNvSpPr>
            <a:spLocks noGrp="1"/>
          </p:cNvSpPr>
          <p:nvPr>
            <p:ph idx="1"/>
          </p:nvPr>
        </p:nvSpPr>
        <p:spPr>
          <a:xfrm>
            <a:off x="911424" y="1844824"/>
            <a:ext cx="5796134" cy="4267200"/>
          </a:xfrm>
        </p:spPr>
        <p:txBody>
          <a:bodyPr>
            <a:normAutofit/>
          </a:bodyPr>
          <a:lstStyle/>
          <a:p>
            <a:r>
              <a:rPr lang="en-US" sz="2400" dirty="0">
                <a:latin typeface="Calibri" panose="020F0502020204030204" pitchFamily="34" charset="0"/>
              </a:rPr>
              <a:t>Trail position down the sideline is ideal for pursuing ball carrier</a:t>
            </a:r>
          </a:p>
          <a:p>
            <a:r>
              <a:rPr lang="en-US" sz="2400" dirty="0">
                <a:latin typeface="Calibri" panose="020F0502020204030204" pitchFamily="34" charset="0"/>
              </a:rPr>
              <a:t>Watch for feet stepping out of bounds but have awareness of ball position in hands</a:t>
            </a:r>
          </a:p>
          <a:p>
            <a:r>
              <a:rPr lang="en-US" sz="2400" dirty="0">
                <a:latin typeface="Calibri" panose="020F0502020204030204" pitchFamily="34" charset="0"/>
              </a:rPr>
              <a:t>Consider the game situation</a:t>
            </a:r>
          </a:p>
          <a:p>
            <a:pPr lvl="1"/>
            <a:r>
              <a:rPr lang="en-US" sz="2000" dirty="0">
                <a:latin typeface="Calibri" panose="020F0502020204030204" pitchFamily="34" charset="0"/>
              </a:rPr>
              <a:t>Is the ball carrier reaching for a specific line?</a:t>
            </a:r>
          </a:p>
          <a:p>
            <a:pPr lvl="1"/>
            <a:r>
              <a:rPr lang="en-US" sz="2000" dirty="0">
                <a:latin typeface="Calibri" panose="020F0502020204030204" pitchFamily="34" charset="0"/>
              </a:rPr>
              <a:t>Carried out of bounds vs. down inbounds?</a:t>
            </a:r>
          </a:p>
          <a:p>
            <a:r>
              <a:rPr lang="en-US" sz="2400" dirty="0">
                <a:latin typeface="Calibri" panose="020F0502020204030204" pitchFamily="34" charset="0"/>
              </a:rPr>
              <a:t>Take your time, back out of the way to give enough room to make and sell the call</a:t>
            </a:r>
          </a:p>
        </p:txBody>
      </p:sp>
      <p:pic>
        <p:nvPicPr>
          <p:cNvPr id="7172" name="Picture 4" descr="Image result for CFL sideline cat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5302" y="1844824"/>
            <a:ext cx="518270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1924703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Goal Line Plays</a:t>
            </a:r>
          </a:p>
        </p:txBody>
      </p:sp>
      <p:sp>
        <p:nvSpPr>
          <p:cNvPr id="14" name="Content Placeholder 13"/>
          <p:cNvSpPr>
            <a:spLocks noGrp="1"/>
          </p:cNvSpPr>
          <p:nvPr>
            <p:ph idx="1"/>
          </p:nvPr>
        </p:nvSpPr>
        <p:spPr>
          <a:xfrm>
            <a:off x="5951984" y="1712744"/>
            <a:ext cx="6048672" cy="4267200"/>
          </a:xfrm>
        </p:spPr>
        <p:txBody>
          <a:bodyPr>
            <a:normAutofit fontScale="85000" lnSpcReduction="20000"/>
          </a:bodyPr>
          <a:lstStyle/>
          <a:p>
            <a:r>
              <a:rPr lang="en-US" dirty="0">
                <a:latin typeface="Calibri" panose="020F0502020204030204" pitchFamily="34" charset="0"/>
              </a:rPr>
              <a:t>Back off the sideline and give yourself room to work</a:t>
            </a:r>
          </a:p>
          <a:p>
            <a:r>
              <a:rPr lang="en-US" dirty="0">
                <a:latin typeface="Calibri" panose="020F0502020204030204" pitchFamily="34" charset="0"/>
              </a:rPr>
              <a:t>Maintain view down the goal line, the ball only needs to break the plane in possession</a:t>
            </a:r>
          </a:p>
          <a:p>
            <a:r>
              <a:rPr lang="en-US" dirty="0">
                <a:latin typeface="Calibri" panose="020F0502020204030204" pitchFamily="34" charset="0"/>
              </a:rPr>
              <a:t>Look through to Umpire to help box in the play</a:t>
            </a:r>
          </a:p>
          <a:p>
            <a:r>
              <a:rPr lang="en-US" dirty="0">
                <a:latin typeface="Calibri" panose="020F0502020204030204" pitchFamily="34" charset="0"/>
              </a:rPr>
              <a:t>Try and keep whole body in view so you can see when a knee touches down before the ball breaks the plane</a:t>
            </a:r>
          </a:p>
          <a:p>
            <a:r>
              <a:rPr lang="en-US" dirty="0">
                <a:latin typeface="Calibri" panose="020F0502020204030204" pitchFamily="34" charset="0"/>
              </a:rPr>
              <a:t>Once you see the ball cross the plane, whistle, and signal decisively</a:t>
            </a:r>
          </a:p>
          <a:p>
            <a:r>
              <a:rPr lang="en-US" dirty="0">
                <a:latin typeface="Calibri" panose="020F0502020204030204" pitchFamily="34" charset="0"/>
              </a:rPr>
              <a:t>If down prior to the goal line, move in quickly mark a spot and kill the play</a:t>
            </a:r>
          </a:p>
        </p:txBody>
      </p:sp>
      <p:pic>
        <p:nvPicPr>
          <p:cNvPr id="8194" name="Picture 2" descr="Image result for CFL Goal Line Touchdo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417" y="2348880"/>
            <a:ext cx="4927737" cy="324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36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L New Brand Template" id="{37808E72-7BC4-8C4F-BA7C-9AB6955717AE}" vid="{DB6A5E2B-E38D-5F48-82A1-596EE68520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2742</TotalTime>
  <Words>1823</Words>
  <Application>Microsoft Office PowerPoint</Application>
  <PresentationFormat>Widescreen</PresentationFormat>
  <Paragraphs>213</Paragraphs>
  <Slides>35</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Hind Bold</vt:lpstr>
      <vt:lpstr>Hind Light</vt:lpstr>
      <vt:lpstr>Khand</vt:lpstr>
      <vt:lpstr>Khand Semibold</vt:lpstr>
      <vt:lpstr>Arial</vt:lpstr>
      <vt:lpstr>Calibri</vt:lpstr>
      <vt:lpstr>1_Office Theme</vt:lpstr>
      <vt:lpstr>think-cell Slide</vt:lpstr>
      <vt:lpstr>Football Canada Officials Certification Program Level 2 </vt:lpstr>
      <vt:lpstr>Football Canada level 2 certification</vt:lpstr>
      <vt:lpstr>Line of scrimmage  1. Forward Progress 2. Bench &amp; Sideline Control 3. the Kicking Game 4. Signaling and Tips </vt:lpstr>
      <vt:lpstr>1. FORWARD PROGRESS</vt:lpstr>
      <vt:lpstr>General tips and best practices</vt:lpstr>
      <vt:lpstr>Every situation is different and requires you to adjust </vt:lpstr>
      <vt:lpstr>Marking forward progress inbounds</vt:lpstr>
      <vt:lpstr>Boundary Line Plays</vt:lpstr>
      <vt:lpstr>Goal Line Plays</vt:lpstr>
      <vt:lpstr>FORWARD PROGRESS - Closing Thoughts</vt:lpstr>
      <vt:lpstr>VIDEO REVIEW </vt:lpstr>
      <vt:lpstr>VIDEO REVIEW </vt:lpstr>
      <vt:lpstr>VIDEO REVIEW </vt:lpstr>
      <vt:lpstr>VIDEO REVIEW </vt:lpstr>
      <vt:lpstr>VIDEO REVIEW </vt:lpstr>
      <vt:lpstr>VIDEO REVIEW </vt:lpstr>
      <vt:lpstr>VIDEO REVIEW </vt:lpstr>
      <vt:lpstr>VIDEO REVIEW </vt:lpstr>
      <vt:lpstr>VIDEO REVIEW </vt:lpstr>
      <vt:lpstr>2. Bench &amp; Sideline Control</vt:lpstr>
      <vt:lpstr>BODY LANGUAGE</vt:lpstr>
      <vt:lpstr>Body Language Cont…</vt:lpstr>
      <vt:lpstr>VIDEO REVIEW </vt:lpstr>
      <vt:lpstr>VIDEO REVIEW </vt:lpstr>
      <vt:lpstr>3. THE Kicking Game – THE MOST CHAOTIC FOOTBALL PLAYS</vt:lpstr>
      <vt:lpstr>KickOFFs</vt:lpstr>
      <vt:lpstr>Kickoff – video review</vt:lpstr>
      <vt:lpstr>PUNTS</vt:lpstr>
      <vt:lpstr>PUNTs</vt:lpstr>
      <vt:lpstr>FIELD Goals (OUTSIDE 10 YARD LINE) </vt:lpstr>
      <vt:lpstr>FIND THE IMPACTFUL BLOCKS</vt:lpstr>
      <vt:lpstr>TIPS FOR KICKING GAME COVERAGE</vt:lpstr>
      <vt:lpstr>4. SIGNALLING &amp; OTHER TIPS</vt:lpstr>
      <vt:lpstr>Key SIGNALS</vt:lpstr>
      <vt:lpstr>TEST YOUR KNOWLEDGE / OPEN DISCUSSION</vt:lpstr>
    </vt:vector>
  </TitlesOfParts>
  <Company>CISSS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Philosophical reminders</dc:title>
  <dc:creator>Benoit Major</dc:creator>
  <cp:lastModifiedBy>Henry Chiu</cp:lastModifiedBy>
  <cp:revision>7</cp:revision>
  <dcterms:created xsi:type="dcterms:W3CDTF">2021-08-20T14:26:20Z</dcterms:created>
  <dcterms:modified xsi:type="dcterms:W3CDTF">2024-04-19T02:07:35Z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2021-08-28T13:20:55Z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3384b2cd-2ac9-4e34-8afa-e74b6af88798</vt:lpwstr>
  </property>
  <property fmtid="{D5CDD505-2E9C-101B-9397-08002B2CF9AE}" pid="8" name="MSIP_Label_6a7d8d5d-78e2-4a62-9fcd-016eb5e4c57c_ContentBits">
    <vt:lpwstr>0</vt:lpwstr>
  </property>
  <property fmtid="{D5CDD505-2E9C-101B-9397-08002B2CF9AE}" pid="9" name="MSIP_Label_a3cc2f4c-2e8a-4413-8ff6-378ece910ea9_Enabled">
    <vt:lpwstr>true</vt:lpwstr>
  </property>
  <property fmtid="{D5CDD505-2E9C-101B-9397-08002B2CF9AE}" pid="10" name="MSIP_Label_a3cc2f4c-2e8a-4413-8ff6-378ece910ea9_SetDate">
    <vt:lpwstr>2023-02-26T22:53:11Z</vt:lpwstr>
  </property>
  <property fmtid="{D5CDD505-2E9C-101B-9397-08002B2CF9AE}" pid="11" name="MSIP_Label_a3cc2f4c-2e8a-4413-8ff6-378ece910ea9_Method">
    <vt:lpwstr>Standard</vt:lpwstr>
  </property>
  <property fmtid="{D5CDD505-2E9C-101B-9397-08002B2CF9AE}" pid="12" name="MSIP_Label_a3cc2f4c-2e8a-4413-8ff6-378ece910ea9_Name">
    <vt:lpwstr>Internal</vt:lpwstr>
  </property>
  <property fmtid="{D5CDD505-2E9C-101B-9397-08002B2CF9AE}" pid="13" name="MSIP_Label_a3cc2f4c-2e8a-4413-8ff6-378ece910ea9_SiteId">
    <vt:lpwstr>491d83df-1091-40f8-bcf9-b112f9a35fcf</vt:lpwstr>
  </property>
  <property fmtid="{D5CDD505-2E9C-101B-9397-08002B2CF9AE}" pid="14" name="MSIP_Label_a3cc2f4c-2e8a-4413-8ff6-378ece910ea9_ActionId">
    <vt:lpwstr>cfa138ba-e0a5-449f-bc12-1889f57719e0</vt:lpwstr>
  </property>
  <property fmtid="{D5CDD505-2E9C-101B-9397-08002B2CF9AE}" pid="15" name="MSIP_Label_a3cc2f4c-2e8a-4413-8ff6-378ece910ea9_ContentBits">
    <vt:lpwstr>0</vt:lpwstr>
  </property>
</Properties>
</file>