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73" r:id="rId3"/>
    <p:sldId id="275" r:id="rId4"/>
    <p:sldId id="268" r:id="rId5"/>
    <p:sldId id="269" r:id="rId6"/>
    <p:sldId id="270" r:id="rId7"/>
    <p:sldId id="271" r:id="rId8"/>
    <p:sldId id="274" r:id="rId9"/>
    <p:sldId id="300" r:id="rId10"/>
    <p:sldId id="303" r:id="rId11"/>
    <p:sldId id="301" r:id="rId12"/>
    <p:sldId id="281" r:id="rId13"/>
    <p:sldId id="302" r:id="rId14"/>
    <p:sldId id="280" r:id="rId15"/>
    <p:sldId id="279" r:id="rId16"/>
    <p:sldId id="283" r:id="rId17"/>
  </p:sldIdLst>
  <p:sldSz cx="12192000" cy="6858000"/>
  <p:notesSz cx="6858000" cy="9144000"/>
  <p:custDataLst>
    <p:tags r:id="rId19"/>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94F47A-E8DA-4E31-AD12-F2B3E0FF3CF4}" v="4" dt="2023-03-31T20:18:22.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3" autoAdjust="0"/>
    <p:restoredTop sz="90012" autoAdjust="0"/>
  </p:normalViewPr>
  <p:slideViewPr>
    <p:cSldViewPr snapToGrid="0">
      <p:cViewPr varScale="1">
        <p:scale>
          <a:sx n="55" d="100"/>
          <a:sy n="55" d="100"/>
        </p:scale>
        <p:origin x="11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80CADD-1429-4ED6-9000-6E62E1BE43CB}" type="datetimeFigureOut">
              <a:rPr lang="fr-CA" smtClean="0"/>
              <a:t>2024-03-12</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55A689-B993-4D17-9E68-78E225C0365F}" type="slidenum">
              <a:rPr lang="fr-CA" smtClean="0"/>
              <a:t>‹#›</a:t>
            </a:fld>
            <a:endParaRPr lang="fr-CA"/>
          </a:p>
        </p:txBody>
      </p:sp>
    </p:spTree>
    <p:extLst>
      <p:ext uri="{BB962C8B-B14F-4D97-AF65-F5344CB8AC3E}">
        <p14:creationId xmlns:p14="http://schemas.microsoft.com/office/powerpoint/2010/main" val="180845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Tackled or falling forward are the easy ones. Driven back is a challenge.</a:t>
            </a:r>
          </a:p>
          <a:p>
            <a:r>
              <a:rPr lang="en-CA" dirty="0"/>
              <a:t>If unsure, give the ball carrier more yardage</a:t>
            </a:r>
          </a:p>
          <a:p>
            <a:r>
              <a:rPr lang="en-CA" dirty="0"/>
              <a:t>Hand means other hand not back of hand ball is in, go back to intent of rule.</a:t>
            </a:r>
          </a:p>
        </p:txBody>
      </p:sp>
      <p:sp>
        <p:nvSpPr>
          <p:cNvPr id="4" name="Slide Number Placeholder 3"/>
          <p:cNvSpPr>
            <a:spLocks noGrp="1"/>
          </p:cNvSpPr>
          <p:nvPr>
            <p:ph type="sldNum" sz="quarter" idx="5"/>
          </p:nvPr>
        </p:nvSpPr>
        <p:spPr/>
        <p:txBody>
          <a:bodyPr/>
          <a:lstStyle/>
          <a:p>
            <a:fld id="{D755A689-B993-4D17-9E68-78E225C0365F}" type="slidenum">
              <a:rPr lang="fr-CA" smtClean="0"/>
              <a:t>1</a:t>
            </a:fld>
            <a:endParaRPr lang="fr-CA"/>
          </a:p>
        </p:txBody>
      </p:sp>
    </p:spTree>
    <p:extLst>
      <p:ext uri="{BB962C8B-B14F-4D97-AF65-F5344CB8AC3E}">
        <p14:creationId xmlns:p14="http://schemas.microsoft.com/office/powerpoint/2010/main" val="4151066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Use the lines. Be aware of how far they have for a 1D. Kick plays and turnovers spot the ball on the yard.</a:t>
            </a:r>
          </a:p>
        </p:txBody>
      </p:sp>
      <p:sp>
        <p:nvSpPr>
          <p:cNvPr id="4" name="Slide Number Placeholder 3"/>
          <p:cNvSpPr>
            <a:spLocks noGrp="1"/>
          </p:cNvSpPr>
          <p:nvPr>
            <p:ph type="sldNum" sz="quarter" idx="5"/>
          </p:nvPr>
        </p:nvSpPr>
        <p:spPr/>
        <p:txBody>
          <a:bodyPr/>
          <a:lstStyle/>
          <a:p>
            <a:fld id="{D755A689-B993-4D17-9E68-78E225C0365F}" type="slidenum">
              <a:rPr lang="fr-CA" smtClean="0"/>
              <a:t>2</a:t>
            </a:fld>
            <a:endParaRPr lang="fr-CA"/>
          </a:p>
        </p:txBody>
      </p:sp>
    </p:spTree>
    <p:extLst>
      <p:ext uri="{BB962C8B-B14F-4D97-AF65-F5344CB8AC3E}">
        <p14:creationId xmlns:p14="http://schemas.microsoft.com/office/powerpoint/2010/main" val="298849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Receiver driven backwards and receivers coming back on own before being contacted are tough. </a:t>
            </a:r>
          </a:p>
          <a:p>
            <a:r>
              <a:rPr lang="en-CA" dirty="0"/>
              <a:t>Driven back without being encircled is tough.</a:t>
            </a:r>
          </a:p>
          <a:p>
            <a:r>
              <a:rPr lang="en-CA" dirty="0"/>
              <a:t>Hold onto your whistle for a second when ball carrier is caught up and driven back to see if they can break free. However, if you know forward progress is complete don’t allow a fumble in this delay. </a:t>
            </a:r>
          </a:p>
        </p:txBody>
      </p:sp>
      <p:sp>
        <p:nvSpPr>
          <p:cNvPr id="4" name="Slide Number Placeholder 3"/>
          <p:cNvSpPr>
            <a:spLocks noGrp="1"/>
          </p:cNvSpPr>
          <p:nvPr>
            <p:ph type="sldNum" sz="quarter" idx="5"/>
          </p:nvPr>
        </p:nvSpPr>
        <p:spPr/>
        <p:txBody>
          <a:bodyPr/>
          <a:lstStyle/>
          <a:p>
            <a:fld id="{D755A689-B993-4D17-9E68-78E225C0365F}" type="slidenum">
              <a:rPr lang="fr-CA" smtClean="0"/>
              <a:t>4</a:t>
            </a:fld>
            <a:endParaRPr lang="fr-CA"/>
          </a:p>
        </p:txBody>
      </p:sp>
    </p:spTree>
    <p:extLst>
      <p:ext uri="{BB962C8B-B14F-4D97-AF65-F5344CB8AC3E}">
        <p14:creationId xmlns:p14="http://schemas.microsoft.com/office/powerpoint/2010/main" val="335275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Only blow your whistle when you can see the ball.</a:t>
            </a:r>
          </a:p>
        </p:txBody>
      </p:sp>
      <p:sp>
        <p:nvSpPr>
          <p:cNvPr id="4" name="Slide Number Placeholder 3"/>
          <p:cNvSpPr>
            <a:spLocks noGrp="1"/>
          </p:cNvSpPr>
          <p:nvPr>
            <p:ph type="sldNum" sz="quarter" idx="5"/>
          </p:nvPr>
        </p:nvSpPr>
        <p:spPr/>
        <p:txBody>
          <a:bodyPr/>
          <a:lstStyle/>
          <a:p>
            <a:fld id="{D755A689-B993-4D17-9E68-78E225C0365F}" type="slidenum">
              <a:rPr lang="fr-CA" smtClean="0"/>
              <a:t>5</a:t>
            </a:fld>
            <a:endParaRPr lang="fr-CA"/>
          </a:p>
        </p:txBody>
      </p:sp>
    </p:spTree>
    <p:extLst>
      <p:ext uri="{BB962C8B-B14F-4D97-AF65-F5344CB8AC3E}">
        <p14:creationId xmlns:p14="http://schemas.microsoft.com/office/powerpoint/2010/main" val="3210651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Has a 1D been gained or not.</a:t>
            </a:r>
          </a:p>
          <a:p>
            <a:r>
              <a:rPr lang="en-CA" dirty="0"/>
              <a:t>Face back towards the field before signalling whether play ended in bounds or OB.</a:t>
            </a:r>
          </a:p>
        </p:txBody>
      </p:sp>
      <p:sp>
        <p:nvSpPr>
          <p:cNvPr id="4" name="Slide Number Placeholder 3"/>
          <p:cNvSpPr>
            <a:spLocks noGrp="1"/>
          </p:cNvSpPr>
          <p:nvPr>
            <p:ph type="sldNum" sz="quarter" idx="5"/>
          </p:nvPr>
        </p:nvSpPr>
        <p:spPr/>
        <p:txBody>
          <a:bodyPr/>
          <a:lstStyle/>
          <a:p>
            <a:fld id="{D755A689-B993-4D17-9E68-78E225C0365F}" type="slidenum">
              <a:rPr lang="fr-CA" smtClean="0"/>
              <a:t>6</a:t>
            </a:fld>
            <a:endParaRPr lang="fr-CA"/>
          </a:p>
        </p:txBody>
      </p:sp>
    </p:spTree>
    <p:extLst>
      <p:ext uri="{BB962C8B-B14F-4D97-AF65-F5344CB8AC3E}">
        <p14:creationId xmlns:p14="http://schemas.microsoft.com/office/powerpoint/2010/main" val="2562026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55A689-B993-4D17-9E68-78E225C0365F}" type="slidenum">
              <a:rPr lang="fr-CA" smtClean="0"/>
              <a:t>8</a:t>
            </a:fld>
            <a:endParaRPr lang="fr-CA"/>
          </a:p>
        </p:txBody>
      </p:sp>
    </p:spTree>
    <p:extLst>
      <p:ext uri="{BB962C8B-B14F-4D97-AF65-F5344CB8AC3E}">
        <p14:creationId xmlns:p14="http://schemas.microsoft.com/office/powerpoint/2010/main" val="1855804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You can still watch blocking when you have the ball carrier</a:t>
            </a:r>
          </a:p>
        </p:txBody>
      </p:sp>
      <p:sp>
        <p:nvSpPr>
          <p:cNvPr id="4" name="Slide Number Placeholder 3"/>
          <p:cNvSpPr>
            <a:spLocks noGrp="1"/>
          </p:cNvSpPr>
          <p:nvPr>
            <p:ph type="sldNum" sz="quarter" idx="5"/>
          </p:nvPr>
        </p:nvSpPr>
        <p:spPr/>
        <p:txBody>
          <a:bodyPr/>
          <a:lstStyle/>
          <a:p>
            <a:fld id="{D755A689-B993-4D17-9E68-78E225C0365F}" type="slidenum">
              <a:rPr lang="fr-CA" smtClean="0"/>
              <a:t>9</a:t>
            </a:fld>
            <a:endParaRPr lang="fr-CA"/>
          </a:p>
        </p:txBody>
      </p:sp>
    </p:spTree>
    <p:extLst>
      <p:ext uri="{BB962C8B-B14F-4D97-AF65-F5344CB8AC3E}">
        <p14:creationId xmlns:p14="http://schemas.microsoft.com/office/powerpoint/2010/main" val="1185920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55A689-B993-4D17-9E68-78E225C0365F}" type="slidenum">
              <a:rPr lang="fr-CA" smtClean="0"/>
              <a:t>15</a:t>
            </a:fld>
            <a:endParaRPr lang="fr-CA"/>
          </a:p>
        </p:txBody>
      </p:sp>
    </p:spTree>
    <p:extLst>
      <p:ext uri="{BB962C8B-B14F-4D97-AF65-F5344CB8AC3E}">
        <p14:creationId xmlns:p14="http://schemas.microsoft.com/office/powerpoint/2010/main" val="2030057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55A689-B993-4D17-9E68-78E225C0365F}" type="slidenum">
              <a:rPr lang="fr-CA" smtClean="0"/>
              <a:t>16</a:t>
            </a:fld>
            <a:endParaRPr lang="fr-CA"/>
          </a:p>
        </p:txBody>
      </p:sp>
    </p:spTree>
    <p:extLst>
      <p:ext uri="{BB962C8B-B14F-4D97-AF65-F5344CB8AC3E}">
        <p14:creationId xmlns:p14="http://schemas.microsoft.com/office/powerpoint/2010/main" val="4151988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914400" y="4614535"/>
            <a:ext cx="10363200" cy="575377"/>
          </a:xfrm>
        </p:spPr>
        <p:txBody>
          <a:bodyPr anchor="b">
            <a:normAutofit/>
          </a:bodyPr>
          <a:lstStyle>
            <a:lvl1pPr algn="ctr">
              <a:defRPr sz="2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5281988"/>
            <a:ext cx="9144000" cy="342641"/>
          </a:xfrm>
        </p:spPr>
        <p:txBody>
          <a:bodyPr>
            <a:noAutofit/>
          </a:bodyPr>
          <a:lstStyle>
            <a:lvl1pPr marL="0" indent="0" algn="ctr">
              <a:buNone/>
              <a:defRPr sz="1799" cap="all" baseline="0">
                <a:solidFill>
                  <a:schemeClr val="bg1"/>
                </a:solidFill>
              </a:defRPr>
            </a:lvl1pPr>
            <a:lvl2pPr marL="457173" indent="0" algn="ctr">
              <a:buNone/>
              <a:defRPr sz="1999"/>
            </a:lvl2pPr>
            <a:lvl3pPr marL="914347" indent="0" algn="ctr">
              <a:buNone/>
              <a:defRPr sz="1799"/>
            </a:lvl3pPr>
            <a:lvl4pPr marL="1371519" indent="0" algn="ctr">
              <a:buNone/>
              <a:defRPr sz="1599"/>
            </a:lvl4pPr>
            <a:lvl5pPr marL="1828693" indent="0" algn="ctr">
              <a:buNone/>
              <a:defRPr sz="1599"/>
            </a:lvl5pPr>
            <a:lvl6pPr marL="2285866" indent="0" algn="ctr">
              <a:buNone/>
              <a:defRPr sz="1599"/>
            </a:lvl6pPr>
            <a:lvl7pPr marL="2743040" indent="0" algn="ctr">
              <a:buNone/>
              <a:defRPr sz="1599"/>
            </a:lvl7pPr>
            <a:lvl8pPr marL="3200213" indent="0" algn="ctr">
              <a:buNone/>
              <a:defRPr sz="1599"/>
            </a:lvl8pPr>
            <a:lvl9pPr marL="3657387" indent="0" algn="ctr">
              <a:buNone/>
              <a:defRPr sz="1599"/>
            </a:lvl9pPr>
          </a:lstStyle>
          <a:p>
            <a:r>
              <a:rPr lang="en-US"/>
              <a:t>Click to edit Master subtitle style</a:t>
            </a:r>
            <a:endParaRPr lang="en-US" dirty="0"/>
          </a:p>
        </p:txBody>
      </p:sp>
      <p:pic>
        <p:nvPicPr>
          <p:cNvPr id="5" name="Picture 4" descr="A picture containing text, clipart, sign&#10;&#10;Description automatically generated">
            <a:extLst>
              <a:ext uri="{FF2B5EF4-FFF2-40B4-BE49-F238E27FC236}">
                <a16:creationId xmlns:a16="http://schemas.microsoft.com/office/drawing/2014/main" id="{5FE5C8D9-C769-3BE5-7DE8-709889AB68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7153" y="1429625"/>
            <a:ext cx="4535573" cy="2528684"/>
          </a:xfrm>
          <a:prstGeom prst="rect">
            <a:avLst/>
          </a:prstGeom>
        </p:spPr>
      </p:pic>
    </p:spTree>
    <p:extLst>
      <p:ext uri="{BB962C8B-B14F-4D97-AF65-F5344CB8AC3E}">
        <p14:creationId xmlns:p14="http://schemas.microsoft.com/office/powerpoint/2010/main" val="3423651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Chapter_Headin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39" y="0"/>
            <a:ext cx="12174123" cy="6858000"/>
          </a:xfrm>
          <a:prstGeom prst="rect">
            <a:avLst/>
          </a:prstGeom>
        </p:spPr>
      </p:pic>
      <p:sp>
        <p:nvSpPr>
          <p:cNvPr id="2" name="Title 1"/>
          <p:cNvSpPr>
            <a:spLocks noGrp="1"/>
          </p:cNvSpPr>
          <p:nvPr>
            <p:ph type="ctrTitle"/>
          </p:nvPr>
        </p:nvSpPr>
        <p:spPr>
          <a:xfrm>
            <a:off x="359801" y="4270639"/>
            <a:ext cx="10363200" cy="2290301"/>
          </a:xfrm>
        </p:spPr>
        <p:txBody>
          <a:bodyPr anchor="b">
            <a:normAutofit/>
          </a:bodyPr>
          <a:lstStyle>
            <a:lvl1pPr algn="l">
              <a:defRPr sz="7199">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757829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2972"/>
            <a:ext cx="12192000" cy="134838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3F08057-D775-434B-BD60-E38262F2B0AE}" type="slidenum">
              <a:rPr lang="en-CA" smtClean="0"/>
              <a:t>‹#›</a:t>
            </a:fld>
            <a:endParaRPr lang="en-CA" dirty="0"/>
          </a:p>
        </p:txBody>
      </p:sp>
      <p:cxnSp>
        <p:nvCxnSpPr>
          <p:cNvPr id="8" name="Straight Connector 7"/>
          <p:cNvCxnSpPr/>
          <p:nvPr userDrawn="1"/>
        </p:nvCxnSpPr>
        <p:spPr>
          <a:xfrm>
            <a:off x="312456" y="5954543"/>
            <a:ext cx="11156531" cy="0"/>
          </a:xfrm>
          <a:prstGeom prst="line">
            <a:avLst/>
          </a:prstGeom>
          <a:noFill/>
          <a:ln w="12700" cap="flat">
            <a:solidFill>
              <a:schemeClr val="bg1">
                <a:lumMod val="65000"/>
              </a:schemeClr>
            </a:solidFill>
            <a:prstDash val="solid"/>
            <a:miter lim="400000"/>
          </a:ln>
          <a:effectLst/>
        </p:spPr>
        <p:style>
          <a:lnRef idx="0">
            <a:scrgbClr r="0" g="0" b="0"/>
          </a:lnRef>
          <a:fillRef idx="0">
            <a:scrgbClr r="0" g="0" b="0"/>
          </a:fillRef>
          <a:effectRef idx="0">
            <a:scrgbClr r="0" g="0" b="0"/>
          </a:effectRef>
          <a:fontRef idx="none"/>
        </p:style>
      </p:cxnSp>
      <p:pic>
        <p:nvPicPr>
          <p:cNvPr id="5" name="Picture 4" descr="A picture containing text, clipart, sign&#10;&#10;Description automatically generated">
            <a:extLst>
              <a:ext uri="{FF2B5EF4-FFF2-40B4-BE49-F238E27FC236}">
                <a16:creationId xmlns:a16="http://schemas.microsoft.com/office/drawing/2014/main" id="{E72B38F0-4226-9044-305D-83AC758D9D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793" y="6060871"/>
            <a:ext cx="1276948" cy="711928"/>
          </a:xfrm>
          <a:prstGeom prst="rect">
            <a:avLst/>
          </a:prstGeom>
        </p:spPr>
      </p:pic>
    </p:spTree>
    <p:extLst>
      <p:ext uri="{BB962C8B-B14F-4D97-AF65-F5344CB8AC3E}">
        <p14:creationId xmlns:p14="http://schemas.microsoft.com/office/powerpoint/2010/main" val="2586922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2972"/>
            <a:ext cx="12192000" cy="1348382"/>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3F08057-D775-434B-BD60-E38262F2B0AE}" type="slidenum">
              <a:rPr lang="en-CA" smtClean="0"/>
              <a:t>‹#›</a:t>
            </a:fld>
            <a:endParaRPr lang="en-CA" dirty="0"/>
          </a:p>
        </p:txBody>
      </p:sp>
      <p:cxnSp>
        <p:nvCxnSpPr>
          <p:cNvPr id="8" name="Straight Connector 7"/>
          <p:cNvCxnSpPr/>
          <p:nvPr userDrawn="1"/>
        </p:nvCxnSpPr>
        <p:spPr>
          <a:xfrm>
            <a:off x="312456" y="5954543"/>
            <a:ext cx="11156531" cy="0"/>
          </a:xfrm>
          <a:prstGeom prst="line">
            <a:avLst/>
          </a:prstGeom>
          <a:noFill/>
          <a:ln w="12700" cap="flat">
            <a:solidFill>
              <a:schemeClr val="bg1">
                <a:lumMod val="65000"/>
              </a:schemeClr>
            </a:solidFill>
            <a:prstDash val="solid"/>
            <a:miter lim="400000"/>
          </a:ln>
          <a:effectLst/>
        </p:spPr>
        <p:style>
          <a:lnRef idx="0">
            <a:scrgbClr r="0" g="0" b="0"/>
          </a:lnRef>
          <a:fillRef idx="0">
            <a:scrgbClr r="0" g="0" b="0"/>
          </a:fillRef>
          <a:effectRef idx="0">
            <a:scrgbClr r="0" g="0" b="0"/>
          </a:effectRef>
          <a:fontRef idx="none"/>
        </p:style>
      </p:cxnSp>
      <p:pic>
        <p:nvPicPr>
          <p:cNvPr id="4" name="Picture 3" descr="A picture containing text, clipart, sign&#10;&#10;Description automatically generated">
            <a:extLst>
              <a:ext uri="{FF2B5EF4-FFF2-40B4-BE49-F238E27FC236}">
                <a16:creationId xmlns:a16="http://schemas.microsoft.com/office/drawing/2014/main" id="{51168F1E-6CF8-A681-09C2-AFDF5056C54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793" y="6060871"/>
            <a:ext cx="1276948" cy="711928"/>
          </a:xfrm>
          <a:prstGeom prst="rect">
            <a:avLst/>
          </a:prstGeom>
        </p:spPr>
      </p:pic>
    </p:spTree>
    <p:extLst>
      <p:ext uri="{BB962C8B-B14F-4D97-AF65-F5344CB8AC3E}">
        <p14:creationId xmlns:p14="http://schemas.microsoft.com/office/powerpoint/2010/main" val="3322890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2972"/>
            <a:ext cx="12192000" cy="1348382"/>
          </a:xfrm>
          <a:prstGeom prst="rect">
            <a:avLst/>
          </a:prstGeom>
        </p:spPr>
      </p:pic>
      <p:cxnSp>
        <p:nvCxnSpPr>
          <p:cNvPr id="8" name="Straight Connector 7"/>
          <p:cNvCxnSpPr/>
          <p:nvPr userDrawn="1"/>
        </p:nvCxnSpPr>
        <p:spPr>
          <a:xfrm>
            <a:off x="312456" y="5954543"/>
            <a:ext cx="11156531" cy="0"/>
          </a:xfrm>
          <a:prstGeom prst="line">
            <a:avLst/>
          </a:prstGeom>
          <a:noFill/>
          <a:ln w="12700" cap="flat">
            <a:solidFill>
              <a:schemeClr val="bg1">
                <a:lumMod val="65000"/>
              </a:schemeClr>
            </a:solidFill>
            <a:prstDash val="solid"/>
            <a:miter lim="400000"/>
          </a:ln>
          <a:effectLst/>
        </p:spPr>
        <p:style>
          <a:lnRef idx="0">
            <a:scrgbClr r="0" g="0" b="0"/>
          </a:lnRef>
          <a:fillRef idx="0">
            <a:scrgbClr r="0" g="0" b="0"/>
          </a:fillRef>
          <a:effectRef idx="0">
            <a:scrgbClr r="0" g="0" b="0"/>
          </a:effectRef>
          <a:fontRef idx="none"/>
        </p:style>
      </p:cxnSp>
      <p:sp>
        <p:nvSpPr>
          <p:cNvPr id="2" name="Title 1"/>
          <p:cNvSpPr>
            <a:spLocks noGrp="1"/>
          </p:cNvSpPr>
          <p:nvPr>
            <p:ph type="title"/>
          </p:nvPr>
        </p:nvSpPr>
        <p:spPr>
          <a:xfrm>
            <a:off x="831851" y="1709741"/>
            <a:ext cx="10515600" cy="2852737"/>
          </a:xfrm>
        </p:spPr>
        <p:txBody>
          <a:bodyPr anchor="b"/>
          <a:lstStyle>
            <a:lvl1pPr>
              <a:defRPr sz="5999">
                <a:solidFill>
                  <a:srgbClr val="202020"/>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8"/>
          </a:xfrm>
        </p:spPr>
        <p:txBody>
          <a:bodyPr/>
          <a:lstStyle>
            <a:lvl1pPr marL="0" indent="0">
              <a:buNone/>
              <a:defRPr sz="2399">
                <a:solidFill>
                  <a:srgbClr val="202020"/>
                </a:solidFill>
              </a:defRPr>
            </a:lvl1pPr>
            <a:lvl2pPr marL="457173" indent="0">
              <a:buNone/>
              <a:defRPr sz="1999">
                <a:solidFill>
                  <a:schemeClr val="tx1">
                    <a:tint val="75000"/>
                  </a:schemeClr>
                </a:solidFill>
              </a:defRPr>
            </a:lvl2pPr>
            <a:lvl3pPr marL="914347" indent="0">
              <a:buNone/>
              <a:defRPr sz="1799">
                <a:solidFill>
                  <a:schemeClr val="tx1">
                    <a:tint val="75000"/>
                  </a:schemeClr>
                </a:solidFill>
              </a:defRPr>
            </a:lvl3pPr>
            <a:lvl4pPr marL="1371519" indent="0">
              <a:buNone/>
              <a:defRPr sz="1599">
                <a:solidFill>
                  <a:schemeClr val="tx1">
                    <a:tint val="75000"/>
                  </a:schemeClr>
                </a:solidFill>
              </a:defRPr>
            </a:lvl4pPr>
            <a:lvl5pPr marL="1828693" indent="0">
              <a:buNone/>
              <a:defRPr sz="1599">
                <a:solidFill>
                  <a:schemeClr val="tx1">
                    <a:tint val="75000"/>
                  </a:schemeClr>
                </a:solidFill>
              </a:defRPr>
            </a:lvl5pPr>
            <a:lvl6pPr marL="2285866" indent="0">
              <a:buNone/>
              <a:defRPr sz="1599">
                <a:solidFill>
                  <a:schemeClr val="tx1">
                    <a:tint val="75000"/>
                  </a:schemeClr>
                </a:solidFill>
              </a:defRPr>
            </a:lvl6pPr>
            <a:lvl7pPr marL="2743040" indent="0">
              <a:buNone/>
              <a:defRPr sz="1599">
                <a:solidFill>
                  <a:schemeClr val="tx1">
                    <a:tint val="75000"/>
                  </a:schemeClr>
                </a:solidFill>
              </a:defRPr>
            </a:lvl7pPr>
            <a:lvl8pPr marL="3200213" indent="0">
              <a:buNone/>
              <a:defRPr sz="1599">
                <a:solidFill>
                  <a:schemeClr val="tx1">
                    <a:tint val="75000"/>
                  </a:schemeClr>
                </a:solidFill>
              </a:defRPr>
            </a:lvl8pPr>
            <a:lvl9pPr marL="3657387" indent="0">
              <a:buNone/>
              <a:defRPr sz="1599">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3F08057-D775-434B-BD60-E38262F2B0AE}" type="slidenum">
              <a:rPr lang="en-CA" smtClean="0"/>
              <a:t>‹#›</a:t>
            </a:fld>
            <a:endParaRPr lang="en-CA" dirty="0"/>
          </a:p>
        </p:txBody>
      </p:sp>
      <p:pic>
        <p:nvPicPr>
          <p:cNvPr id="4" name="Picture 3" descr="A picture containing text, clipart, sign&#10;&#10;Description automatically generated">
            <a:extLst>
              <a:ext uri="{FF2B5EF4-FFF2-40B4-BE49-F238E27FC236}">
                <a16:creationId xmlns:a16="http://schemas.microsoft.com/office/drawing/2014/main" id="{90CD3F2B-67EA-EB05-50C9-A304E085A5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793" y="6060871"/>
            <a:ext cx="1276948" cy="711928"/>
          </a:xfrm>
          <a:prstGeom prst="rect">
            <a:avLst/>
          </a:prstGeom>
        </p:spPr>
      </p:pic>
    </p:spTree>
    <p:extLst>
      <p:ext uri="{BB962C8B-B14F-4D97-AF65-F5344CB8AC3E}">
        <p14:creationId xmlns:p14="http://schemas.microsoft.com/office/powerpoint/2010/main" val="296453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119E6A-B39D-4664-A431-57897463A984}"/>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2117"/>
            <a:ext cx="12192000" cy="6855883"/>
          </a:xfrm>
          <a:prstGeom prst="rect">
            <a:avLst/>
          </a:prstGeom>
        </p:spPr>
      </p:pic>
      <p:sp>
        <p:nvSpPr>
          <p:cNvPr id="9" name="Rectangle 8">
            <a:extLst>
              <a:ext uri="{FF2B5EF4-FFF2-40B4-BE49-F238E27FC236}">
                <a16:creationId xmlns:a16="http://schemas.microsoft.com/office/drawing/2014/main" id="{8D824704-1724-486A-826D-2F24853873A5}"/>
              </a:ext>
            </a:extLst>
          </p:cNvPr>
          <p:cNvSpPr/>
          <p:nvPr userDrawn="1"/>
        </p:nvSpPr>
        <p:spPr>
          <a:xfrm>
            <a:off x="1" y="5369590"/>
            <a:ext cx="5312779" cy="946180"/>
          </a:xfrm>
          <a:prstGeom prst="rect">
            <a:avLst/>
          </a:prstGeom>
          <a:solidFill>
            <a:srgbClr val="AC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solidFill>
            </a:endParaRPr>
          </a:p>
        </p:txBody>
      </p:sp>
      <p:sp>
        <p:nvSpPr>
          <p:cNvPr id="10" name="Rectangle 9">
            <a:extLst>
              <a:ext uri="{FF2B5EF4-FFF2-40B4-BE49-F238E27FC236}">
                <a16:creationId xmlns:a16="http://schemas.microsoft.com/office/drawing/2014/main" id="{13FE98A3-55CB-48AE-B9E3-81E8235D84A3}"/>
              </a:ext>
            </a:extLst>
          </p:cNvPr>
          <p:cNvSpPr/>
          <p:nvPr userDrawn="1"/>
        </p:nvSpPr>
        <p:spPr>
          <a:xfrm>
            <a:off x="5494898" y="5369590"/>
            <a:ext cx="6697103" cy="9461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bg1">
                  <a:lumMod val="95000"/>
                </a:schemeClr>
              </a:solidFill>
            </a:endParaRPr>
          </a:p>
        </p:txBody>
      </p:sp>
      <p:sp>
        <p:nvSpPr>
          <p:cNvPr id="14" name="Title 1">
            <a:extLst>
              <a:ext uri="{FF2B5EF4-FFF2-40B4-BE49-F238E27FC236}">
                <a16:creationId xmlns:a16="http://schemas.microsoft.com/office/drawing/2014/main" id="{0EC95556-49ED-4AE5-BBE9-B33AF2CEBC39}"/>
              </a:ext>
            </a:extLst>
          </p:cNvPr>
          <p:cNvSpPr>
            <a:spLocks noGrp="1"/>
          </p:cNvSpPr>
          <p:nvPr>
            <p:ph type="title"/>
          </p:nvPr>
        </p:nvSpPr>
        <p:spPr>
          <a:xfrm>
            <a:off x="5649852" y="5630520"/>
            <a:ext cx="6356011" cy="482207"/>
          </a:xfrm>
        </p:spPr>
        <p:txBody>
          <a:bodyPr>
            <a:normAutofit/>
          </a:bodyPr>
          <a:lstStyle>
            <a:lvl1pPr>
              <a:defRPr sz="2666" cap="all" spc="200" baseline="0">
                <a:solidFill>
                  <a:schemeClr val="bg1">
                    <a:lumMod val="65000"/>
                  </a:schemeClr>
                </a:solidFill>
                <a:latin typeface="Khand Semibold" panose="02000000000000000000" pitchFamily="2" charset="0"/>
              </a:defRPr>
            </a:lvl1pPr>
          </a:lstStyle>
          <a:p>
            <a:r>
              <a:rPr lang="en-US" dirty="0"/>
              <a:t>Click to edit Master title style</a:t>
            </a:r>
          </a:p>
        </p:txBody>
      </p:sp>
      <p:pic>
        <p:nvPicPr>
          <p:cNvPr id="2" name="Picture 1" descr="A picture containing text, clipart, sign&#10;&#10;Description automatically generated">
            <a:extLst>
              <a:ext uri="{FF2B5EF4-FFF2-40B4-BE49-F238E27FC236}">
                <a16:creationId xmlns:a16="http://schemas.microsoft.com/office/drawing/2014/main" id="{6D438922-49CE-C780-4ED8-BB294B9CA9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8292" y="1642293"/>
            <a:ext cx="4396281" cy="2451028"/>
          </a:xfrm>
          <a:prstGeom prst="rect">
            <a:avLst/>
          </a:prstGeom>
        </p:spPr>
      </p:pic>
    </p:spTree>
    <p:extLst>
      <p:ext uri="{BB962C8B-B14F-4D97-AF65-F5344CB8AC3E}">
        <p14:creationId xmlns:p14="http://schemas.microsoft.com/office/powerpoint/2010/main" val="3698357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BE28B7F-6FDA-9670-8F98-2BD9D5EC247F}"/>
              </a:ext>
            </a:extLst>
          </p:cNvPr>
          <p:cNvGraphicFramePr>
            <a:graphicFrameLocks noChangeAspect="1"/>
          </p:cNvGraphicFramePr>
          <p:nvPr userDrawn="1">
            <p:custDataLst>
              <p:tags r:id="rId8"/>
            </p:custDataLst>
            <p:extLst>
              <p:ext uri="{D42A27DB-BD31-4B8C-83A1-F6EECF244321}">
                <p14:modId xmlns:p14="http://schemas.microsoft.com/office/powerpoint/2010/main" val="6515361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95" imgH="394" progId="TCLayout.ActiveDocument.1">
                  <p:embed/>
                </p:oleObj>
              </mc:Choice>
              <mc:Fallback>
                <p:oleObj name="think-cell Slide" r:id="rId9" imgW="395" imgH="394" progId="TCLayout.ActiveDocument.1">
                  <p:embed/>
                  <p:pic>
                    <p:nvPicPr>
                      <p:cNvPr id="5" name="Object 4" hidden="1">
                        <a:extLst>
                          <a:ext uri="{FF2B5EF4-FFF2-40B4-BE49-F238E27FC236}">
                            <a16:creationId xmlns:a16="http://schemas.microsoft.com/office/drawing/2014/main" id="{ABE28B7F-6FDA-9670-8F98-2BD9D5EC247F}"/>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7"/>
            <a:ext cx="10515600" cy="9702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Hind Bold" panose="02000000000000000000" pitchFamily="2" charset="0"/>
                <a:cs typeface="Hind Bold" panose="02000000000000000000" pitchFamily="2" charset="0"/>
              </a:defRPr>
            </a:lvl1pPr>
          </a:lstStyle>
          <a:p>
            <a:fld id="{13F08057-D775-434B-BD60-E38262F2B0AE}" type="slidenum">
              <a:rPr lang="en-CA" smtClean="0"/>
              <a:pPr/>
              <a:t>‹#›</a:t>
            </a:fld>
            <a:endParaRPr lang="en-CA" dirty="0"/>
          </a:p>
        </p:txBody>
      </p:sp>
    </p:spTree>
    <p:extLst>
      <p:ext uri="{BB962C8B-B14F-4D97-AF65-F5344CB8AC3E}">
        <p14:creationId xmlns:p14="http://schemas.microsoft.com/office/powerpoint/2010/main" val="2397147354"/>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70" r:id="rId3"/>
    <p:sldLayoutId id="2147483671" r:id="rId4"/>
    <p:sldLayoutId id="2147483672" r:id="rId5"/>
    <p:sldLayoutId id="2147483679" r:id="rId6"/>
  </p:sldLayoutIdLst>
  <p:hf sldNum="0" hdr="0" dt="0"/>
  <p:txStyles>
    <p:titleStyle>
      <a:lvl1pPr algn="l" defTabSz="914347" rtl="0" eaLnBrk="1" latinLnBrk="0" hangingPunct="1">
        <a:lnSpc>
          <a:spcPct val="90000"/>
        </a:lnSpc>
        <a:spcBef>
          <a:spcPct val="0"/>
        </a:spcBef>
        <a:buNone/>
        <a:defRPr sz="4400" kern="1200" cap="all" baseline="0">
          <a:solidFill>
            <a:schemeClr val="bg1"/>
          </a:solidFill>
          <a:latin typeface="Khand" panose="02000000000000000000" pitchFamily="2" charset="0"/>
          <a:ea typeface="+mj-ea"/>
          <a:cs typeface="Khand" panose="02000000000000000000" pitchFamily="2" charset="0"/>
        </a:defRPr>
      </a:lvl1pPr>
    </p:titleStyle>
    <p:bodyStyle>
      <a:lvl1pPr marL="228587" indent="-228587" algn="l" defTabSz="914347" rtl="0" eaLnBrk="1" latinLnBrk="0" hangingPunct="1">
        <a:lnSpc>
          <a:spcPct val="90000"/>
        </a:lnSpc>
        <a:spcBef>
          <a:spcPts val="1000"/>
        </a:spcBef>
        <a:buFont typeface="Arial" panose="020B0604020202020204" pitchFamily="34" charset="0"/>
        <a:buChar char="•"/>
        <a:defRPr sz="2800" kern="1200">
          <a:solidFill>
            <a:schemeClr val="tx1"/>
          </a:solidFill>
          <a:latin typeface="Hind Light" panose="02000000000000000000" pitchFamily="2" charset="0"/>
          <a:ea typeface="+mn-ea"/>
          <a:cs typeface="Hind Light" panose="02000000000000000000" pitchFamily="2" charset="0"/>
        </a:defRPr>
      </a:lvl1pPr>
      <a:lvl2pPr marL="685760" indent="-228587" algn="l" defTabSz="914347" rtl="0" eaLnBrk="1" latinLnBrk="0" hangingPunct="1">
        <a:lnSpc>
          <a:spcPct val="90000"/>
        </a:lnSpc>
        <a:spcBef>
          <a:spcPts val="500"/>
        </a:spcBef>
        <a:buFont typeface="Arial" panose="020B0604020202020204" pitchFamily="34" charset="0"/>
        <a:buChar char="•"/>
        <a:defRPr sz="2399" kern="1200">
          <a:solidFill>
            <a:schemeClr val="tx1"/>
          </a:solidFill>
          <a:latin typeface="Hind Light" panose="02000000000000000000" pitchFamily="2" charset="0"/>
          <a:ea typeface="+mn-ea"/>
          <a:cs typeface="Hind Light" panose="02000000000000000000" pitchFamily="2" charset="0"/>
        </a:defRPr>
      </a:lvl2pPr>
      <a:lvl3pPr marL="1142934" indent="-228587" algn="l" defTabSz="914347" rtl="0" eaLnBrk="1" latinLnBrk="0" hangingPunct="1">
        <a:lnSpc>
          <a:spcPct val="90000"/>
        </a:lnSpc>
        <a:spcBef>
          <a:spcPts val="500"/>
        </a:spcBef>
        <a:buFont typeface="Arial" panose="020B0604020202020204" pitchFamily="34" charset="0"/>
        <a:buChar char="•"/>
        <a:defRPr sz="1999" kern="1200">
          <a:solidFill>
            <a:schemeClr val="tx1"/>
          </a:solidFill>
          <a:latin typeface="Hind Light" panose="02000000000000000000" pitchFamily="2" charset="0"/>
          <a:ea typeface="+mn-ea"/>
          <a:cs typeface="Hind Light" panose="02000000000000000000" pitchFamily="2" charset="0"/>
        </a:defRPr>
      </a:lvl3pPr>
      <a:lvl4pPr marL="160010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4pPr>
      <a:lvl5pPr marL="2057279"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347" rtl="0" eaLnBrk="1" latinLnBrk="0" hangingPunct="1">
        <a:defRPr sz="1799" kern="1200">
          <a:solidFill>
            <a:schemeClr val="tx1"/>
          </a:solidFill>
          <a:latin typeface="+mn-lt"/>
          <a:ea typeface="+mn-ea"/>
          <a:cs typeface="+mn-cs"/>
        </a:defRPr>
      </a:lvl1pPr>
      <a:lvl2pPr marL="457173" algn="l" defTabSz="914347" rtl="0" eaLnBrk="1" latinLnBrk="0" hangingPunct="1">
        <a:defRPr sz="1799" kern="1200">
          <a:solidFill>
            <a:schemeClr val="tx1"/>
          </a:solidFill>
          <a:latin typeface="+mn-lt"/>
          <a:ea typeface="+mn-ea"/>
          <a:cs typeface="+mn-cs"/>
        </a:defRPr>
      </a:lvl2pPr>
      <a:lvl3pPr marL="914347" algn="l" defTabSz="914347" rtl="0" eaLnBrk="1" latinLnBrk="0" hangingPunct="1">
        <a:defRPr sz="1799" kern="1200">
          <a:solidFill>
            <a:schemeClr val="tx1"/>
          </a:solidFill>
          <a:latin typeface="+mn-lt"/>
          <a:ea typeface="+mn-ea"/>
          <a:cs typeface="+mn-cs"/>
        </a:defRPr>
      </a:lvl3pPr>
      <a:lvl4pPr marL="1371519" algn="l" defTabSz="914347" rtl="0" eaLnBrk="1" latinLnBrk="0" hangingPunct="1">
        <a:defRPr sz="1799" kern="1200">
          <a:solidFill>
            <a:schemeClr val="tx1"/>
          </a:solidFill>
          <a:latin typeface="+mn-lt"/>
          <a:ea typeface="+mn-ea"/>
          <a:cs typeface="+mn-cs"/>
        </a:defRPr>
      </a:lvl4pPr>
      <a:lvl5pPr marL="1828693" algn="l" defTabSz="914347" rtl="0" eaLnBrk="1" latinLnBrk="0" hangingPunct="1">
        <a:defRPr sz="1799" kern="1200">
          <a:solidFill>
            <a:schemeClr val="tx1"/>
          </a:solidFill>
          <a:latin typeface="+mn-lt"/>
          <a:ea typeface="+mn-ea"/>
          <a:cs typeface="+mn-cs"/>
        </a:defRPr>
      </a:lvl5pPr>
      <a:lvl6pPr marL="2285866" algn="l" defTabSz="914347" rtl="0" eaLnBrk="1" latinLnBrk="0" hangingPunct="1">
        <a:defRPr sz="1799" kern="1200">
          <a:solidFill>
            <a:schemeClr val="tx1"/>
          </a:solidFill>
          <a:latin typeface="+mn-lt"/>
          <a:ea typeface="+mn-ea"/>
          <a:cs typeface="+mn-cs"/>
        </a:defRPr>
      </a:lvl6pPr>
      <a:lvl7pPr marL="2743040" algn="l" defTabSz="914347" rtl="0" eaLnBrk="1" latinLnBrk="0" hangingPunct="1">
        <a:defRPr sz="1799" kern="1200">
          <a:solidFill>
            <a:schemeClr val="tx1"/>
          </a:solidFill>
          <a:latin typeface="+mn-lt"/>
          <a:ea typeface="+mn-ea"/>
          <a:cs typeface="+mn-cs"/>
        </a:defRPr>
      </a:lvl7pPr>
      <a:lvl8pPr marL="3200213" algn="l" defTabSz="914347" rtl="0" eaLnBrk="1" latinLnBrk="0" hangingPunct="1">
        <a:defRPr sz="1799" kern="1200">
          <a:solidFill>
            <a:schemeClr val="tx1"/>
          </a:solidFill>
          <a:latin typeface="+mn-lt"/>
          <a:ea typeface="+mn-ea"/>
          <a:cs typeface="+mn-cs"/>
        </a:defRPr>
      </a:lvl8pPr>
      <a:lvl9pPr marL="3657387" algn="l" defTabSz="914347"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7.emf"/><Relationship Id="rId5" Type="http://schemas.openxmlformats.org/officeDocument/2006/relationships/oleObject" Target="../embeddings/oleObject2.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tags" Target="../tags/tag17.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3.xml"/><Relationship Id="rId1" Type="http://schemas.openxmlformats.org/officeDocument/2006/relationships/tags" Target="../tags/tag19.xml"/><Relationship Id="rId5" Type="http://schemas.openxmlformats.org/officeDocument/2006/relationships/image" Target="../media/image15.jpeg"/><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20.xml"/><Relationship Id="rId6" Type="http://schemas.openxmlformats.org/officeDocument/2006/relationships/image" Target="../media/image16.jpe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1.xml"/><Relationship Id="rId6" Type="http://schemas.openxmlformats.org/officeDocument/2006/relationships/image" Target="../media/image17.jpe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9.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7.emf"/><Relationship Id="rId5" Type="http://schemas.openxmlformats.org/officeDocument/2006/relationships/oleObject" Target="../embeddings/oleObject5.bin"/><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0.jpe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7.emf"/><Relationship Id="rId5" Type="http://schemas.openxmlformats.org/officeDocument/2006/relationships/oleObject" Target="../embeddings/oleObject6.bin"/><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1.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7.emf"/><Relationship Id="rId5" Type="http://schemas.openxmlformats.org/officeDocument/2006/relationships/oleObject" Target="../embeddings/oleObject7.bin"/><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2.jpeg"/><Relationship Id="rId5" Type="http://schemas.openxmlformats.org/officeDocument/2006/relationships/image" Target="../media/image7.e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3.jpe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7.emf"/><Relationship Id="rId5" Type="http://schemas.openxmlformats.org/officeDocument/2006/relationships/oleObject" Target="../embeddings/oleObject9.bin"/><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746037465"/>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3176"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1588" y="0"/>
            <a:ext cx="158750" cy="15875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dirty="0">
              <a:latin typeface="Calibri" panose="020F0502020204030204" pitchFamily="34" charset="0"/>
              <a:ea typeface="+mj-ea"/>
              <a:cs typeface="+mj-cs"/>
              <a:sym typeface="Calibri" panose="020F0502020204030204" pitchFamily="34" charset="0"/>
            </a:endParaRPr>
          </a:p>
        </p:txBody>
      </p:sp>
      <p:sp>
        <p:nvSpPr>
          <p:cNvPr id="13" name="Title 12"/>
          <p:cNvSpPr>
            <a:spLocks noGrp="1"/>
          </p:cNvSpPr>
          <p:nvPr>
            <p:ph type="title"/>
          </p:nvPr>
        </p:nvSpPr>
        <p:spPr/>
        <p:txBody>
          <a:bodyPr vert="horz">
            <a:normAutofit/>
          </a:bodyPr>
          <a:lstStyle/>
          <a:p>
            <a:r>
              <a:rPr lang="en-US" dirty="0">
                <a:latin typeface="Calibri" panose="020F0502020204030204" pitchFamily="34" charset="0"/>
              </a:rPr>
              <a:t>1. FORWARD PROGRESS</a:t>
            </a:r>
          </a:p>
        </p:txBody>
      </p:sp>
      <p:sp>
        <p:nvSpPr>
          <p:cNvPr id="14" name="Content Placeholder 13"/>
          <p:cNvSpPr>
            <a:spLocks noGrp="1"/>
          </p:cNvSpPr>
          <p:nvPr>
            <p:ph idx="1"/>
          </p:nvPr>
        </p:nvSpPr>
        <p:spPr/>
        <p:txBody>
          <a:bodyPr/>
          <a:lstStyle/>
          <a:p>
            <a:pPr marL="0" indent="0" algn="ctr">
              <a:buNone/>
            </a:pPr>
            <a:r>
              <a:rPr lang="en-US" sz="2800" b="1" dirty="0">
                <a:latin typeface="Calibri" panose="020F0502020204030204" pitchFamily="34" charset="0"/>
              </a:rPr>
              <a:t>What is forward progress and why is it so hard to get right?</a:t>
            </a:r>
            <a:endParaRPr lang="en-US" b="1" dirty="0">
              <a:latin typeface="Calibri" panose="020F0502020204030204" pitchFamily="34" charset="0"/>
            </a:endParaRPr>
          </a:p>
          <a:p>
            <a:r>
              <a:rPr lang="en-US" dirty="0">
                <a:latin typeface="Calibri" panose="020F0502020204030204" pitchFamily="34" charset="0"/>
              </a:rPr>
              <a:t>Identifying the furthest point of advancement of the ball, before a player is tackled, driven backwards, goes out of bounds, etc</a:t>
            </a:r>
          </a:p>
          <a:p>
            <a:r>
              <a:rPr lang="en-US" dirty="0">
                <a:latin typeface="Calibri" panose="020F0502020204030204" pitchFamily="34" charset="0"/>
              </a:rPr>
              <a:t>Need to give the ball carrier everything they earned, and no more</a:t>
            </a:r>
          </a:p>
          <a:p>
            <a:r>
              <a:rPr lang="en-US" dirty="0">
                <a:latin typeface="Calibri" panose="020F0502020204030204" pitchFamily="34" charset="0"/>
              </a:rPr>
              <a:t>Every situation is different, reinforcing the need to be in the right position – Angles, Angles, Angles</a:t>
            </a:r>
          </a:p>
          <a:p>
            <a:r>
              <a:rPr lang="en-US" dirty="0">
                <a:latin typeface="Calibri" panose="020F0502020204030204" pitchFamily="34" charset="0"/>
              </a:rPr>
              <a:t>Finding the ball is only part of the battle. Need to identify when another part of the body touches the ground, line, etc</a:t>
            </a:r>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80744F0-ED19-9CFC-91FF-E54336CA912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280744F0-ED19-9CFC-91FF-E54336CA912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D1CCACB-7B58-D88D-A0E8-F417C227D58B}"/>
              </a:ext>
            </a:extLst>
          </p:cNvPr>
          <p:cNvSpPr>
            <a:spLocks noGrp="1"/>
          </p:cNvSpPr>
          <p:nvPr>
            <p:ph type="title"/>
          </p:nvPr>
        </p:nvSpPr>
        <p:spPr/>
        <p:txBody>
          <a:bodyPr vert="horz"/>
          <a:lstStyle/>
          <a:p>
            <a:r>
              <a:rPr lang="en-US" dirty="0"/>
              <a:t>PUNTS</a:t>
            </a:r>
          </a:p>
        </p:txBody>
      </p:sp>
      <p:sp>
        <p:nvSpPr>
          <p:cNvPr id="3" name="Content Placeholder 2">
            <a:extLst>
              <a:ext uri="{FF2B5EF4-FFF2-40B4-BE49-F238E27FC236}">
                <a16:creationId xmlns:a16="http://schemas.microsoft.com/office/drawing/2014/main" id="{50AE5205-A895-2FE2-44D0-2F5E8DC7B6B0}"/>
              </a:ext>
            </a:extLst>
          </p:cNvPr>
          <p:cNvSpPr>
            <a:spLocks noGrp="1"/>
          </p:cNvSpPr>
          <p:nvPr>
            <p:ph idx="1"/>
          </p:nvPr>
        </p:nvSpPr>
        <p:spPr>
          <a:xfrm>
            <a:off x="838200" y="1825626"/>
            <a:ext cx="10515600" cy="4351338"/>
          </a:xfrm>
        </p:spPr>
        <p:txBody>
          <a:bodyPr/>
          <a:lstStyle/>
          <a:p>
            <a:pPr>
              <a:spcBef>
                <a:spcPts val="600"/>
              </a:spcBef>
              <a:spcAft>
                <a:spcPts val="600"/>
              </a:spcAft>
            </a:pPr>
            <a:r>
              <a:rPr lang="en-US" dirty="0"/>
              <a:t>Free Official – Where to Position Yourself Downfield?</a:t>
            </a:r>
          </a:p>
          <a:p>
            <a:pPr lvl="1">
              <a:spcBef>
                <a:spcPts val="600"/>
              </a:spcBef>
              <a:spcAft>
                <a:spcPts val="600"/>
              </a:spcAft>
            </a:pPr>
            <a:r>
              <a:rPr lang="en-US" dirty="0"/>
              <a:t>Maintain view of returner</a:t>
            </a:r>
          </a:p>
          <a:p>
            <a:pPr lvl="1">
              <a:spcBef>
                <a:spcPts val="600"/>
              </a:spcBef>
              <a:spcAft>
                <a:spcPts val="600"/>
              </a:spcAft>
            </a:pPr>
            <a:r>
              <a:rPr lang="en-US" dirty="0"/>
              <a:t>Provide adequate coverage of restraining zone</a:t>
            </a:r>
          </a:p>
          <a:p>
            <a:pPr lvl="1">
              <a:spcBef>
                <a:spcPts val="600"/>
              </a:spcBef>
              <a:spcAft>
                <a:spcPts val="600"/>
              </a:spcAft>
            </a:pPr>
            <a:r>
              <a:rPr lang="en-US" dirty="0"/>
              <a:t>Understand 5 vs 15-yard penalty scenarios</a:t>
            </a:r>
          </a:p>
          <a:p>
            <a:pPr lvl="1">
              <a:spcBef>
                <a:spcPts val="600"/>
              </a:spcBef>
              <a:spcAft>
                <a:spcPts val="600"/>
              </a:spcAft>
            </a:pPr>
            <a:endParaRPr lang="en-US" dirty="0"/>
          </a:p>
          <a:p>
            <a:pPr marL="457173" lvl="1" indent="0">
              <a:spcBef>
                <a:spcPts val="600"/>
              </a:spcBef>
              <a:spcAft>
                <a:spcPts val="600"/>
              </a:spcAft>
              <a:buNone/>
            </a:pPr>
            <a:r>
              <a:rPr lang="en-US" dirty="0"/>
              <a:t>(Add 4-official punt diagram from Level 1 manual)</a:t>
            </a:r>
          </a:p>
          <a:p>
            <a:pPr>
              <a:spcBef>
                <a:spcPts val="600"/>
              </a:spcBef>
              <a:spcAft>
                <a:spcPts val="600"/>
              </a:spcAft>
            </a:pPr>
            <a:endParaRPr lang="en-US" dirty="0"/>
          </a:p>
        </p:txBody>
      </p:sp>
    </p:spTree>
    <p:extLst>
      <p:ext uri="{BB962C8B-B14F-4D97-AF65-F5344CB8AC3E}">
        <p14:creationId xmlns:p14="http://schemas.microsoft.com/office/powerpoint/2010/main" val="1287549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0DC0-DA49-7E57-1BFD-D1D4DEA75A9E}"/>
              </a:ext>
            </a:extLst>
          </p:cNvPr>
          <p:cNvSpPr>
            <a:spLocks noGrp="1"/>
          </p:cNvSpPr>
          <p:nvPr>
            <p:ph type="title"/>
          </p:nvPr>
        </p:nvSpPr>
        <p:spPr/>
        <p:txBody>
          <a:bodyPr/>
          <a:lstStyle/>
          <a:p>
            <a:r>
              <a:rPr lang="en-CA" dirty="0"/>
              <a:t>PUNTs</a:t>
            </a:r>
          </a:p>
        </p:txBody>
      </p:sp>
      <p:sp>
        <p:nvSpPr>
          <p:cNvPr id="3" name="Content Placeholder 2">
            <a:extLst>
              <a:ext uri="{FF2B5EF4-FFF2-40B4-BE49-F238E27FC236}">
                <a16:creationId xmlns:a16="http://schemas.microsoft.com/office/drawing/2014/main" id="{FE04FFC0-88B3-F4F5-249D-891BCF0CF3FA}"/>
              </a:ext>
            </a:extLst>
          </p:cNvPr>
          <p:cNvSpPr>
            <a:spLocks noGrp="1"/>
          </p:cNvSpPr>
          <p:nvPr>
            <p:ph idx="1"/>
          </p:nvPr>
        </p:nvSpPr>
        <p:spPr/>
        <p:txBody>
          <a:bodyPr/>
          <a:lstStyle/>
          <a:p>
            <a:r>
              <a:rPr lang="en-CA" dirty="0"/>
              <a:t>Need a long snapper, blocking scheme and kicker to make work</a:t>
            </a:r>
          </a:p>
          <a:p>
            <a:r>
              <a:rPr lang="en-CA" dirty="0"/>
              <a:t>Open sideline</a:t>
            </a:r>
          </a:p>
          <a:p>
            <a:r>
              <a:rPr lang="en-CA" dirty="0"/>
              <a:t>Stay out wide, be prepared to move</a:t>
            </a:r>
          </a:p>
          <a:p>
            <a:r>
              <a:rPr lang="en-CA" dirty="0"/>
              <a:t>Be aware of position on field, is goal line challenged?</a:t>
            </a:r>
          </a:p>
          <a:p>
            <a:r>
              <a:rPr lang="en-CA" dirty="0"/>
              <a:t>Ensure yards are given</a:t>
            </a:r>
          </a:p>
          <a:p>
            <a:r>
              <a:rPr lang="en-CA" dirty="0"/>
              <a:t>If ball hits ground focus goes to recovery and possession</a:t>
            </a:r>
          </a:p>
          <a:p>
            <a:r>
              <a:rPr lang="en-CA" dirty="0"/>
              <a:t>Key blocks at POA</a:t>
            </a:r>
          </a:p>
          <a:p>
            <a:r>
              <a:rPr lang="en-CA" dirty="0" err="1"/>
              <a:t>Deadball</a:t>
            </a:r>
            <a:r>
              <a:rPr lang="en-CA" dirty="0"/>
              <a:t> officiating</a:t>
            </a:r>
          </a:p>
          <a:p>
            <a:pPr lvl="1"/>
            <a:endParaRPr lang="en-CA" dirty="0"/>
          </a:p>
        </p:txBody>
      </p:sp>
    </p:spTree>
    <p:extLst>
      <p:ext uri="{BB962C8B-B14F-4D97-AF65-F5344CB8AC3E}">
        <p14:creationId xmlns:p14="http://schemas.microsoft.com/office/powerpoint/2010/main" val="721096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C59B2C03-7EAE-30DB-2DB3-46FE8987ED28}"/>
              </a:ext>
            </a:extLst>
          </p:cNvPr>
          <p:cNvGraphicFramePr>
            <a:graphicFrameLocks noChangeAspect="1"/>
          </p:cNvGraphicFramePr>
          <p:nvPr>
            <p:custDataLst>
              <p:tags r:id="rId1"/>
            </p:custDataLst>
            <p:extLst>
              <p:ext uri="{D42A27DB-BD31-4B8C-83A1-F6EECF244321}">
                <p14:modId xmlns:p14="http://schemas.microsoft.com/office/powerpoint/2010/main" val="41017720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ct 4" hidden="1">
                        <a:extLst>
                          <a:ext uri="{FF2B5EF4-FFF2-40B4-BE49-F238E27FC236}">
                            <a16:creationId xmlns:a16="http://schemas.microsoft.com/office/drawing/2014/main" id="{C59B2C03-7EAE-30DB-2DB3-46FE8987ED2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8CBDF06-0DE7-CC6F-9A8D-45C8A14CA1DC}"/>
              </a:ext>
            </a:extLst>
          </p:cNvPr>
          <p:cNvSpPr>
            <a:spLocks noGrp="1"/>
          </p:cNvSpPr>
          <p:nvPr>
            <p:ph type="title"/>
          </p:nvPr>
        </p:nvSpPr>
        <p:spPr/>
        <p:txBody>
          <a:bodyPr vert="horz"/>
          <a:lstStyle/>
          <a:p>
            <a:r>
              <a:rPr lang="en-US" dirty="0"/>
              <a:t>FIELD Goals (OUTSIDE 10 YARD LINE) </a:t>
            </a:r>
          </a:p>
        </p:txBody>
      </p:sp>
      <p:sp>
        <p:nvSpPr>
          <p:cNvPr id="3" name="Content Placeholder 2">
            <a:extLst>
              <a:ext uri="{FF2B5EF4-FFF2-40B4-BE49-F238E27FC236}">
                <a16:creationId xmlns:a16="http://schemas.microsoft.com/office/drawing/2014/main" id="{FC1C15F6-3C07-A86D-AF24-297C93B56536}"/>
              </a:ext>
            </a:extLst>
          </p:cNvPr>
          <p:cNvSpPr>
            <a:spLocks noGrp="1"/>
          </p:cNvSpPr>
          <p:nvPr>
            <p:ph idx="1"/>
          </p:nvPr>
        </p:nvSpPr>
        <p:spPr>
          <a:xfrm>
            <a:off x="838200" y="1825626"/>
            <a:ext cx="10261922" cy="4351338"/>
          </a:xfrm>
        </p:spPr>
        <p:txBody>
          <a:bodyPr/>
          <a:lstStyle/>
          <a:p>
            <a:pPr>
              <a:spcBef>
                <a:spcPts val="600"/>
              </a:spcBef>
              <a:spcAft>
                <a:spcPts val="600"/>
              </a:spcAft>
            </a:pPr>
            <a:r>
              <a:rPr lang="en-US" dirty="0"/>
              <a:t>Position downfield between the uprights, ideally several yards back to maintain adequate view of both posts</a:t>
            </a:r>
          </a:p>
          <a:p>
            <a:pPr>
              <a:spcBef>
                <a:spcPts val="600"/>
              </a:spcBef>
              <a:spcAft>
                <a:spcPts val="600"/>
              </a:spcAft>
            </a:pPr>
            <a:r>
              <a:rPr lang="en-US" dirty="0"/>
              <a:t>Once the ball is in flight, position accordingly, moving to the nearest post that the ball is heading towards for more accurate ruling</a:t>
            </a:r>
          </a:p>
          <a:p>
            <a:pPr>
              <a:spcBef>
                <a:spcPts val="600"/>
              </a:spcBef>
              <a:spcAft>
                <a:spcPts val="600"/>
              </a:spcAft>
            </a:pPr>
            <a:r>
              <a:rPr lang="en-US" dirty="0"/>
              <a:t>Missed FG – Be prepared and treat exactly like a punt</a:t>
            </a:r>
          </a:p>
          <a:p>
            <a:pPr>
              <a:spcBef>
                <a:spcPts val="600"/>
              </a:spcBef>
              <a:spcAft>
                <a:spcPts val="600"/>
              </a:spcAft>
            </a:pPr>
            <a:endParaRPr lang="en-US" dirty="0"/>
          </a:p>
          <a:p>
            <a:pPr marL="0" indent="0">
              <a:spcBef>
                <a:spcPts val="600"/>
              </a:spcBef>
              <a:spcAft>
                <a:spcPts val="600"/>
              </a:spcAft>
              <a:buNone/>
            </a:pPr>
            <a:r>
              <a:rPr lang="en-US" dirty="0"/>
              <a:t>(New 4-official FG diagram from L1 Manual)</a:t>
            </a:r>
          </a:p>
        </p:txBody>
      </p:sp>
    </p:spTree>
    <p:extLst>
      <p:ext uri="{BB962C8B-B14F-4D97-AF65-F5344CB8AC3E}">
        <p14:creationId xmlns:p14="http://schemas.microsoft.com/office/powerpoint/2010/main" val="1403717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0DC0-DA49-7E57-1BFD-D1D4DEA75A9E}"/>
              </a:ext>
            </a:extLst>
          </p:cNvPr>
          <p:cNvSpPr>
            <a:spLocks noGrp="1"/>
          </p:cNvSpPr>
          <p:nvPr>
            <p:ph type="title"/>
          </p:nvPr>
        </p:nvSpPr>
        <p:spPr/>
        <p:txBody>
          <a:bodyPr/>
          <a:lstStyle/>
          <a:p>
            <a:r>
              <a:rPr lang="en-CA" dirty="0"/>
              <a:t>FIELD GOALS</a:t>
            </a:r>
          </a:p>
        </p:txBody>
      </p:sp>
      <p:sp>
        <p:nvSpPr>
          <p:cNvPr id="3" name="Content Placeholder 2">
            <a:extLst>
              <a:ext uri="{FF2B5EF4-FFF2-40B4-BE49-F238E27FC236}">
                <a16:creationId xmlns:a16="http://schemas.microsoft.com/office/drawing/2014/main" id="{FE04FFC0-88B3-F4F5-249D-891BCF0CF3FA}"/>
              </a:ext>
            </a:extLst>
          </p:cNvPr>
          <p:cNvSpPr>
            <a:spLocks noGrp="1"/>
          </p:cNvSpPr>
          <p:nvPr>
            <p:ph idx="1"/>
          </p:nvPr>
        </p:nvSpPr>
        <p:spPr/>
        <p:txBody>
          <a:bodyPr/>
          <a:lstStyle/>
          <a:p>
            <a:r>
              <a:rPr lang="en-CA" dirty="0"/>
              <a:t>Need a long snapper, blocking scheme and kicker who can aim</a:t>
            </a:r>
          </a:p>
          <a:p>
            <a:r>
              <a:rPr lang="en-CA" dirty="0"/>
              <a:t>Open sideline</a:t>
            </a:r>
          </a:p>
          <a:p>
            <a:r>
              <a:rPr lang="en-CA" dirty="0"/>
              <a:t>Under the posts, initial positioning</a:t>
            </a:r>
          </a:p>
          <a:p>
            <a:r>
              <a:rPr lang="en-CA" dirty="0"/>
              <a:t>First job is score, FG or single</a:t>
            </a:r>
          </a:p>
          <a:p>
            <a:r>
              <a:rPr lang="en-CA" dirty="0"/>
              <a:t>If ball hits ground focus goes to recovery and possession</a:t>
            </a:r>
          </a:p>
          <a:p>
            <a:r>
              <a:rPr lang="en-CA" dirty="0"/>
              <a:t>Key blocks at POA</a:t>
            </a:r>
          </a:p>
          <a:p>
            <a:r>
              <a:rPr lang="en-CA" dirty="0" err="1"/>
              <a:t>Deadball</a:t>
            </a:r>
            <a:r>
              <a:rPr lang="en-CA" dirty="0"/>
              <a:t> officiating</a:t>
            </a:r>
          </a:p>
          <a:p>
            <a:pPr lvl="1"/>
            <a:endParaRPr lang="en-CA" dirty="0"/>
          </a:p>
        </p:txBody>
      </p:sp>
    </p:spTree>
    <p:extLst>
      <p:ext uri="{BB962C8B-B14F-4D97-AF65-F5344CB8AC3E}">
        <p14:creationId xmlns:p14="http://schemas.microsoft.com/office/powerpoint/2010/main" val="35294686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B0EE6D1F-8181-E1F1-AD2D-37D4324247F1}"/>
              </a:ext>
            </a:extLst>
          </p:cNvPr>
          <p:cNvGraphicFramePr>
            <a:graphicFrameLocks noChangeAspect="1"/>
          </p:cNvGraphicFramePr>
          <p:nvPr>
            <p:custDataLst>
              <p:tags r:id="rId1"/>
            </p:custDataLst>
            <p:extLst>
              <p:ext uri="{D42A27DB-BD31-4B8C-83A1-F6EECF244321}">
                <p14:modId xmlns:p14="http://schemas.microsoft.com/office/powerpoint/2010/main" val="2825135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6" imgH="306" progId="TCLayout.ActiveDocument.1">
                  <p:embed/>
                </p:oleObj>
              </mc:Choice>
              <mc:Fallback>
                <p:oleObj name="think-cell Slide" r:id="rId3" imgW="306" imgH="306" progId="TCLayout.ActiveDocument.1">
                  <p:embed/>
                  <p:pic>
                    <p:nvPicPr>
                      <p:cNvPr id="5" name="Object 4" hidden="1">
                        <a:extLst>
                          <a:ext uri="{FF2B5EF4-FFF2-40B4-BE49-F238E27FC236}">
                            <a16:creationId xmlns:a16="http://schemas.microsoft.com/office/drawing/2014/main" id="{B0EE6D1F-8181-E1F1-AD2D-37D4324247F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861B53A-BE47-6E30-46C4-8797E1DF1460}"/>
              </a:ext>
            </a:extLst>
          </p:cNvPr>
          <p:cNvSpPr>
            <a:spLocks noGrp="1"/>
          </p:cNvSpPr>
          <p:nvPr>
            <p:ph type="title"/>
          </p:nvPr>
        </p:nvSpPr>
        <p:spPr/>
        <p:txBody>
          <a:bodyPr vert="horz"/>
          <a:lstStyle/>
          <a:p>
            <a:r>
              <a:rPr lang="en-US" dirty="0"/>
              <a:t>FIND THE IMPACTFUL BLOCKS</a:t>
            </a:r>
          </a:p>
        </p:txBody>
      </p:sp>
      <p:sp>
        <p:nvSpPr>
          <p:cNvPr id="3" name="Content Placeholder 2">
            <a:extLst>
              <a:ext uri="{FF2B5EF4-FFF2-40B4-BE49-F238E27FC236}">
                <a16:creationId xmlns:a16="http://schemas.microsoft.com/office/drawing/2014/main" id="{368DB699-DF78-1035-0DAA-19123486276E}"/>
              </a:ext>
            </a:extLst>
          </p:cNvPr>
          <p:cNvSpPr>
            <a:spLocks noGrp="1"/>
          </p:cNvSpPr>
          <p:nvPr>
            <p:ph idx="1"/>
          </p:nvPr>
        </p:nvSpPr>
        <p:spPr>
          <a:xfrm>
            <a:off x="838200" y="1825626"/>
            <a:ext cx="6137031" cy="4351338"/>
          </a:xfrm>
        </p:spPr>
        <p:txBody>
          <a:bodyPr/>
          <a:lstStyle/>
          <a:p>
            <a:pPr>
              <a:spcBef>
                <a:spcPts val="600"/>
              </a:spcBef>
              <a:spcAft>
                <a:spcPts val="600"/>
              </a:spcAft>
            </a:pPr>
            <a:r>
              <a:rPr lang="en-US" dirty="0"/>
              <a:t>As the ball is in flight, start to identify important blocks for the return and focus on them in order once caught</a:t>
            </a:r>
          </a:p>
          <a:p>
            <a:pPr lvl="1">
              <a:spcBef>
                <a:spcPts val="600"/>
              </a:spcBef>
              <a:spcAft>
                <a:spcPts val="600"/>
              </a:spcAft>
            </a:pPr>
            <a:r>
              <a:rPr lang="en-US" dirty="0"/>
              <a:t>1</a:t>
            </a:r>
            <a:r>
              <a:rPr lang="en-US" baseline="30000" dirty="0"/>
              <a:t>st</a:t>
            </a:r>
            <a:r>
              <a:rPr lang="en-US" dirty="0"/>
              <a:t> Wave Blocks</a:t>
            </a:r>
          </a:p>
          <a:p>
            <a:pPr lvl="1">
              <a:spcBef>
                <a:spcPts val="600"/>
              </a:spcBef>
              <a:spcAft>
                <a:spcPts val="600"/>
              </a:spcAft>
            </a:pPr>
            <a:r>
              <a:rPr lang="en-US" dirty="0"/>
              <a:t>Point of Attack</a:t>
            </a:r>
          </a:p>
          <a:p>
            <a:pPr lvl="1">
              <a:spcBef>
                <a:spcPts val="600"/>
              </a:spcBef>
              <a:spcAft>
                <a:spcPts val="600"/>
              </a:spcAft>
            </a:pPr>
            <a:r>
              <a:rPr lang="en-US" dirty="0"/>
              <a:t>Etc.</a:t>
            </a:r>
          </a:p>
          <a:p>
            <a:pPr>
              <a:spcBef>
                <a:spcPts val="600"/>
              </a:spcBef>
              <a:spcAft>
                <a:spcPts val="600"/>
              </a:spcAft>
            </a:pPr>
            <a:r>
              <a:rPr lang="en-US" dirty="0"/>
              <a:t>Transition ball coverage to the next official as the return develops</a:t>
            </a:r>
          </a:p>
          <a:p>
            <a:pPr lvl="1">
              <a:spcBef>
                <a:spcPts val="600"/>
              </a:spcBef>
              <a:spcAft>
                <a:spcPts val="600"/>
              </a:spcAft>
            </a:pPr>
            <a:endParaRPr lang="en-US" dirty="0"/>
          </a:p>
        </p:txBody>
      </p:sp>
      <p:pic>
        <p:nvPicPr>
          <p:cNvPr id="3074" name="Picture 2" descr="Argos return blocked punt for a touchdown to defeat rival Tiger-Cats |  CBC.ca">
            <a:extLst>
              <a:ext uri="{FF2B5EF4-FFF2-40B4-BE49-F238E27FC236}">
                <a16:creationId xmlns:a16="http://schemas.microsoft.com/office/drawing/2014/main" id="{19B52E38-0890-6115-D31A-7074CBDA25B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1446" y="3014512"/>
            <a:ext cx="4577862" cy="2577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550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80744F0-ED19-9CFC-91FF-E54336CA912D}"/>
              </a:ext>
            </a:extLst>
          </p:cNvPr>
          <p:cNvGraphicFramePr>
            <a:graphicFrameLocks noChangeAspect="1"/>
          </p:cNvGraphicFramePr>
          <p:nvPr>
            <p:custDataLst>
              <p:tags r:id="rId1"/>
            </p:custDataLst>
            <p:extLst>
              <p:ext uri="{D42A27DB-BD31-4B8C-83A1-F6EECF244321}">
                <p14:modId xmlns:p14="http://schemas.microsoft.com/office/powerpoint/2010/main" val="40808055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280744F0-ED19-9CFC-91FF-E54336CA912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D1CCACB-7B58-D88D-A0E8-F417C227D58B}"/>
              </a:ext>
            </a:extLst>
          </p:cNvPr>
          <p:cNvSpPr>
            <a:spLocks noGrp="1"/>
          </p:cNvSpPr>
          <p:nvPr>
            <p:ph type="title"/>
          </p:nvPr>
        </p:nvSpPr>
        <p:spPr/>
        <p:txBody>
          <a:bodyPr vert="horz"/>
          <a:lstStyle/>
          <a:p>
            <a:r>
              <a:rPr lang="en-US" dirty="0"/>
              <a:t>4. SIGNALLING &amp; OTHER TIPS</a:t>
            </a:r>
          </a:p>
        </p:txBody>
      </p:sp>
      <p:sp>
        <p:nvSpPr>
          <p:cNvPr id="3" name="Content Placeholder 2">
            <a:extLst>
              <a:ext uri="{FF2B5EF4-FFF2-40B4-BE49-F238E27FC236}">
                <a16:creationId xmlns:a16="http://schemas.microsoft.com/office/drawing/2014/main" id="{50AE5205-A895-2FE2-44D0-2F5E8DC7B6B0}"/>
              </a:ext>
            </a:extLst>
          </p:cNvPr>
          <p:cNvSpPr>
            <a:spLocks noGrp="1"/>
          </p:cNvSpPr>
          <p:nvPr>
            <p:ph idx="1"/>
          </p:nvPr>
        </p:nvSpPr>
        <p:spPr>
          <a:xfrm>
            <a:off x="838200" y="1825626"/>
            <a:ext cx="5858691" cy="3956865"/>
          </a:xfrm>
        </p:spPr>
        <p:txBody>
          <a:bodyPr/>
          <a:lstStyle/>
          <a:p>
            <a:pPr>
              <a:spcBef>
                <a:spcPts val="600"/>
              </a:spcBef>
              <a:spcAft>
                <a:spcPts val="600"/>
              </a:spcAft>
            </a:pPr>
            <a:r>
              <a:rPr lang="en-US" dirty="0"/>
              <a:t>Signals should be:</a:t>
            </a:r>
          </a:p>
          <a:p>
            <a:pPr lvl="1">
              <a:spcBef>
                <a:spcPts val="600"/>
              </a:spcBef>
              <a:spcAft>
                <a:spcPts val="600"/>
              </a:spcAft>
            </a:pPr>
            <a:r>
              <a:rPr lang="en-US" dirty="0"/>
              <a:t>Sharp</a:t>
            </a:r>
          </a:p>
          <a:p>
            <a:pPr lvl="1">
              <a:spcBef>
                <a:spcPts val="600"/>
              </a:spcBef>
              <a:spcAft>
                <a:spcPts val="600"/>
              </a:spcAft>
            </a:pPr>
            <a:r>
              <a:rPr lang="en-US" dirty="0"/>
              <a:t>Visible</a:t>
            </a:r>
          </a:p>
          <a:p>
            <a:pPr lvl="1">
              <a:spcBef>
                <a:spcPts val="600"/>
              </a:spcBef>
              <a:spcAft>
                <a:spcPts val="600"/>
              </a:spcAft>
            </a:pPr>
            <a:r>
              <a:rPr lang="en-US" dirty="0"/>
              <a:t>Demonstrative</a:t>
            </a:r>
          </a:p>
          <a:p>
            <a:pPr lvl="1">
              <a:spcBef>
                <a:spcPts val="600"/>
              </a:spcBef>
              <a:spcAft>
                <a:spcPts val="600"/>
              </a:spcAft>
            </a:pPr>
            <a:r>
              <a:rPr lang="en-US" dirty="0"/>
              <a:t>Purposeful</a:t>
            </a:r>
          </a:p>
          <a:p>
            <a:pPr lvl="1">
              <a:spcBef>
                <a:spcPts val="600"/>
              </a:spcBef>
              <a:spcAft>
                <a:spcPts val="600"/>
              </a:spcAft>
            </a:pPr>
            <a:r>
              <a:rPr lang="en-US" dirty="0"/>
              <a:t>Supporting other forms of communication (verbal, body language)</a:t>
            </a:r>
          </a:p>
        </p:txBody>
      </p:sp>
      <p:pic>
        <p:nvPicPr>
          <p:cNvPr id="2050" name="Picture 2" descr="Laying Down the Law | Rules Committee Proposes Changes - Winnipeg Blue  Bombers">
            <a:extLst>
              <a:ext uri="{FF2B5EF4-FFF2-40B4-BE49-F238E27FC236}">
                <a16:creationId xmlns:a16="http://schemas.microsoft.com/office/drawing/2014/main" id="{5B3619FE-A9FE-0427-2387-61073D62EA7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94626" y="2277881"/>
            <a:ext cx="4585597" cy="3052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530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80744F0-ED19-9CFC-91FF-E54336CA912D}"/>
              </a:ext>
            </a:extLst>
          </p:cNvPr>
          <p:cNvGraphicFramePr>
            <a:graphicFrameLocks noChangeAspect="1"/>
          </p:cNvGraphicFramePr>
          <p:nvPr>
            <p:custDataLst>
              <p:tags r:id="rId1"/>
            </p:custDataLst>
            <p:extLst>
              <p:ext uri="{D42A27DB-BD31-4B8C-83A1-F6EECF244321}">
                <p14:modId xmlns:p14="http://schemas.microsoft.com/office/powerpoint/2010/main" val="3599769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280744F0-ED19-9CFC-91FF-E54336CA912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D1CCACB-7B58-D88D-A0E8-F417C227D58B}"/>
              </a:ext>
            </a:extLst>
          </p:cNvPr>
          <p:cNvSpPr>
            <a:spLocks noGrp="1"/>
          </p:cNvSpPr>
          <p:nvPr>
            <p:ph type="title"/>
          </p:nvPr>
        </p:nvSpPr>
        <p:spPr/>
        <p:txBody>
          <a:bodyPr vert="horz"/>
          <a:lstStyle/>
          <a:p>
            <a:r>
              <a:rPr lang="en-US" dirty="0"/>
              <a:t>Key SIGNALS</a:t>
            </a:r>
          </a:p>
        </p:txBody>
      </p:sp>
      <p:sp>
        <p:nvSpPr>
          <p:cNvPr id="3" name="Content Placeholder 2">
            <a:extLst>
              <a:ext uri="{FF2B5EF4-FFF2-40B4-BE49-F238E27FC236}">
                <a16:creationId xmlns:a16="http://schemas.microsoft.com/office/drawing/2014/main" id="{50AE5205-A895-2FE2-44D0-2F5E8DC7B6B0}"/>
              </a:ext>
            </a:extLst>
          </p:cNvPr>
          <p:cNvSpPr>
            <a:spLocks noGrp="1"/>
          </p:cNvSpPr>
          <p:nvPr>
            <p:ph idx="1"/>
          </p:nvPr>
        </p:nvSpPr>
        <p:spPr>
          <a:xfrm>
            <a:off x="838200" y="1825626"/>
            <a:ext cx="6734908" cy="3956865"/>
          </a:xfrm>
        </p:spPr>
        <p:txBody>
          <a:bodyPr>
            <a:normAutofit fontScale="70000" lnSpcReduction="20000"/>
          </a:bodyPr>
          <a:lstStyle/>
          <a:p>
            <a:pPr>
              <a:spcBef>
                <a:spcPts val="600"/>
              </a:spcBef>
              <a:spcAft>
                <a:spcPts val="600"/>
              </a:spcAft>
            </a:pPr>
            <a:r>
              <a:rPr lang="en-US" dirty="0"/>
              <a:t>Signaling can help communicate information from across the field to other officials, players, coaches, fans and speed up the game</a:t>
            </a:r>
          </a:p>
          <a:p>
            <a:pPr>
              <a:spcBef>
                <a:spcPts val="600"/>
              </a:spcBef>
              <a:spcAft>
                <a:spcPts val="600"/>
              </a:spcAft>
            </a:pPr>
            <a:r>
              <a:rPr lang="en-US" dirty="0"/>
              <a:t>Key Signals to Master</a:t>
            </a:r>
          </a:p>
          <a:p>
            <a:pPr lvl="1">
              <a:spcBef>
                <a:spcPts val="600"/>
              </a:spcBef>
              <a:spcAft>
                <a:spcPts val="600"/>
              </a:spcAft>
            </a:pPr>
            <a:r>
              <a:rPr lang="en-US" dirty="0"/>
              <a:t>Held/Free</a:t>
            </a:r>
          </a:p>
          <a:p>
            <a:pPr lvl="1">
              <a:spcBef>
                <a:spcPts val="600"/>
              </a:spcBef>
              <a:spcAft>
                <a:spcPts val="600"/>
              </a:spcAft>
            </a:pPr>
            <a:r>
              <a:rPr lang="en-US" dirty="0"/>
              <a:t>Gates</a:t>
            </a:r>
          </a:p>
          <a:p>
            <a:pPr lvl="1">
              <a:spcBef>
                <a:spcPts val="600"/>
              </a:spcBef>
              <a:spcAft>
                <a:spcPts val="600"/>
              </a:spcAft>
            </a:pPr>
            <a:r>
              <a:rPr lang="en-US" dirty="0"/>
              <a:t>Screen Pass, Onside Pass</a:t>
            </a:r>
          </a:p>
          <a:p>
            <a:pPr lvl="1">
              <a:spcBef>
                <a:spcPts val="600"/>
              </a:spcBef>
              <a:spcAft>
                <a:spcPts val="600"/>
              </a:spcAft>
            </a:pPr>
            <a:r>
              <a:rPr lang="en-US" dirty="0"/>
              <a:t>Incomplete Pass</a:t>
            </a:r>
          </a:p>
          <a:p>
            <a:pPr lvl="1">
              <a:spcBef>
                <a:spcPts val="600"/>
              </a:spcBef>
              <a:spcAft>
                <a:spcPts val="600"/>
              </a:spcAft>
            </a:pPr>
            <a:r>
              <a:rPr lang="en-US" dirty="0"/>
              <a:t>Time In/Out</a:t>
            </a:r>
          </a:p>
          <a:p>
            <a:pPr lvl="1">
              <a:spcBef>
                <a:spcPts val="600"/>
              </a:spcBef>
              <a:spcAft>
                <a:spcPts val="600"/>
              </a:spcAft>
            </a:pPr>
            <a:r>
              <a:rPr lang="en-US" dirty="0"/>
              <a:t>In Bounds vs Out of Bounds (Under 3min)</a:t>
            </a:r>
          </a:p>
          <a:p>
            <a:pPr lvl="1">
              <a:spcBef>
                <a:spcPts val="600"/>
              </a:spcBef>
              <a:spcAft>
                <a:spcPts val="600"/>
              </a:spcAft>
            </a:pPr>
            <a:r>
              <a:rPr lang="en-US" dirty="0"/>
              <a:t>Scores</a:t>
            </a:r>
          </a:p>
          <a:p>
            <a:pPr lvl="1">
              <a:spcBef>
                <a:spcPts val="600"/>
              </a:spcBef>
              <a:spcAft>
                <a:spcPts val="600"/>
              </a:spcAft>
            </a:pPr>
            <a:r>
              <a:rPr lang="en-US" dirty="0"/>
              <a:t>Etc.</a:t>
            </a:r>
          </a:p>
        </p:txBody>
      </p:sp>
      <p:pic>
        <p:nvPicPr>
          <p:cNvPr id="6146" name="Picture 2" descr="Grey Cup ref from Birch Cliff - Birch Cliff News">
            <a:extLst>
              <a:ext uri="{FF2B5EF4-FFF2-40B4-BE49-F238E27FC236}">
                <a16:creationId xmlns:a16="http://schemas.microsoft.com/office/drawing/2014/main" id="{A998F412-354D-EBBB-0CF5-FB3D08FA9454}"/>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6052" b="9764"/>
          <a:stretch/>
        </p:blipFill>
        <p:spPr bwMode="auto">
          <a:xfrm>
            <a:off x="8014708" y="1649779"/>
            <a:ext cx="3339092" cy="4228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62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017C7650-6BF2-09B5-9AA4-3046A9B67BCB}"/>
              </a:ext>
            </a:extLst>
          </p:cNvPr>
          <p:cNvGraphicFramePr>
            <a:graphicFrameLocks noChangeAspect="1"/>
          </p:cNvGraphicFramePr>
          <p:nvPr>
            <p:custDataLst>
              <p:tags r:id="rId1"/>
            </p:custDataLst>
            <p:extLst>
              <p:ext uri="{D42A27DB-BD31-4B8C-83A1-F6EECF244321}">
                <p14:modId xmlns:p14="http://schemas.microsoft.com/office/powerpoint/2010/main" val="38793513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017C7650-6BF2-09B5-9AA4-3046A9B67BC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76651EB-5558-A880-9142-B75323727F55}"/>
              </a:ext>
            </a:extLst>
          </p:cNvPr>
          <p:cNvSpPr>
            <a:spLocks noGrp="1"/>
          </p:cNvSpPr>
          <p:nvPr>
            <p:ph type="title"/>
          </p:nvPr>
        </p:nvSpPr>
        <p:spPr/>
        <p:txBody>
          <a:bodyPr vert="horz">
            <a:noAutofit/>
          </a:bodyPr>
          <a:lstStyle/>
          <a:p>
            <a:r>
              <a:rPr lang="en-US" dirty="0"/>
              <a:t>General tips and best practices</a:t>
            </a:r>
          </a:p>
        </p:txBody>
      </p:sp>
      <p:sp>
        <p:nvSpPr>
          <p:cNvPr id="16" name="Text Placeholder 3">
            <a:extLst>
              <a:ext uri="{FF2B5EF4-FFF2-40B4-BE49-F238E27FC236}">
                <a16:creationId xmlns:a16="http://schemas.microsoft.com/office/drawing/2014/main" id="{B8D0677A-F247-6A16-AEE9-B2B35288DA5D}"/>
              </a:ext>
            </a:extLst>
          </p:cNvPr>
          <p:cNvSpPr txBox="1">
            <a:spLocks/>
          </p:cNvSpPr>
          <p:nvPr/>
        </p:nvSpPr>
        <p:spPr>
          <a:xfrm>
            <a:off x="983433" y="1619528"/>
            <a:ext cx="3283769" cy="4029432"/>
          </a:xfrm>
          <a:prstGeom prst="rect">
            <a:avLst/>
          </a:prstGeom>
        </p:spPr>
        <p:txBody>
          <a:bodyPr anchor="t">
            <a:noAutofit/>
          </a:bodyPr>
          <a:lstStyle>
            <a:lvl1pPr marL="228587" indent="-228587" algn="l" defTabSz="914347" rtl="0" eaLnBrk="1" latinLnBrk="0" hangingPunct="1">
              <a:lnSpc>
                <a:spcPct val="90000"/>
              </a:lnSpc>
              <a:spcBef>
                <a:spcPts val="1000"/>
              </a:spcBef>
              <a:buFont typeface="Arial" panose="020B0604020202020204" pitchFamily="34" charset="0"/>
              <a:buChar char="•"/>
              <a:defRPr sz="2800" kern="1200">
                <a:solidFill>
                  <a:schemeClr val="tx1"/>
                </a:solidFill>
                <a:latin typeface="Hind Light" panose="02000000000000000000" pitchFamily="2" charset="0"/>
                <a:ea typeface="+mn-ea"/>
                <a:cs typeface="Hind Light" panose="02000000000000000000" pitchFamily="2" charset="0"/>
              </a:defRPr>
            </a:lvl1pPr>
            <a:lvl2pPr marL="685760" indent="-228587" algn="l" defTabSz="914347" rtl="0" eaLnBrk="1" latinLnBrk="0" hangingPunct="1">
              <a:lnSpc>
                <a:spcPct val="90000"/>
              </a:lnSpc>
              <a:spcBef>
                <a:spcPts val="500"/>
              </a:spcBef>
              <a:buFont typeface="Arial" panose="020B0604020202020204" pitchFamily="34" charset="0"/>
              <a:buChar char="•"/>
              <a:defRPr sz="2399" kern="1200">
                <a:solidFill>
                  <a:schemeClr val="tx1"/>
                </a:solidFill>
                <a:latin typeface="Hind Light" panose="02000000000000000000" pitchFamily="2" charset="0"/>
                <a:ea typeface="+mn-ea"/>
                <a:cs typeface="Hind Light" panose="02000000000000000000" pitchFamily="2" charset="0"/>
              </a:defRPr>
            </a:lvl2pPr>
            <a:lvl3pPr marL="1142934" indent="-228587" algn="l" defTabSz="914347" rtl="0" eaLnBrk="1" latinLnBrk="0" hangingPunct="1">
              <a:lnSpc>
                <a:spcPct val="90000"/>
              </a:lnSpc>
              <a:spcBef>
                <a:spcPts val="500"/>
              </a:spcBef>
              <a:buFont typeface="Arial" panose="020B0604020202020204" pitchFamily="34" charset="0"/>
              <a:buChar char="•"/>
              <a:defRPr sz="1999" kern="1200">
                <a:solidFill>
                  <a:schemeClr val="tx1"/>
                </a:solidFill>
                <a:latin typeface="Hind Light" panose="02000000000000000000" pitchFamily="2" charset="0"/>
                <a:ea typeface="+mn-ea"/>
                <a:cs typeface="Hind Light" panose="02000000000000000000" pitchFamily="2" charset="0"/>
              </a:defRPr>
            </a:lvl3pPr>
            <a:lvl4pPr marL="160010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4pPr>
            <a:lvl5pPr marL="2057279"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274320" indent="-274320">
              <a:spcBef>
                <a:spcPts val="600"/>
              </a:spcBef>
              <a:buFont typeface="Arial" pitchFamily="34" charset="0"/>
              <a:buChar char="▪"/>
            </a:pPr>
            <a:r>
              <a:rPr lang="en-US" dirty="0">
                <a:latin typeface="Calibri" panose="020F0502020204030204" pitchFamily="34" charset="0"/>
              </a:rPr>
              <a:t>Movement</a:t>
            </a:r>
            <a:endParaRPr lang="en-US" sz="2400" dirty="0">
              <a:latin typeface="Calibri" panose="020F0502020204030204" pitchFamily="34" charset="0"/>
            </a:endParaRPr>
          </a:p>
          <a:p>
            <a:pPr marL="731520" lvl="1" indent="-274320">
              <a:buFont typeface="Arial" panose="020B0604020202020204" pitchFamily="34" charset="0"/>
              <a:buChar char="▪"/>
            </a:pPr>
            <a:r>
              <a:rPr lang="en-US" sz="2000" dirty="0">
                <a:latin typeface="Calibri" panose="020F0502020204030204" pitchFamily="34" charset="0"/>
              </a:rPr>
              <a:t>90 degrees where possible and appropriate</a:t>
            </a:r>
          </a:p>
          <a:p>
            <a:pPr marL="731520" lvl="1" indent="-274320">
              <a:buFont typeface="Arial" panose="020B0604020202020204" pitchFamily="34" charset="0"/>
              <a:buChar char="▪"/>
            </a:pPr>
            <a:endParaRPr lang="en-US" sz="2000" dirty="0">
              <a:latin typeface="Calibri" panose="020F0502020204030204" pitchFamily="34" charset="0"/>
            </a:endParaRPr>
          </a:p>
          <a:p>
            <a:pPr marL="274320" indent="-274320">
              <a:spcBef>
                <a:spcPts val="600"/>
              </a:spcBef>
              <a:buFont typeface="Arial" pitchFamily="34" charset="0"/>
              <a:buChar char="▪"/>
            </a:pPr>
            <a:r>
              <a:rPr lang="en-US" dirty="0">
                <a:latin typeface="Calibri" panose="020F0502020204030204" pitchFamily="34" charset="0"/>
              </a:rPr>
              <a:t>Visual Cues</a:t>
            </a:r>
          </a:p>
          <a:p>
            <a:pPr marL="731520" lvl="1" indent="-274320">
              <a:buFont typeface="Arial" panose="020B0604020202020204" pitchFamily="34" charset="0"/>
              <a:buChar char="▪"/>
            </a:pPr>
            <a:r>
              <a:rPr lang="en-US" sz="2000" dirty="0">
                <a:latin typeface="Calibri" panose="020F0502020204030204" pitchFamily="34" charset="0"/>
              </a:rPr>
              <a:t>Major lines, logos, </a:t>
            </a:r>
            <a:r>
              <a:rPr lang="en-US" sz="2000" dirty="0" err="1">
                <a:latin typeface="Calibri" panose="020F0502020204030204" pitchFamily="34" charset="0"/>
              </a:rPr>
              <a:t>etc</a:t>
            </a:r>
            <a:endParaRPr lang="en-US" sz="2000" dirty="0">
              <a:latin typeface="Calibri" panose="020F0502020204030204" pitchFamily="34" charset="0"/>
            </a:endParaRPr>
          </a:p>
          <a:p>
            <a:pPr marL="731520" lvl="1" indent="-274320">
              <a:buFont typeface="Arial" panose="020B0604020202020204" pitchFamily="34" charset="0"/>
              <a:buChar char="▪"/>
            </a:pPr>
            <a:endParaRPr lang="en-US" sz="2000" dirty="0">
              <a:latin typeface="Calibri" panose="020F0502020204030204" pitchFamily="34" charset="0"/>
            </a:endParaRPr>
          </a:p>
          <a:p>
            <a:pPr marL="274320" indent="-274320">
              <a:spcBef>
                <a:spcPts val="600"/>
              </a:spcBef>
              <a:buFont typeface="Arial" pitchFamily="34" charset="0"/>
              <a:buChar char="▪"/>
            </a:pPr>
            <a:r>
              <a:rPr lang="en-US" dirty="0">
                <a:latin typeface="Calibri" panose="020F0502020204030204" pitchFamily="34" charset="0"/>
              </a:rPr>
              <a:t>Situational Awareness</a:t>
            </a:r>
          </a:p>
          <a:p>
            <a:pPr marL="731520" lvl="1" indent="-274320">
              <a:buFont typeface="Arial" panose="020B0604020202020204" pitchFamily="34" charset="0"/>
              <a:buChar char="▪"/>
            </a:pPr>
            <a:r>
              <a:rPr lang="en-US" sz="2000" dirty="0">
                <a:latin typeface="Calibri" panose="020F0502020204030204" pitchFamily="34" charset="0"/>
              </a:rPr>
              <a:t>Down and distance, line to gain, </a:t>
            </a:r>
            <a:r>
              <a:rPr lang="en-US" sz="2000" dirty="0" err="1">
                <a:latin typeface="Calibri" panose="020F0502020204030204" pitchFamily="34" charset="0"/>
              </a:rPr>
              <a:t>etc</a:t>
            </a:r>
            <a:endParaRPr lang="en-US" sz="2000" dirty="0">
              <a:latin typeface="Calibri" panose="020F0502020204030204" pitchFamily="34" charset="0"/>
            </a:endParaRPr>
          </a:p>
        </p:txBody>
      </p:sp>
      <p:pic>
        <p:nvPicPr>
          <p:cNvPr id="17" name="Picture 2" descr="https://d3ham790trbkqy.cloudfront.net/wp-content/uploads/2018/03/SJ_Green_2017_1.jpg">
            <a:extLst>
              <a:ext uri="{FF2B5EF4-FFF2-40B4-BE49-F238E27FC236}">
                <a16:creationId xmlns:a16="http://schemas.microsoft.com/office/drawing/2014/main" id="{5A800FE9-BAB2-A597-6637-B32DF223F83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55841" y="2204864"/>
            <a:ext cx="5874277" cy="331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897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B9F512F-B8D7-7B96-573F-FF3414FBD20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Object 4" hidden="1">
                        <a:extLst>
                          <a:ext uri="{FF2B5EF4-FFF2-40B4-BE49-F238E27FC236}">
                            <a16:creationId xmlns:a16="http://schemas.microsoft.com/office/drawing/2014/main" id="{8B9F512F-B8D7-7B96-573F-FF3414FBD2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4BF3714-77C0-DBD8-9BF0-E0E66F0EA21E}"/>
              </a:ext>
            </a:extLst>
          </p:cNvPr>
          <p:cNvSpPr>
            <a:spLocks noGrp="1"/>
          </p:cNvSpPr>
          <p:nvPr>
            <p:ph type="title"/>
          </p:nvPr>
        </p:nvSpPr>
        <p:spPr/>
        <p:txBody>
          <a:bodyPr vert="horz"/>
          <a:lstStyle/>
          <a:p>
            <a:r>
              <a:rPr lang="en-US" dirty="0"/>
              <a:t>2. Bench &amp; Sideline Control</a:t>
            </a:r>
          </a:p>
        </p:txBody>
      </p:sp>
      <p:sp>
        <p:nvSpPr>
          <p:cNvPr id="3" name="Content Placeholder 2">
            <a:extLst>
              <a:ext uri="{FF2B5EF4-FFF2-40B4-BE49-F238E27FC236}">
                <a16:creationId xmlns:a16="http://schemas.microsoft.com/office/drawing/2014/main" id="{6BCBAABB-332A-96E3-A972-AB6FF03BD88A}"/>
              </a:ext>
            </a:extLst>
          </p:cNvPr>
          <p:cNvSpPr>
            <a:spLocks noGrp="1"/>
          </p:cNvSpPr>
          <p:nvPr>
            <p:ph idx="1"/>
          </p:nvPr>
        </p:nvSpPr>
        <p:spPr/>
        <p:txBody>
          <a:bodyPr/>
          <a:lstStyle/>
          <a:p>
            <a:r>
              <a:rPr lang="en-US" dirty="0"/>
              <a:t>The ability to create and maintain a professional and positive dialogue/rapport along your sideline is something every official should strive to accomplish</a:t>
            </a:r>
          </a:p>
          <a:p>
            <a:r>
              <a:rPr lang="en-US" dirty="0"/>
              <a:t>Relationships between officials and players, coaches, and fans start well before the game begins and end after it ends</a:t>
            </a:r>
          </a:p>
          <a:p>
            <a:r>
              <a:rPr lang="en-US" dirty="0"/>
              <a:t>Mastering the ability to deliver bad news to a game participant and projecting an appearance of being in control are key strengths of a football official at all levels</a:t>
            </a:r>
          </a:p>
        </p:txBody>
      </p:sp>
    </p:spTree>
    <p:extLst>
      <p:ext uri="{BB962C8B-B14F-4D97-AF65-F5344CB8AC3E}">
        <p14:creationId xmlns:p14="http://schemas.microsoft.com/office/powerpoint/2010/main" val="37653753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428840083"/>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3176"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1588" y="0"/>
            <a:ext cx="158750" cy="15875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dirty="0">
              <a:latin typeface="Calibri" panose="020F0502020204030204" pitchFamily="34" charset="0"/>
              <a:ea typeface="+mj-ea"/>
              <a:cs typeface="+mj-cs"/>
              <a:sym typeface="Calibri" panose="020F0502020204030204" pitchFamily="34" charset="0"/>
            </a:endParaRPr>
          </a:p>
        </p:txBody>
      </p:sp>
      <p:sp>
        <p:nvSpPr>
          <p:cNvPr id="13" name="Title 12"/>
          <p:cNvSpPr>
            <a:spLocks noGrp="1"/>
          </p:cNvSpPr>
          <p:nvPr>
            <p:ph type="title"/>
          </p:nvPr>
        </p:nvSpPr>
        <p:spPr/>
        <p:txBody>
          <a:bodyPr vert="horz">
            <a:normAutofit/>
          </a:bodyPr>
          <a:lstStyle/>
          <a:p>
            <a:r>
              <a:rPr lang="en-US" sz="2800" dirty="0">
                <a:latin typeface="Calibri" panose="020F0502020204030204" pitchFamily="34" charset="0"/>
              </a:rPr>
              <a:t>Every situation is different and requires you to adjust </a:t>
            </a:r>
          </a:p>
        </p:txBody>
      </p:sp>
      <p:sp>
        <p:nvSpPr>
          <p:cNvPr id="14" name="Content Placeholder 13"/>
          <p:cNvSpPr>
            <a:spLocks noGrp="1"/>
          </p:cNvSpPr>
          <p:nvPr>
            <p:ph idx="1"/>
          </p:nvPr>
        </p:nvSpPr>
        <p:spPr>
          <a:xfrm>
            <a:off x="5735960" y="1844824"/>
            <a:ext cx="5796134" cy="4267200"/>
          </a:xfrm>
        </p:spPr>
        <p:txBody>
          <a:bodyPr>
            <a:normAutofit lnSpcReduction="10000"/>
          </a:bodyPr>
          <a:lstStyle/>
          <a:p>
            <a:r>
              <a:rPr lang="en-US" dirty="0">
                <a:latin typeface="Calibri" panose="020F0502020204030204" pitchFamily="34" charset="0"/>
              </a:rPr>
              <a:t>Ball carrier/Receiver downed in the field of play</a:t>
            </a:r>
          </a:p>
          <a:p>
            <a:r>
              <a:rPr lang="en-US" dirty="0">
                <a:latin typeface="Calibri" panose="020F0502020204030204" pitchFamily="34" charset="0"/>
              </a:rPr>
              <a:t>Ball carrier/Receiver wrapped up and/or driven backwards</a:t>
            </a:r>
          </a:p>
          <a:p>
            <a:r>
              <a:rPr lang="en-US" dirty="0">
                <a:latin typeface="Calibri" panose="020F0502020204030204" pitchFamily="34" charset="0"/>
              </a:rPr>
              <a:t>Receivers coming back on own and then contacted</a:t>
            </a:r>
          </a:p>
          <a:p>
            <a:r>
              <a:rPr lang="en-US" dirty="0">
                <a:latin typeface="Calibri" panose="020F0502020204030204" pitchFamily="34" charset="0"/>
              </a:rPr>
              <a:t>Boundary line plays – With or without contact</a:t>
            </a:r>
          </a:p>
          <a:p>
            <a:r>
              <a:rPr lang="en-US" dirty="0">
                <a:latin typeface="Calibri" panose="020F0502020204030204" pitchFamily="34" charset="0"/>
              </a:rPr>
              <a:t>Goal line plays – Coming In and Going Out</a:t>
            </a:r>
          </a:p>
        </p:txBody>
      </p:sp>
      <p:pic>
        <p:nvPicPr>
          <p:cNvPr id="5124" name="Picture 4" descr="Image result for cfl catch"/>
          <p:cNvPicPr>
            <a:picLocks noChangeAspect="1" noChangeArrowheads="1"/>
          </p:cNvPicPr>
          <p:nvPr/>
        </p:nvPicPr>
        <p:blipFill rotWithShape="1">
          <a:blip r:embed="rId7">
            <a:extLst>
              <a:ext uri="{28A0092B-C50C-407E-A947-70E740481C1C}">
                <a14:useLocalDpi xmlns:a14="http://schemas.microsoft.com/office/drawing/2010/main" val="0"/>
              </a:ext>
            </a:extLst>
          </a:blip>
          <a:srcRect l="8417" t="4762" r="15244"/>
          <a:stretch/>
        </p:blipFill>
        <p:spPr bwMode="auto">
          <a:xfrm>
            <a:off x="623393" y="2132856"/>
            <a:ext cx="4925347"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280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700506563"/>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3176"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1588" y="0"/>
            <a:ext cx="158750" cy="15875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dirty="0">
              <a:latin typeface="Calibri" panose="020F0502020204030204" pitchFamily="34" charset="0"/>
              <a:ea typeface="+mj-ea"/>
              <a:cs typeface="+mj-cs"/>
              <a:sym typeface="Calibri" panose="020F0502020204030204" pitchFamily="34" charset="0"/>
            </a:endParaRPr>
          </a:p>
        </p:txBody>
      </p:sp>
      <p:sp>
        <p:nvSpPr>
          <p:cNvPr id="13" name="Title 12"/>
          <p:cNvSpPr>
            <a:spLocks noGrp="1"/>
          </p:cNvSpPr>
          <p:nvPr>
            <p:ph type="title"/>
          </p:nvPr>
        </p:nvSpPr>
        <p:spPr/>
        <p:txBody>
          <a:bodyPr vert="horz">
            <a:normAutofit/>
          </a:bodyPr>
          <a:lstStyle/>
          <a:p>
            <a:r>
              <a:rPr lang="en-US" dirty="0">
                <a:latin typeface="Calibri" panose="020F0502020204030204" pitchFamily="34" charset="0"/>
              </a:rPr>
              <a:t>Marking forward progress inbounds</a:t>
            </a:r>
          </a:p>
        </p:txBody>
      </p:sp>
      <p:sp>
        <p:nvSpPr>
          <p:cNvPr id="14" name="Content Placeholder 13"/>
          <p:cNvSpPr>
            <a:spLocks noGrp="1"/>
          </p:cNvSpPr>
          <p:nvPr>
            <p:ph idx="1"/>
          </p:nvPr>
        </p:nvSpPr>
        <p:spPr>
          <a:xfrm>
            <a:off x="875930" y="1844824"/>
            <a:ext cx="5796134" cy="4267200"/>
          </a:xfrm>
        </p:spPr>
        <p:txBody>
          <a:bodyPr>
            <a:normAutofit fontScale="92500"/>
          </a:bodyPr>
          <a:lstStyle/>
          <a:p>
            <a:r>
              <a:rPr lang="en-US" dirty="0">
                <a:latin typeface="Calibri" panose="020F0502020204030204" pitchFamily="34" charset="0"/>
              </a:rPr>
              <a:t>Stay even with ball carrier when in front of you, in the field of play, look through to Umpire for help if unsure or to help with receivers coming back to the ball</a:t>
            </a:r>
          </a:p>
          <a:p>
            <a:r>
              <a:rPr lang="en-US" dirty="0">
                <a:latin typeface="Calibri" panose="020F0502020204030204" pitchFamily="34" charset="0"/>
              </a:rPr>
              <a:t>Receiver and Ball Carriers have right to try and advance the ball, need to distinguish between players advancing and being wrapped up</a:t>
            </a:r>
          </a:p>
          <a:p>
            <a:r>
              <a:rPr lang="en-US" dirty="0">
                <a:latin typeface="Calibri" panose="020F0502020204030204" pitchFamily="34" charset="0"/>
              </a:rPr>
              <a:t>Once decided on giving a specific spot, get on the whistle early and loud!</a:t>
            </a:r>
          </a:p>
        </p:txBody>
      </p:sp>
      <p:pic>
        <p:nvPicPr>
          <p:cNvPr id="6146" name="Picture 2" descr="Image result for RSEQ Footbal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8089" y="2398626"/>
            <a:ext cx="4796267" cy="3159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472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2171490014"/>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3176"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1588" y="0"/>
            <a:ext cx="158750" cy="15875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dirty="0">
              <a:latin typeface="Calibri" panose="020F0502020204030204" pitchFamily="34" charset="0"/>
              <a:ea typeface="+mj-ea"/>
              <a:cs typeface="+mj-cs"/>
              <a:sym typeface="Calibri" panose="020F0502020204030204" pitchFamily="34" charset="0"/>
            </a:endParaRPr>
          </a:p>
        </p:txBody>
      </p:sp>
      <p:sp>
        <p:nvSpPr>
          <p:cNvPr id="13" name="Title 12"/>
          <p:cNvSpPr>
            <a:spLocks noGrp="1"/>
          </p:cNvSpPr>
          <p:nvPr>
            <p:ph type="title"/>
          </p:nvPr>
        </p:nvSpPr>
        <p:spPr/>
        <p:txBody>
          <a:bodyPr vert="horz">
            <a:normAutofit/>
          </a:bodyPr>
          <a:lstStyle/>
          <a:p>
            <a:r>
              <a:rPr lang="en-US" dirty="0">
                <a:latin typeface="Calibri" panose="020F0502020204030204" pitchFamily="34" charset="0"/>
              </a:rPr>
              <a:t>Boundary Line Plays</a:t>
            </a:r>
          </a:p>
        </p:txBody>
      </p:sp>
      <p:sp>
        <p:nvSpPr>
          <p:cNvPr id="14" name="Content Placeholder 13"/>
          <p:cNvSpPr>
            <a:spLocks noGrp="1"/>
          </p:cNvSpPr>
          <p:nvPr>
            <p:ph idx="1"/>
          </p:nvPr>
        </p:nvSpPr>
        <p:spPr>
          <a:xfrm>
            <a:off x="911424" y="1844824"/>
            <a:ext cx="5796134" cy="4267200"/>
          </a:xfrm>
        </p:spPr>
        <p:txBody>
          <a:bodyPr>
            <a:normAutofit/>
          </a:bodyPr>
          <a:lstStyle/>
          <a:p>
            <a:r>
              <a:rPr lang="en-US" sz="2400" dirty="0">
                <a:latin typeface="Calibri" panose="020F0502020204030204" pitchFamily="34" charset="0"/>
              </a:rPr>
              <a:t>Trail position down the sideline is ideal for pursuing ball carrier</a:t>
            </a:r>
          </a:p>
          <a:p>
            <a:r>
              <a:rPr lang="en-US" sz="2400" dirty="0">
                <a:latin typeface="Calibri" panose="020F0502020204030204" pitchFamily="34" charset="0"/>
              </a:rPr>
              <a:t>Watch for feet stepping out of bounds but have awareness of ball position in hands</a:t>
            </a:r>
          </a:p>
          <a:p>
            <a:r>
              <a:rPr lang="en-US" sz="2400" dirty="0">
                <a:latin typeface="Calibri" panose="020F0502020204030204" pitchFamily="34" charset="0"/>
              </a:rPr>
              <a:t>Consider the game situation</a:t>
            </a:r>
          </a:p>
          <a:p>
            <a:pPr lvl="1"/>
            <a:r>
              <a:rPr lang="en-US" sz="2000" dirty="0">
                <a:latin typeface="Calibri" panose="020F0502020204030204" pitchFamily="34" charset="0"/>
              </a:rPr>
              <a:t>Is the ball carrier reaching for a specific line?</a:t>
            </a:r>
          </a:p>
          <a:p>
            <a:pPr lvl="1"/>
            <a:r>
              <a:rPr lang="en-US" sz="2000" dirty="0">
                <a:latin typeface="Calibri" panose="020F0502020204030204" pitchFamily="34" charset="0"/>
              </a:rPr>
              <a:t>Carried out of bounds vs. down inbounds?</a:t>
            </a:r>
          </a:p>
          <a:p>
            <a:r>
              <a:rPr lang="en-US" sz="2400" dirty="0">
                <a:latin typeface="Calibri" panose="020F0502020204030204" pitchFamily="34" charset="0"/>
              </a:rPr>
              <a:t>Take your time, back out of the way to give enough room to make and sell the call</a:t>
            </a:r>
          </a:p>
        </p:txBody>
      </p:sp>
      <p:pic>
        <p:nvPicPr>
          <p:cNvPr id="7172" name="Picture 4" descr="Image result for CFL sideline catch"/>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5302" y="1844824"/>
            <a:ext cx="5182707"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004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619247033"/>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3176"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1588" y="0"/>
            <a:ext cx="158750" cy="15875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dirty="0">
              <a:latin typeface="Calibri" panose="020F0502020204030204" pitchFamily="34" charset="0"/>
              <a:ea typeface="+mj-ea"/>
              <a:cs typeface="+mj-cs"/>
              <a:sym typeface="Calibri" panose="020F0502020204030204" pitchFamily="34" charset="0"/>
            </a:endParaRPr>
          </a:p>
        </p:txBody>
      </p:sp>
      <p:sp>
        <p:nvSpPr>
          <p:cNvPr id="13" name="Title 12"/>
          <p:cNvSpPr>
            <a:spLocks noGrp="1"/>
          </p:cNvSpPr>
          <p:nvPr>
            <p:ph type="title"/>
          </p:nvPr>
        </p:nvSpPr>
        <p:spPr/>
        <p:txBody>
          <a:bodyPr vert="horz">
            <a:normAutofit/>
          </a:bodyPr>
          <a:lstStyle/>
          <a:p>
            <a:r>
              <a:rPr lang="en-US" dirty="0">
                <a:latin typeface="Calibri" panose="020F0502020204030204" pitchFamily="34" charset="0"/>
              </a:rPr>
              <a:t>Goal Line Plays</a:t>
            </a:r>
          </a:p>
        </p:txBody>
      </p:sp>
      <p:sp>
        <p:nvSpPr>
          <p:cNvPr id="14" name="Content Placeholder 13"/>
          <p:cNvSpPr>
            <a:spLocks noGrp="1"/>
          </p:cNvSpPr>
          <p:nvPr>
            <p:ph idx="1"/>
          </p:nvPr>
        </p:nvSpPr>
        <p:spPr>
          <a:xfrm>
            <a:off x="5951984" y="1712744"/>
            <a:ext cx="6048672" cy="4267200"/>
          </a:xfrm>
        </p:spPr>
        <p:txBody>
          <a:bodyPr>
            <a:normAutofit fontScale="85000" lnSpcReduction="20000"/>
          </a:bodyPr>
          <a:lstStyle/>
          <a:p>
            <a:r>
              <a:rPr lang="en-US" dirty="0">
                <a:latin typeface="Calibri" panose="020F0502020204030204" pitchFamily="34" charset="0"/>
              </a:rPr>
              <a:t>Back off the sideline and give yourself room to work</a:t>
            </a:r>
          </a:p>
          <a:p>
            <a:r>
              <a:rPr lang="en-US" dirty="0">
                <a:latin typeface="Calibri" panose="020F0502020204030204" pitchFamily="34" charset="0"/>
              </a:rPr>
              <a:t>Maintain view down the goal line, the ball only needs to break the plane in possession</a:t>
            </a:r>
          </a:p>
          <a:p>
            <a:r>
              <a:rPr lang="en-US" dirty="0">
                <a:latin typeface="Calibri" panose="020F0502020204030204" pitchFamily="34" charset="0"/>
              </a:rPr>
              <a:t>Look through to Umpire to help box in the play</a:t>
            </a:r>
          </a:p>
          <a:p>
            <a:r>
              <a:rPr lang="en-US" dirty="0">
                <a:latin typeface="Calibri" panose="020F0502020204030204" pitchFamily="34" charset="0"/>
              </a:rPr>
              <a:t>Try and keep whole body in view so you can see when a knee touches down before the ball breaks the plane</a:t>
            </a:r>
          </a:p>
          <a:p>
            <a:r>
              <a:rPr lang="en-US" dirty="0">
                <a:latin typeface="Calibri" panose="020F0502020204030204" pitchFamily="34" charset="0"/>
              </a:rPr>
              <a:t>Once you see the ball cross the plane, whistle, and signal decisively</a:t>
            </a:r>
          </a:p>
          <a:p>
            <a:r>
              <a:rPr lang="en-US" dirty="0">
                <a:latin typeface="Calibri" panose="020F0502020204030204" pitchFamily="34" charset="0"/>
              </a:rPr>
              <a:t>If down prior to the goal line, move in quickly mark a spot and kill the play</a:t>
            </a:r>
          </a:p>
        </p:txBody>
      </p:sp>
      <p:pic>
        <p:nvPicPr>
          <p:cNvPr id="8194" name="Picture 2" descr="Image result for CFL Goal Line Touchdow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417" y="2348880"/>
            <a:ext cx="4927737" cy="3248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366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extLst>
              <p:ext uri="{D42A27DB-BD31-4B8C-83A1-F6EECF244321}">
                <p14:modId xmlns:p14="http://schemas.microsoft.com/office/powerpoint/2010/main" val="3984003500"/>
              </p:ext>
            </p:extLst>
          </p:nvPr>
        </p:nvGraphicFramePr>
        <p:xfrm>
          <a:off x="3176" y="1588"/>
          <a:ext cx="1588" cy="1588"/>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3176" y="1588"/>
                        <a:ext cx="1588" cy="1588"/>
                      </a:xfrm>
                      <a:prstGeom prst="rect">
                        <a:avLst/>
                      </a:prstGeom>
                    </p:spPr>
                  </p:pic>
                </p:oleObj>
              </mc:Fallback>
            </mc:AlternateContent>
          </a:graphicData>
        </a:graphic>
      </p:graphicFrame>
      <p:sp>
        <p:nvSpPr>
          <p:cNvPr id="2" name="Rectangle 1" hidden="1"/>
          <p:cNvSpPr/>
          <p:nvPr>
            <p:custDataLst>
              <p:tags r:id="rId2"/>
            </p:custDataLst>
          </p:nvPr>
        </p:nvSpPr>
        <p:spPr>
          <a:xfrm>
            <a:off x="1588" y="0"/>
            <a:ext cx="158750" cy="15875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lnSpc>
                <a:spcPct val="90000"/>
              </a:lnSpc>
              <a:spcBef>
                <a:spcPct val="0"/>
              </a:spcBef>
              <a:spcAft>
                <a:spcPct val="0"/>
              </a:spcAft>
            </a:pPr>
            <a:endParaRPr lang="en-US" sz="2800" dirty="0">
              <a:latin typeface="Calibri" panose="020F0502020204030204" pitchFamily="34" charset="0"/>
              <a:ea typeface="+mj-ea"/>
              <a:cs typeface="+mj-cs"/>
              <a:sym typeface="Calibri" panose="020F0502020204030204" pitchFamily="34" charset="0"/>
            </a:endParaRPr>
          </a:p>
        </p:txBody>
      </p:sp>
      <p:sp>
        <p:nvSpPr>
          <p:cNvPr id="13" name="Title 12"/>
          <p:cNvSpPr>
            <a:spLocks noGrp="1"/>
          </p:cNvSpPr>
          <p:nvPr>
            <p:ph type="title"/>
          </p:nvPr>
        </p:nvSpPr>
        <p:spPr/>
        <p:txBody>
          <a:bodyPr vert="horz">
            <a:normAutofit/>
          </a:bodyPr>
          <a:lstStyle/>
          <a:p>
            <a:r>
              <a:rPr lang="en-US" dirty="0">
                <a:latin typeface="Calibri" panose="020F0502020204030204" pitchFamily="34" charset="0"/>
              </a:rPr>
              <a:t>FORWARD PROGRESS - Closing Thoughts</a:t>
            </a:r>
            <a:endParaRPr lang="en-US" sz="6000" dirty="0">
              <a:latin typeface="Calibri" panose="020F0502020204030204" pitchFamily="34" charset="0"/>
            </a:endParaRPr>
          </a:p>
        </p:txBody>
      </p:sp>
      <p:pic>
        <p:nvPicPr>
          <p:cNvPr id="12" name="Picture 4" descr="Image result for alex pierzchalski touchdown">
            <a:extLst>
              <a:ext uri="{FF2B5EF4-FFF2-40B4-BE49-F238E27FC236}">
                <a16:creationId xmlns:a16="http://schemas.microsoft.com/office/drawing/2014/main" id="{B17FB2E5-9ECA-E73E-8417-74147219A1C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12994"/>
          <a:stretch/>
        </p:blipFill>
        <p:spPr bwMode="auto">
          <a:xfrm>
            <a:off x="1306384" y="1785640"/>
            <a:ext cx="5903170" cy="381642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Placeholder 3">
            <a:extLst>
              <a:ext uri="{FF2B5EF4-FFF2-40B4-BE49-F238E27FC236}">
                <a16:creationId xmlns:a16="http://schemas.microsoft.com/office/drawing/2014/main" id="{03D4416B-8952-AFCF-8D12-D34768311702}"/>
              </a:ext>
            </a:extLst>
          </p:cNvPr>
          <p:cNvSpPr txBox="1">
            <a:spLocks/>
          </p:cNvSpPr>
          <p:nvPr/>
        </p:nvSpPr>
        <p:spPr>
          <a:xfrm>
            <a:off x="7499072" y="1650008"/>
            <a:ext cx="3888432" cy="4454140"/>
          </a:xfrm>
          <a:prstGeom prst="rect">
            <a:avLst/>
          </a:prstGeom>
        </p:spPr>
        <p:txBody>
          <a:bodyPr anchor="t">
            <a:noAutofit/>
          </a:bodyPr>
          <a:lstStyle>
            <a:lvl1pPr marL="228587" indent="-228587" algn="l" defTabSz="914347" rtl="0" eaLnBrk="1" latinLnBrk="0" hangingPunct="1">
              <a:lnSpc>
                <a:spcPct val="90000"/>
              </a:lnSpc>
              <a:spcBef>
                <a:spcPts val="1000"/>
              </a:spcBef>
              <a:buFont typeface="Arial" panose="020B0604020202020204" pitchFamily="34" charset="0"/>
              <a:buChar char="•"/>
              <a:defRPr sz="2800" kern="1200">
                <a:solidFill>
                  <a:schemeClr val="tx1"/>
                </a:solidFill>
                <a:latin typeface="Hind Light" panose="02000000000000000000" pitchFamily="2" charset="0"/>
                <a:ea typeface="+mn-ea"/>
                <a:cs typeface="Hind Light" panose="02000000000000000000" pitchFamily="2" charset="0"/>
              </a:defRPr>
            </a:lvl1pPr>
            <a:lvl2pPr marL="685760" indent="-228587" algn="l" defTabSz="914347" rtl="0" eaLnBrk="1" latinLnBrk="0" hangingPunct="1">
              <a:lnSpc>
                <a:spcPct val="90000"/>
              </a:lnSpc>
              <a:spcBef>
                <a:spcPts val="500"/>
              </a:spcBef>
              <a:buFont typeface="Arial" panose="020B0604020202020204" pitchFamily="34" charset="0"/>
              <a:buChar char="•"/>
              <a:defRPr sz="2399" kern="1200">
                <a:solidFill>
                  <a:schemeClr val="tx1"/>
                </a:solidFill>
                <a:latin typeface="Hind Light" panose="02000000000000000000" pitchFamily="2" charset="0"/>
                <a:ea typeface="+mn-ea"/>
                <a:cs typeface="Hind Light" panose="02000000000000000000" pitchFamily="2" charset="0"/>
              </a:defRPr>
            </a:lvl2pPr>
            <a:lvl3pPr marL="1142934" indent="-228587" algn="l" defTabSz="914347" rtl="0" eaLnBrk="1" latinLnBrk="0" hangingPunct="1">
              <a:lnSpc>
                <a:spcPct val="90000"/>
              </a:lnSpc>
              <a:spcBef>
                <a:spcPts val="500"/>
              </a:spcBef>
              <a:buFont typeface="Arial" panose="020B0604020202020204" pitchFamily="34" charset="0"/>
              <a:buChar char="•"/>
              <a:defRPr sz="1999" kern="1200">
                <a:solidFill>
                  <a:schemeClr val="tx1"/>
                </a:solidFill>
                <a:latin typeface="Hind Light" panose="02000000000000000000" pitchFamily="2" charset="0"/>
                <a:ea typeface="+mn-ea"/>
                <a:cs typeface="Hind Light" panose="02000000000000000000" pitchFamily="2" charset="0"/>
              </a:defRPr>
            </a:lvl3pPr>
            <a:lvl4pPr marL="160010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4pPr>
            <a:lvl5pPr marL="2057279"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Hind Light" panose="02000000000000000000" pitchFamily="2" charset="0"/>
                <a:ea typeface="+mn-ea"/>
                <a:cs typeface="Hind Light" panose="02000000000000000000" pitchFamily="2" charset="0"/>
              </a:defRPr>
            </a:lvl5pPr>
            <a:lvl6pPr marL="251445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1626"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8800"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973" indent="-228587" algn="l" defTabSz="914347"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285750" indent="-285750"/>
            <a:r>
              <a:rPr lang="en-US" sz="2200" dirty="0">
                <a:latin typeface="Calibri" panose="020F0502020204030204" pitchFamily="34" charset="0"/>
              </a:rPr>
              <a:t>Get into position – mechanics are a starting point</a:t>
            </a:r>
          </a:p>
          <a:p>
            <a:pPr marL="285750" indent="-285750"/>
            <a:r>
              <a:rPr lang="en-US" sz="2200" dirty="0">
                <a:latin typeface="Calibri" panose="020F0502020204030204" pitchFamily="34" charset="0"/>
              </a:rPr>
              <a:t>Take your time </a:t>
            </a:r>
          </a:p>
          <a:p>
            <a:pPr marL="285750" indent="-285750"/>
            <a:r>
              <a:rPr lang="en-US" sz="2200" dirty="0">
                <a:latin typeface="Calibri" panose="020F0502020204030204" pitchFamily="34" charset="0"/>
              </a:rPr>
              <a:t>Watch for the ball position</a:t>
            </a:r>
          </a:p>
          <a:p>
            <a:pPr marL="285750" indent="-285750"/>
            <a:r>
              <a:rPr lang="en-US" sz="2200" dirty="0">
                <a:latin typeface="Calibri" panose="020F0502020204030204" pitchFamily="34" charset="0"/>
              </a:rPr>
              <a:t>Look for help from other officials with opposite viewpoint</a:t>
            </a:r>
          </a:p>
          <a:p>
            <a:pPr marL="285750" indent="-285750"/>
            <a:r>
              <a:rPr lang="en-US" sz="2200" dirty="0">
                <a:latin typeface="Calibri" panose="020F0502020204030204" pitchFamily="34" charset="0"/>
              </a:rPr>
              <a:t>Be decisive in your call, sell it!</a:t>
            </a:r>
          </a:p>
          <a:p>
            <a:pPr marL="285750" indent="-285750"/>
            <a:r>
              <a:rPr lang="en-US" sz="2200" dirty="0">
                <a:latin typeface="Calibri" panose="020F0502020204030204" pitchFamily="34" charset="0"/>
              </a:rPr>
              <a:t>Give them everything they earn, and not an inch more!</a:t>
            </a:r>
          </a:p>
        </p:txBody>
      </p:sp>
    </p:spTree>
    <p:extLst>
      <p:ext uri="{BB962C8B-B14F-4D97-AF65-F5344CB8AC3E}">
        <p14:creationId xmlns:p14="http://schemas.microsoft.com/office/powerpoint/2010/main" val="271776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344DB-E10E-3764-44D7-7A533F5C362D}"/>
              </a:ext>
            </a:extLst>
          </p:cNvPr>
          <p:cNvSpPr>
            <a:spLocks noGrp="1"/>
          </p:cNvSpPr>
          <p:nvPr>
            <p:ph type="title"/>
          </p:nvPr>
        </p:nvSpPr>
        <p:spPr/>
        <p:txBody>
          <a:bodyPr/>
          <a:lstStyle/>
          <a:p>
            <a:r>
              <a:rPr lang="en-CA" dirty="0" err="1"/>
              <a:t>KickOFFs</a:t>
            </a:r>
            <a:endParaRPr lang="en-CA" dirty="0"/>
          </a:p>
        </p:txBody>
      </p:sp>
      <p:sp>
        <p:nvSpPr>
          <p:cNvPr id="3" name="Content Placeholder 2">
            <a:extLst>
              <a:ext uri="{FF2B5EF4-FFF2-40B4-BE49-F238E27FC236}">
                <a16:creationId xmlns:a16="http://schemas.microsoft.com/office/drawing/2014/main" id="{06F79F08-91D1-74F8-25A3-FC144F3FD8AD}"/>
              </a:ext>
            </a:extLst>
          </p:cNvPr>
          <p:cNvSpPr>
            <a:spLocks noGrp="1"/>
          </p:cNvSpPr>
          <p:nvPr>
            <p:ph idx="1"/>
          </p:nvPr>
        </p:nvSpPr>
        <p:spPr/>
        <p:txBody>
          <a:bodyPr/>
          <a:lstStyle/>
          <a:p>
            <a:r>
              <a:rPr lang="en-CA" dirty="0"/>
              <a:t>Count, don’t let play start without correct number</a:t>
            </a:r>
          </a:p>
          <a:p>
            <a:r>
              <a:rPr lang="en-CA" dirty="0"/>
              <a:t>Know where the ball is going</a:t>
            </a:r>
          </a:p>
          <a:p>
            <a:r>
              <a:rPr lang="en-CA" dirty="0"/>
              <a:t>Signal ball and blocking</a:t>
            </a:r>
          </a:p>
          <a:p>
            <a:r>
              <a:rPr lang="en-CA" dirty="0"/>
              <a:t>Start the clock</a:t>
            </a:r>
          </a:p>
          <a:p>
            <a:r>
              <a:rPr lang="en-CA" dirty="0"/>
              <a:t>Downfield – key blocks at POA, players arrive at once</a:t>
            </a:r>
          </a:p>
          <a:p>
            <a:r>
              <a:rPr lang="en-CA" dirty="0" err="1"/>
              <a:t>Upfield</a:t>
            </a:r>
            <a:r>
              <a:rPr lang="en-CA" dirty="0"/>
              <a:t> – POA blocks plus scan for next blocks</a:t>
            </a:r>
          </a:p>
          <a:p>
            <a:r>
              <a:rPr lang="en-CA" dirty="0" err="1"/>
              <a:t>Deadball</a:t>
            </a:r>
            <a:r>
              <a:rPr lang="en-CA" dirty="0"/>
              <a:t> officiating</a:t>
            </a:r>
          </a:p>
          <a:p>
            <a:pPr lvl="1"/>
            <a:endParaRPr lang="en-CA" dirty="0"/>
          </a:p>
        </p:txBody>
      </p:sp>
    </p:spTree>
    <p:extLst>
      <p:ext uri="{BB962C8B-B14F-4D97-AF65-F5344CB8AC3E}">
        <p14:creationId xmlns:p14="http://schemas.microsoft.com/office/powerpoint/2010/main" val="40936530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_KGH03FkTj2ma84c3IIC7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_KGH03FkTj2ma84c3IIC7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_KGH03FkTj2ma84c3IIC7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_KGH03FkTj2ma84c3IIC7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_KGH03FkTj2ma84c3IIC7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_KGH03FkTj2ma84c3IIC7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FL New Brand Template" id="{37808E72-7BC4-8C4F-BA7C-9AB6955717AE}" vid="{DB6A5E2B-E38D-5F48-82A1-596EE685209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2745</TotalTime>
  <Words>1130</Words>
  <Application>Microsoft Office PowerPoint</Application>
  <PresentationFormat>Widescreen</PresentationFormat>
  <Paragraphs>132</Paragraphs>
  <Slides>16</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Hind Bold</vt:lpstr>
      <vt:lpstr>Hind Light</vt:lpstr>
      <vt:lpstr>Khand</vt:lpstr>
      <vt:lpstr>Khand Semibold</vt:lpstr>
      <vt:lpstr>Arial</vt:lpstr>
      <vt:lpstr>Calibri</vt:lpstr>
      <vt:lpstr>1_Office Theme</vt:lpstr>
      <vt:lpstr>think-cell Slide</vt:lpstr>
      <vt:lpstr>1. FORWARD PROGRESS</vt:lpstr>
      <vt:lpstr>General tips and best practices</vt:lpstr>
      <vt:lpstr>2. Bench &amp; Sideline Control</vt:lpstr>
      <vt:lpstr>Every situation is different and requires you to adjust </vt:lpstr>
      <vt:lpstr>Marking forward progress inbounds</vt:lpstr>
      <vt:lpstr>Boundary Line Plays</vt:lpstr>
      <vt:lpstr>Goal Line Plays</vt:lpstr>
      <vt:lpstr>FORWARD PROGRESS - Closing Thoughts</vt:lpstr>
      <vt:lpstr>KickOFFs</vt:lpstr>
      <vt:lpstr>PUNTS</vt:lpstr>
      <vt:lpstr>PUNTs</vt:lpstr>
      <vt:lpstr>FIELD Goals (OUTSIDE 10 YARD LINE) </vt:lpstr>
      <vt:lpstr>FIELD GOALS</vt:lpstr>
      <vt:lpstr>FIND THE IMPACTFUL BLOCKS</vt:lpstr>
      <vt:lpstr>4. SIGNALLING &amp; OTHER TIPS</vt:lpstr>
      <vt:lpstr>Key SIGNALS</vt:lpstr>
    </vt:vector>
  </TitlesOfParts>
  <Company>CISSS de l'Outaouais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Philosophical reminders</dc:title>
  <dc:creator>Benoit Major</dc:creator>
  <cp:lastModifiedBy>Henry Chiu</cp:lastModifiedBy>
  <cp:revision>8</cp:revision>
  <dcterms:created xsi:type="dcterms:W3CDTF">2021-08-20T14:26:20Z</dcterms:created>
  <dcterms:modified xsi:type="dcterms:W3CDTF">2024-03-13T01:46:08Z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a7d8d5d-78e2-4a62-9fcd-016eb5e4c57c_Enabled">
    <vt:lpwstr>true</vt:lpwstr>
  </property>
  <property fmtid="{D5CDD505-2E9C-101B-9397-08002B2CF9AE}" pid="3" name="MSIP_Label_6a7d8d5d-78e2-4a62-9fcd-016eb5e4c57c_SetDate">
    <vt:lpwstr>2021-08-28T13:20:55Z</vt:lpwstr>
  </property>
  <property fmtid="{D5CDD505-2E9C-101B-9397-08002B2CF9AE}" pid="4" name="MSIP_Label_6a7d8d5d-78e2-4a62-9fcd-016eb5e4c57c_Method">
    <vt:lpwstr>Standard</vt:lpwstr>
  </property>
  <property fmtid="{D5CDD505-2E9C-101B-9397-08002B2CF9AE}" pid="5" name="MSIP_Label_6a7d8d5d-78e2-4a62-9fcd-016eb5e4c57c_Name">
    <vt:lpwstr>Général</vt:lpwstr>
  </property>
  <property fmtid="{D5CDD505-2E9C-101B-9397-08002B2CF9AE}" pid="6" name="MSIP_Label_6a7d8d5d-78e2-4a62-9fcd-016eb5e4c57c_SiteId">
    <vt:lpwstr>06e1fe28-5f8b-4075-bf6c-ae24be1a7992</vt:lpwstr>
  </property>
  <property fmtid="{D5CDD505-2E9C-101B-9397-08002B2CF9AE}" pid="7" name="MSIP_Label_6a7d8d5d-78e2-4a62-9fcd-016eb5e4c57c_ActionId">
    <vt:lpwstr>3384b2cd-2ac9-4e34-8afa-e74b6af88798</vt:lpwstr>
  </property>
  <property fmtid="{D5CDD505-2E9C-101B-9397-08002B2CF9AE}" pid="8" name="MSIP_Label_6a7d8d5d-78e2-4a62-9fcd-016eb5e4c57c_ContentBits">
    <vt:lpwstr>0</vt:lpwstr>
  </property>
  <property fmtid="{D5CDD505-2E9C-101B-9397-08002B2CF9AE}" pid="9" name="MSIP_Label_a3cc2f4c-2e8a-4413-8ff6-378ece910ea9_Enabled">
    <vt:lpwstr>true</vt:lpwstr>
  </property>
  <property fmtid="{D5CDD505-2E9C-101B-9397-08002B2CF9AE}" pid="10" name="MSIP_Label_a3cc2f4c-2e8a-4413-8ff6-378ece910ea9_SetDate">
    <vt:lpwstr>2023-02-26T22:53:11Z</vt:lpwstr>
  </property>
  <property fmtid="{D5CDD505-2E9C-101B-9397-08002B2CF9AE}" pid="11" name="MSIP_Label_a3cc2f4c-2e8a-4413-8ff6-378ece910ea9_Method">
    <vt:lpwstr>Standard</vt:lpwstr>
  </property>
  <property fmtid="{D5CDD505-2E9C-101B-9397-08002B2CF9AE}" pid="12" name="MSIP_Label_a3cc2f4c-2e8a-4413-8ff6-378ece910ea9_Name">
    <vt:lpwstr>Internal</vt:lpwstr>
  </property>
  <property fmtid="{D5CDD505-2E9C-101B-9397-08002B2CF9AE}" pid="13" name="MSIP_Label_a3cc2f4c-2e8a-4413-8ff6-378ece910ea9_SiteId">
    <vt:lpwstr>491d83df-1091-40f8-bcf9-b112f9a35fcf</vt:lpwstr>
  </property>
  <property fmtid="{D5CDD505-2E9C-101B-9397-08002B2CF9AE}" pid="14" name="MSIP_Label_a3cc2f4c-2e8a-4413-8ff6-378ece910ea9_ActionId">
    <vt:lpwstr>cfa138ba-e0a5-449f-bc12-1889f57719e0</vt:lpwstr>
  </property>
  <property fmtid="{D5CDD505-2E9C-101B-9397-08002B2CF9AE}" pid="15" name="MSIP_Label_a3cc2f4c-2e8a-4413-8ff6-378ece910ea9_ContentBits">
    <vt:lpwstr>0</vt:lpwstr>
  </property>
</Properties>
</file>