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32" r:id="rId2"/>
    <p:sldId id="267" r:id="rId3"/>
    <p:sldId id="333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B9C9C-1DFB-4675-964C-583F60B7A4D4}" v="1" dt="2023-03-31T13:38:09.233"/>
    <p1510:client id="{513C94F0-2ED9-4BEB-B7EB-231956A8D8D4}" v="1" dt="2023-03-30T14:32:18.955"/>
    <p1510:client id="{84A43DB2-8330-5340-B145-3FE4DBE2BA1A}" v="2" dt="2023-03-31T13:40:44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0CADD-1429-4ED6-9000-6E62E1BE43CB}" type="datetimeFigureOut">
              <a:rPr lang="fr-CA" smtClean="0"/>
              <a:t>2024-03-12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5A689-B993-4D17-9E68-78E225C0365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84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3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614535"/>
            <a:ext cx="10363200" cy="575377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81988"/>
            <a:ext cx="9144000" cy="342641"/>
          </a:xfrm>
        </p:spPr>
        <p:txBody>
          <a:bodyPr>
            <a:noAutofit/>
          </a:bodyPr>
          <a:lstStyle>
            <a:lvl1pPr marL="0" indent="0" algn="ctr">
              <a:buNone/>
              <a:defRPr sz="1799" cap="all" baseline="0">
                <a:solidFill>
                  <a:schemeClr val="bg1"/>
                </a:solidFill>
              </a:defRPr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5FE5C8D9-C769-3BE5-7DE8-709889AB68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53" y="1429625"/>
            <a:ext cx="4535573" cy="252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5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hapter_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" y="0"/>
            <a:ext cx="121741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801" y="4270639"/>
            <a:ext cx="10363200" cy="2290301"/>
          </a:xfrm>
        </p:spPr>
        <p:txBody>
          <a:bodyPr anchor="b">
            <a:normAutofit/>
          </a:bodyPr>
          <a:lstStyle>
            <a:lvl1pPr algn="l">
              <a:defRPr sz="71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2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972"/>
            <a:ext cx="12192000" cy="1348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057-D775-434B-BD60-E38262F2B0AE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2456" y="5954543"/>
            <a:ext cx="11156531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Picture 4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E72B38F0-4226-9044-305D-83AC758D9D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93" y="6060871"/>
            <a:ext cx="1276948" cy="71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2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972"/>
            <a:ext cx="12192000" cy="1348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057-D775-434B-BD60-E38262F2B0AE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2456" y="5954543"/>
            <a:ext cx="11156531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Picture 3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51168F1E-6CF8-A681-09C2-AFDF5056C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93" y="6060871"/>
            <a:ext cx="1276948" cy="71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9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972"/>
            <a:ext cx="12192000" cy="134838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2456" y="5954543"/>
            <a:ext cx="11156531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999">
                <a:solidFill>
                  <a:srgbClr val="20202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8"/>
          </a:xfrm>
        </p:spPr>
        <p:txBody>
          <a:bodyPr/>
          <a:lstStyle>
            <a:lvl1pPr marL="0" indent="0">
              <a:buNone/>
              <a:defRPr sz="2399">
                <a:solidFill>
                  <a:srgbClr val="202020"/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8057-D775-434B-BD60-E38262F2B0AE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4" name="Picture 3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90CD3F2B-67EA-EB05-50C9-A304E085A5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93" y="6060871"/>
            <a:ext cx="1276948" cy="71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3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119E6A-B39D-4664-A431-57897463A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7"/>
            <a:ext cx="12192000" cy="68558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824704-1724-486A-826D-2F24853873A5}"/>
              </a:ext>
            </a:extLst>
          </p:cNvPr>
          <p:cNvSpPr/>
          <p:nvPr userDrawn="1"/>
        </p:nvSpPr>
        <p:spPr>
          <a:xfrm>
            <a:off x="1" y="5369590"/>
            <a:ext cx="5312779" cy="946180"/>
          </a:xfrm>
          <a:prstGeom prst="rect">
            <a:avLst/>
          </a:prstGeom>
          <a:solidFill>
            <a:srgbClr val="AC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FE98A3-55CB-48AE-B9E3-81E8235D84A3}"/>
              </a:ext>
            </a:extLst>
          </p:cNvPr>
          <p:cNvSpPr/>
          <p:nvPr userDrawn="1"/>
        </p:nvSpPr>
        <p:spPr>
          <a:xfrm>
            <a:off x="5494898" y="5369590"/>
            <a:ext cx="6697103" cy="946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EC95556-49ED-4AE5-BBE9-B33AF2CE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852" y="5630520"/>
            <a:ext cx="6356011" cy="482207"/>
          </a:xfrm>
        </p:spPr>
        <p:txBody>
          <a:bodyPr>
            <a:normAutofit/>
          </a:bodyPr>
          <a:lstStyle>
            <a:lvl1pPr>
              <a:defRPr sz="2666" cap="all" spc="200" baseline="0">
                <a:solidFill>
                  <a:schemeClr val="bg1">
                    <a:lumMod val="65000"/>
                  </a:schemeClr>
                </a:solidFill>
                <a:latin typeface="Khand Semibol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6D438922-49CE-C780-4ED8-BB294B9CA9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92" y="1642293"/>
            <a:ext cx="4396281" cy="245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5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89001" y="1719262"/>
            <a:ext cx="10414001" cy="1743076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4113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89001" y="3509964"/>
            <a:ext cx="10414001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582"/>
            </a:lvl1pPr>
            <a:lvl2pPr marL="0" indent="120547" algn="ctr">
              <a:spcBef>
                <a:spcPts val="0"/>
              </a:spcBef>
              <a:buSzTx/>
              <a:buNone/>
              <a:defRPr sz="1582"/>
            </a:lvl2pPr>
            <a:lvl3pPr marL="0" indent="241093" algn="ctr">
              <a:spcBef>
                <a:spcPts val="0"/>
              </a:spcBef>
              <a:buSzTx/>
              <a:buNone/>
              <a:defRPr sz="1582"/>
            </a:lvl3pPr>
            <a:lvl4pPr marL="0" indent="361640" algn="ctr">
              <a:spcBef>
                <a:spcPts val="0"/>
              </a:spcBef>
              <a:buSzTx/>
              <a:buNone/>
              <a:defRPr sz="1582"/>
            </a:lvl4pPr>
            <a:lvl5pPr marL="0" indent="482186" algn="ctr">
              <a:spcBef>
                <a:spcPts val="0"/>
              </a:spcBef>
              <a:buSzTx/>
              <a:buNone/>
              <a:defRPr sz="1582"/>
            </a:lvl5pPr>
          </a:lstStyle>
          <a:p>
            <a:pPr lvl="0">
              <a:defRPr sz="1800"/>
            </a:pPr>
            <a:r>
              <a:rPr sz="1582"/>
              <a:t>Body Level One</a:t>
            </a:r>
          </a:p>
          <a:p>
            <a:pPr lvl="1">
              <a:defRPr sz="1800"/>
            </a:pPr>
            <a:r>
              <a:rPr sz="1582"/>
              <a:t>Body Level Two</a:t>
            </a:r>
          </a:p>
          <a:p>
            <a:pPr lvl="2">
              <a:defRPr sz="1800"/>
            </a:pPr>
            <a:r>
              <a:rPr sz="1582"/>
              <a:t>Body Level Three</a:t>
            </a:r>
          </a:p>
          <a:p>
            <a:pPr lvl="3">
              <a:defRPr sz="1800"/>
            </a:pPr>
            <a:r>
              <a:rPr sz="1582"/>
              <a:t>Body Level Four</a:t>
            </a:r>
          </a:p>
          <a:p>
            <a:pPr lvl="4">
              <a:defRPr sz="1800"/>
            </a:pPr>
            <a:r>
              <a:rPr sz="1582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34934179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70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ind Bold" panose="02000000000000000000" pitchFamily="2" charset="0"/>
                <a:cs typeface="Hind Bold" panose="02000000000000000000" pitchFamily="2" charset="0"/>
              </a:defRPr>
            </a:lvl1pPr>
          </a:lstStyle>
          <a:p>
            <a:fld id="{13F08057-D775-434B-BD60-E38262F2B0A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714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0" r:id="rId3"/>
    <p:sldLayoutId id="2147483671" r:id="rId4"/>
    <p:sldLayoutId id="2147483672" r:id="rId5"/>
    <p:sldLayoutId id="2147483679" r:id="rId6"/>
    <p:sldLayoutId id="2147483681" r:id="rId7"/>
  </p:sldLayoutIdLst>
  <p:hf sldNum="0" hdr="0" dt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bg1"/>
          </a:solidFill>
          <a:latin typeface="Khand" panose="02000000000000000000" pitchFamily="2" charset="0"/>
          <a:ea typeface="+mj-ea"/>
          <a:cs typeface="Khand" panose="02000000000000000000" pitchFamily="2" charset="0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ind Light" panose="02000000000000000000" pitchFamily="2" charset="0"/>
          <a:ea typeface="+mn-ea"/>
          <a:cs typeface="Hind Light" panose="02000000000000000000" pitchFamily="2" charset="0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Hind Light" panose="02000000000000000000" pitchFamily="2" charset="0"/>
          <a:ea typeface="+mn-ea"/>
          <a:cs typeface="Hind Light" panose="02000000000000000000" pitchFamily="2" charset="0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Hind Light" panose="02000000000000000000" pitchFamily="2" charset="0"/>
          <a:ea typeface="+mn-ea"/>
          <a:cs typeface="Hind Light" panose="02000000000000000000" pitchFamily="2" charset="0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Hind Light" panose="02000000000000000000" pitchFamily="2" charset="0"/>
          <a:ea typeface="+mn-ea"/>
          <a:cs typeface="Hind Light" panose="02000000000000000000" pitchFamily="2" charset="0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Hind Light" panose="02000000000000000000" pitchFamily="2" charset="0"/>
          <a:ea typeface="+mn-ea"/>
          <a:cs typeface="Hind Light" panose="02000000000000000000" pitchFamily="2" charset="0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28F2-8F33-DF47-B4D9-1BCDF07D5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2A56C-501F-6844-AAB6-59B60D6E1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Umpire </a:t>
            </a:r>
          </a:p>
          <a:p>
            <a:r>
              <a:rPr lang="en-US" dirty="0"/>
              <a:t>Safety is prime job one</a:t>
            </a:r>
          </a:p>
          <a:p>
            <a:r>
              <a:rPr lang="en-US" dirty="0"/>
              <a:t>Start deep and adjust as you gain confidence</a:t>
            </a:r>
          </a:p>
          <a:p>
            <a:r>
              <a:rPr lang="en-US" dirty="0"/>
              <a:t>Keep everything boxed in</a:t>
            </a:r>
          </a:p>
          <a:p>
            <a:r>
              <a:rPr lang="en-US" dirty="0"/>
              <a:t>Student of the game ”squared”</a:t>
            </a:r>
          </a:p>
          <a:p>
            <a:r>
              <a:rPr lang="en-US" dirty="0"/>
              <a:t>Distance is your friend it gives you time to process &amp; see the BIG picture</a:t>
            </a:r>
          </a:p>
          <a:p>
            <a:r>
              <a:rPr lang="en-US" dirty="0"/>
              <a:t>SEE the “forest for the trees”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4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2206" y="1696065"/>
            <a:ext cx="8436078" cy="4350774"/>
          </a:xfrm>
        </p:spPr>
        <p:txBody>
          <a:bodyPr>
            <a:noAutofit/>
          </a:bodyPr>
          <a:lstStyle/>
          <a:p>
            <a:r>
              <a:rPr lang="en-US" sz="3200" dirty="0"/>
              <a:t>Slow down </a:t>
            </a:r>
            <a:r>
              <a:rPr lang="en-US" sz="3200"/>
              <a:t>your decision-making </a:t>
            </a:r>
            <a:r>
              <a:rPr lang="en-US" sz="3200" dirty="0"/>
              <a:t>process</a:t>
            </a:r>
          </a:p>
          <a:p>
            <a:endParaRPr lang="en-US" sz="3200" dirty="0"/>
          </a:p>
          <a:p>
            <a:r>
              <a:rPr lang="en-US" sz="3200" dirty="0"/>
              <a:t>Stick with your keys as long as possible</a:t>
            </a:r>
          </a:p>
          <a:p>
            <a:endParaRPr lang="en-US" sz="3200" dirty="0"/>
          </a:p>
          <a:p>
            <a:r>
              <a:rPr lang="en-US" sz="3200" dirty="0"/>
              <a:t>Only call obvious penalties</a:t>
            </a:r>
          </a:p>
          <a:p>
            <a:endParaRPr lang="en-US" sz="3200" dirty="0"/>
          </a:p>
          <a:p>
            <a:r>
              <a:rPr lang="en-US" sz="3200" dirty="0"/>
              <a:t>Always hustle!</a:t>
            </a:r>
          </a:p>
          <a:p>
            <a:pPr algn="l">
              <a:lnSpc>
                <a:spcPct val="140000"/>
              </a:lnSpc>
              <a:buClr>
                <a:schemeClr val="tx1">
                  <a:lumMod val="85000"/>
                  <a:lumOff val="15000"/>
                </a:schemeClr>
              </a:buClr>
              <a:buSzPct val="75000"/>
              <a:defRPr sz="1800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ind Light" charset="0"/>
              <a:ea typeface="Hind Light" charset="0"/>
              <a:cs typeface="Hind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3F08057-D775-434B-BD60-E38262F2B0AE}" type="slidenum">
              <a:rPr lang="en-CA" smtClean="0"/>
              <a:t>10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5BAAA-7EFB-4A6E-AD1E-40AD79DAC8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068" y="6006577"/>
            <a:ext cx="1630354" cy="69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9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0409"/>
            <a:ext cx="9144000" cy="629082"/>
          </a:xfrm>
          <a:prstGeom prst="rect">
            <a:avLst/>
          </a:prstGeom>
        </p:spPr>
      </p:pic>
      <p:sp>
        <p:nvSpPr>
          <p:cNvPr id="5" name="Shape 121"/>
          <p:cNvSpPr/>
          <p:nvPr/>
        </p:nvSpPr>
        <p:spPr>
          <a:xfrm>
            <a:off x="1868016" y="1074586"/>
            <a:ext cx="7289561" cy="4074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4288" tIns="14288" rIns="14288" bIns="14288" anchor="ctr">
            <a:spAutoFit/>
          </a:bodyPr>
          <a:lstStyle/>
          <a:p>
            <a:pPr lvl="0" algn="l">
              <a:lnSpc>
                <a:spcPct val="80000"/>
              </a:lnSpc>
              <a:defRPr sz="1800"/>
            </a:pPr>
            <a:r>
              <a:rPr lang="en-CA" sz="3000" cap="all" dirty="0">
                <a:ln w="18034">
                  <a:solidFill>
                    <a:srgbClr val="FFFFFF"/>
                  </a:solidFill>
                </a:ln>
                <a:noFill/>
                <a:latin typeface="Khand" charset="0"/>
                <a:ea typeface="Khand" charset="0"/>
                <a:cs typeface="Khand" charset="0"/>
                <a:sym typeface="Helvetica"/>
              </a:rPr>
              <a:t>Algorithm for calling (Minor) penalties</a:t>
            </a:r>
            <a:endParaRPr sz="3000" cap="all" dirty="0">
              <a:solidFill>
                <a:srgbClr val="FFFFFF"/>
              </a:solidFill>
              <a:latin typeface="Khand" charset="0"/>
              <a:ea typeface="Khand" charset="0"/>
              <a:cs typeface="Khand" charset="0"/>
              <a:sym typeface="Helvetica"/>
            </a:endParaRPr>
          </a:p>
        </p:txBody>
      </p:sp>
      <p:sp>
        <p:nvSpPr>
          <p:cNvPr id="6" name="Shape 122"/>
          <p:cNvSpPr/>
          <p:nvPr/>
        </p:nvSpPr>
        <p:spPr>
          <a:xfrm>
            <a:off x="1709631" y="2120565"/>
            <a:ext cx="8353353" cy="29058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>
              <a:lnSpc>
                <a:spcPct val="140000"/>
              </a:lnSpc>
              <a:buClr>
                <a:schemeClr val="tx1">
                  <a:lumMod val="85000"/>
                  <a:lumOff val="15000"/>
                </a:schemeClr>
              </a:buClr>
              <a:buSzPct val="75000"/>
              <a:defRPr sz="1800"/>
            </a:pPr>
            <a:endParaRPr sz="1319" dirty="0">
              <a:solidFill>
                <a:schemeClr val="tx1">
                  <a:lumMod val="85000"/>
                  <a:lumOff val="15000"/>
                </a:schemeClr>
              </a:solidFill>
              <a:latin typeface="Hind Light" charset="0"/>
              <a:ea typeface="Hind Light" charset="0"/>
              <a:cs typeface="Hind Ligh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975611" y="5158502"/>
            <a:ext cx="6249353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9110645" y="5575411"/>
            <a:ext cx="72136" cy="17492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4288" tIns="14288" rIns="14288" bIns="14288" numCol="1" spcCol="38100" rtlCol="0" anchor="ctr">
            <a:spAutoFit/>
          </a:bodyPr>
          <a:lstStyle/>
          <a:p>
            <a:pPr algn="ctr" defTabSz="435307" latinLnBrk="1" hangingPunct="0"/>
            <a:r>
              <a:rPr lang="en-US" sz="949" b="1" dirty="0">
                <a:solidFill>
                  <a:schemeClr val="bg1">
                    <a:lumMod val="65000"/>
                  </a:schemeClr>
                </a:solidFill>
                <a:latin typeface="Hind Semibold" charset="0"/>
                <a:ea typeface="Hind Semibold" charset="0"/>
                <a:cs typeface="Hind Semibold" charset="0"/>
                <a:sym typeface="Helvetica Light"/>
              </a:rPr>
              <a:t>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68130" y="1554691"/>
            <a:ext cx="4129661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350" dirty="0"/>
              <a:t>Is this action an infraction? (</a:t>
            </a:r>
            <a:r>
              <a:rPr lang="fr-CA" sz="1350" dirty="0" err="1"/>
              <a:t>it</a:t>
            </a:r>
            <a:r>
              <a:rPr lang="fr-CA" sz="1350" dirty="0"/>
              <a:t> must </a:t>
            </a:r>
            <a:r>
              <a:rPr lang="fr-CA" sz="1350" dirty="0" err="1"/>
              <a:t>meet</a:t>
            </a:r>
            <a:r>
              <a:rPr lang="fr-CA" sz="1350" dirty="0"/>
              <a:t> the standards)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60568" y="2007789"/>
            <a:ext cx="581361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1350" dirty="0"/>
              <a:t>Yes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640047" y="2031588"/>
            <a:ext cx="1262409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1350" dirty="0"/>
              <a:t>No (no flag)</a:t>
            </a:r>
          </a:p>
        </p:txBody>
      </p:sp>
      <p:cxnSp>
        <p:nvCxnSpPr>
          <p:cNvPr id="11" name="Connecteur droit 10"/>
          <p:cNvCxnSpPr>
            <a:stCxn id="3" idx="2"/>
            <a:endCxn id="7" idx="0"/>
          </p:cNvCxnSpPr>
          <p:nvPr/>
        </p:nvCxnSpPr>
        <p:spPr>
          <a:xfrm flipH="1">
            <a:off x="5451248" y="1854773"/>
            <a:ext cx="581712" cy="153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3" idx="2"/>
            <a:endCxn id="10" idx="0"/>
          </p:cNvCxnSpPr>
          <p:nvPr/>
        </p:nvCxnSpPr>
        <p:spPr>
          <a:xfrm>
            <a:off x="6032961" y="1854774"/>
            <a:ext cx="1238291" cy="176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621344" y="3541454"/>
            <a:ext cx="1294254" cy="71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1350" dirty="0" err="1"/>
              <a:t>Keep</a:t>
            </a:r>
            <a:r>
              <a:rPr lang="fr-CA" sz="1350" dirty="0"/>
              <a:t> </a:t>
            </a:r>
            <a:r>
              <a:rPr lang="fr-CA" sz="1350" dirty="0" err="1"/>
              <a:t>officiating</a:t>
            </a:r>
            <a:r>
              <a:rPr lang="fr-CA" sz="1350" dirty="0"/>
              <a:t>!</a:t>
            </a:r>
          </a:p>
          <a:p>
            <a:endParaRPr lang="fr-CA" sz="1350" dirty="0"/>
          </a:p>
        </p:txBody>
      </p:sp>
      <p:sp>
        <p:nvSpPr>
          <p:cNvPr id="17" name="ZoneTexte 16"/>
          <p:cNvSpPr txBox="1"/>
          <p:nvPr/>
        </p:nvSpPr>
        <p:spPr>
          <a:xfrm>
            <a:off x="3148264" y="2400103"/>
            <a:ext cx="189239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1350" dirty="0" err="1"/>
              <a:t>Does</a:t>
            </a:r>
            <a:r>
              <a:rPr lang="fr-CA" sz="1350" dirty="0"/>
              <a:t> </a:t>
            </a:r>
            <a:r>
              <a:rPr lang="fr-CA" sz="1350" dirty="0" err="1"/>
              <a:t>it</a:t>
            </a:r>
            <a:r>
              <a:rPr lang="fr-CA" sz="1350" dirty="0"/>
              <a:t> have an impact on the </a:t>
            </a:r>
            <a:r>
              <a:rPr lang="fr-CA" sz="1350" dirty="0" err="1"/>
              <a:t>play</a:t>
            </a:r>
            <a:r>
              <a:rPr lang="fr-CA" sz="1350" dirty="0"/>
              <a:t>?</a:t>
            </a:r>
          </a:p>
        </p:txBody>
      </p:sp>
      <p:cxnSp>
        <p:nvCxnSpPr>
          <p:cNvPr id="19" name="Connecteur droit 18"/>
          <p:cNvCxnSpPr>
            <a:stCxn id="7" idx="2"/>
            <a:endCxn id="17" idx="0"/>
          </p:cNvCxnSpPr>
          <p:nvPr/>
        </p:nvCxnSpPr>
        <p:spPr>
          <a:xfrm flipH="1">
            <a:off x="4094462" y="2307872"/>
            <a:ext cx="1356786" cy="92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142616" y="3056611"/>
            <a:ext cx="581361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1350" dirty="0" err="1"/>
              <a:t>Yes</a:t>
            </a:r>
            <a:endParaRPr lang="fr-CA" sz="1350" dirty="0"/>
          </a:p>
        </p:txBody>
      </p:sp>
      <p:sp>
        <p:nvSpPr>
          <p:cNvPr id="21" name="ZoneTexte 20"/>
          <p:cNvSpPr txBox="1"/>
          <p:nvPr/>
        </p:nvSpPr>
        <p:spPr>
          <a:xfrm>
            <a:off x="4416549" y="3062080"/>
            <a:ext cx="1060190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1350" dirty="0"/>
              <a:t>No (no flag)</a:t>
            </a:r>
          </a:p>
        </p:txBody>
      </p:sp>
      <p:cxnSp>
        <p:nvCxnSpPr>
          <p:cNvPr id="23" name="Connecteur droit 22"/>
          <p:cNvCxnSpPr>
            <a:stCxn id="17" idx="2"/>
            <a:endCxn id="20" idx="0"/>
          </p:cNvCxnSpPr>
          <p:nvPr/>
        </p:nvCxnSpPr>
        <p:spPr>
          <a:xfrm flipH="1">
            <a:off x="3433296" y="2907933"/>
            <a:ext cx="661166" cy="148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7" idx="2"/>
            <a:endCxn id="21" idx="0"/>
          </p:cNvCxnSpPr>
          <p:nvPr/>
        </p:nvCxnSpPr>
        <p:spPr>
          <a:xfrm>
            <a:off x="4094462" y="2907934"/>
            <a:ext cx="852182" cy="154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10" idx="2"/>
            <a:endCxn id="16" idx="0"/>
          </p:cNvCxnSpPr>
          <p:nvPr/>
        </p:nvCxnSpPr>
        <p:spPr>
          <a:xfrm>
            <a:off x="7271251" y="2331671"/>
            <a:ext cx="997220" cy="1209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21" idx="3"/>
            <a:endCxn id="16" idx="1"/>
          </p:cNvCxnSpPr>
          <p:nvPr/>
        </p:nvCxnSpPr>
        <p:spPr>
          <a:xfrm>
            <a:off x="5476740" y="3212122"/>
            <a:ext cx="2144605" cy="687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756038" y="3558020"/>
            <a:ext cx="369521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1350" dirty="0"/>
              <a:t>Do I </a:t>
            </a:r>
            <a:r>
              <a:rPr lang="fr-CA" sz="1350" dirty="0" err="1"/>
              <a:t>really</a:t>
            </a:r>
            <a:r>
              <a:rPr lang="fr-CA" sz="1350" dirty="0"/>
              <a:t> want to </a:t>
            </a:r>
            <a:r>
              <a:rPr lang="fr-CA" sz="1350" dirty="0" err="1"/>
              <a:t>penalize</a:t>
            </a:r>
            <a:r>
              <a:rPr lang="fr-CA" sz="1350" dirty="0"/>
              <a:t>? Am I 100% certain?</a:t>
            </a:r>
          </a:p>
          <a:p>
            <a:r>
              <a:rPr lang="fr-CA" sz="1350" dirty="0"/>
              <a:t>(</a:t>
            </a:r>
            <a:r>
              <a:rPr lang="fr-CA" sz="1350" dirty="0" err="1"/>
              <a:t>game</a:t>
            </a:r>
            <a:r>
              <a:rPr lang="fr-CA" sz="1350" dirty="0"/>
              <a:t> situation, score, </a:t>
            </a:r>
            <a:r>
              <a:rPr lang="fr-CA" sz="1350" dirty="0" err="1"/>
              <a:t>feel</a:t>
            </a:r>
            <a:r>
              <a:rPr lang="fr-CA" sz="1350" dirty="0"/>
              <a:t> for the </a:t>
            </a:r>
            <a:r>
              <a:rPr lang="fr-CA" sz="1350" dirty="0" err="1"/>
              <a:t>game</a:t>
            </a:r>
            <a:r>
              <a:rPr lang="fr-CA" sz="1350" dirty="0"/>
              <a:t>?)</a:t>
            </a:r>
          </a:p>
        </p:txBody>
      </p:sp>
      <p:cxnSp>
        <p:nvCxnSpPr>
          <p:cNvPr id="44" name="Connecteur droit 43"/>
          <p:cNvCxnSpPr>
            <a:stCxn id="20" idx="2"/>
            <a:endCxn id="32" idx="0"/>
          </p:cNvCxnSpPr>
          <p:nvPr/>
        </p:nvCxnSpPr>
        <p:spPr>
          <a:xfrm>
            <a:off x="3433297" y="3356693"/>
            <a:ext cx="170347" cy="201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1761102" y="4436228"/>
            <a:ext cx="581361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1350" dirty="0" err="1"/>
              <a:t>Yes</a:t>
            </a:r>
            <a:endParaRPr lang="fr-CA" sz="1350" dirty="0"/>
          </a:p>
        </p:txBody>
      </p:sp>
      <p:cxnSp>
        <p:nvCxnSpPr>
          <p:cNvPr id="68" name="Connecteur droit 67"/>
          <p:cNvCxnSpPr>
            <a:stCxn id="32" idx="2"/>
            <a:endCxn id="63" idx="0"/>
          </p:cNvCxnSpPr>
          <p:nvPr/>
        </p:nvCxnSpPr>
        <p:spPr>
          <a:xfrm flipH="1">
            <a:off x="2051783" y="4065850"/>
            <a:ext cx="1551861" cy="370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>
            <a:stCxn id="32" idx="2"/>
            <a:endCxn id="97" idx="0"/>
          </p:cNvCxnSpPr>
          <p:nvPr/>
        </p:nvCxnSpPr>
        <p:spPr>
          <a:xfrm>
            <a:off x="3603644" y="4065851"/>
            <a:ext cx="48277" cy="338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>
            <a:stCxn id="97" idx="3"/>
            <a:endCxn id="16" idx="1"/>
          </p:cNvCxnSpPr>
          <p:nvPr/>
        </p:nvCxnSpPr>
        <p:spPr>
          <a:xfrm flipV="1">
            <a:off x="4182016" y="3899244"/>
            <a:ext cx="3439329" cy="655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2393934" y="4835293"/>
            <a:ext cx="1647800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1350" dirty="0" err="1"/>
              <a:t>Throw</a:t>
            </a:r>
            <a:r>
              <a:rPr lang="fr-CA" sz="1350" dirty="0"/>
              <a:t> </a:t>
            </a:r>
            <a:r>
              <a:rPr lang="fr-CA" sz="1350" dirty="0" err="1"/>
              <a:t>your</a:t>
            </a:r>
            <a:r>
              <a:rPr lang="fr-CA" sz="1350" dirty="0"/>
              <a:t> flag!</a:t>
            </a:r>
          </a:p>
        </p:txBody>
      </p:sp>
      <p:cxnSp>
        <p:nvCxnSpPr>
          <p:cNvPr id="75" name="Connecteur droit 74"/>
          <p:cNvCxnSpPr>
            <a:stCxn id="73" idx="1"/>
            <a:endCxn id="63" idx="2"/>
          </p:cNvCxnSpPr>
          <p:nvPr/>
        </p:nvCxnSpPr>
        <p:spPr>
          <a:xfrm flipH="1" flipV="1">
            <a:off x="2051782" y="4736310"/>
            <a:ext cx="342152" cy="24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>
            <a:stCxn id="73" idx="3"/>
            <a:endCxn id="16" idx="1"/>
          </p:cNvCxnSpPr>
          <p:nvPr/>
        </p:nvCxnSpPr>
        <p:spPr>
          <a:xfrm flipV="1">
            <a:off x="4041734" y="3899244"/>
            <a:ext cx="3579610" cy="1086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/>
          <p:cNvSpPr txBox="1"/>
          <p:nvPr/>
        </p:nvSpPr>
        <p:spPr>
          <a:xfrm>
            <a:off x="3121825" y="4404405"/>
            <a:ext cx="1060190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1350" dirty="0"/>
              <a:t>No (no flag)</a:t>
            </a:r>
          </a:p>
        </p:txBody>
      </p:sp>
    </p:spTree>
    <p:extLst>
      <p:ext uri="{BB962C8B-B14F-4D97-AF65-F5344CB8AC3E}">
        <p14:creationId xmlns:p14="http://schemas.microsoft.com/office/powerpoint/2010/main" val="1676825064"/>
      </p:ext>
    </p:extLst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70283"/>
          </a:xfrm>
        </p:spPr>
        <p:txBody>
          <a:bodyPr>
            <a:normAutofit/>
          </a:bodyPr>
          <a:lstStyle/>
          <a:p>
            <a:r>
              <a:rPr lang="en-US" dirty="0"/>
              <a:t>You MUST know 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 matter the league know the rules &amp; applications</a:t>
            </a:r>
          </a:p>
          <a:p>
            <a:r>
              <a:rPr lang="en-US" dirty="0"/>
              <a:t>Know your mechanics and make sure the crew is on the same page</a:t>
            </a:r>
          </a:p>
          <a:p>
            <a:r>
              <a:rPr lang="en-US" dirty="0"/>
              <a:t>Understand situational awareness and game applications</a:t>
            </a:r>
          </a:p>
          <a:p>
            <a:r>
              <a:rPr lang="en-US" dirty="0"/>
              <a:t>Understand your crew, its strength &amp; weaknesses </a:t>
            </a:r>
          </a:p>
          <a:p>
            <a:r>
              <a:rPr lang="en-US" dirty="0"/>
              <a:t>More importantly understand your own</a:t>
            </a:r>
          </a:p>
          <a:p>
            <a:r>
              <a:rPr lang="en-US" dirty="0"/>
              <a:t>Own your side 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Safety is paramount use your vision especially peripheral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1"/>
            <a:ext cx="2057400" cy="365125"/>
          </a:xfrm>
        </p:spPr>
        <p:txBody>
          <a:bodyPr/>
          <a:lstStyle/>
          <a:p>
            <a:fld id="{13F08057-D775-434B-BD60-E38262F2B0A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8592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4AE0-0E34-2844-885E-90C8D76D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Fouls &amp; The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EC4C7-AD49-4C4F-BEE2-BB7CBCF61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Holding look for the shock value</a:t>
            </a:r>
          </a:p>
          <a:p>
            <a:r>
              <a:rPr lang="en-US" dirty="0"/>
              <a:t>Pass Interference/ Illegal Contact ..Advantage, Advantage must see it all</a:t>
            </a:r>
          </a:p>
          <a:p>
            <a:r>
              <a:rPr lang="en-US" dirty="0"/>
              <a:t>UR Delayed knee Blocks, BBW, head safety</a:t>
            </a:r>
          </a:p>
          <a:p>
            <a:r>
              <a:rPr lang="en-US" dirty="0"/>
              <a:t>Line movement, Action of the Center,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Fatal Flaws- fumbles, still thinking on LOS trust them to do their job, spots, adjudicating players down</a:t>
            </a:r>
          </a:p>
          <a:p>
            <a:r>
              <a:rPr lang="en-US" dirty="0"/>
              <a:t>Penalties, make sure its right, control the narrative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9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to read plays </a:t>
            </a:r>
            <a:br>
              <a:rPr lang="en-US" dirty="0"/>
            </a:br>
            <a:r>
              <a:rPr lang="en-US" sz="4800" b="1" dirty="0"/>
              <a:t>Offense &amp; Defense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318" y="1446749"/>
            <a:ext cx="9046292" cy="45130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 the offense a run oriented or pass oriented team</a:t>
            </a:r>
          </a:p>
          <a:p>
            <a:r>
              <a:rPr lang="en-US" dirty="0"/>
              <a:t>What are their tendencies, everyone has them </a:t>
            </a:r>
          </a:p>
          <a:p>
            <a:r>
              <a:rPr lang="en-US" dirty="0"/>
              <a:t>If you learn nothing else learn body language </a:t>
            </a:r>
          </a:p>
          <a:p>
            <a:r>
              <a:rPr lang="en-US" dirty="0"/>
              <a:t>Be a student of the game, mechanics, </a:t>
            </a:r>
            <a:r>
              <a:rPr lang="en-US" dirty="0" err="1"/>
              <a:t>etc</a:t>
            </a:r>
            <a:r>
              <a:rPr lang="en-US" dirty="0"/>
              <a:t> are already past their BBD</a:t>
            </a:r>
          </a:p>
          <a:p>
            <a:r>
              <a:rPr lang="en-US" dirty="0"/>
              <a:t>Recognize the vibes, something different is about to happen be ready for it expect the unexpected</a:t>
            </a:r>
          </a:p>
          <a:p>
            <a:r>
              <a:rPr lang="en-US" dirty="0"/>
              <a:t>Heavy packages on the line, empty backfield sets, misdirection </a:t>
            </a:r>
          </a:p>
          <a:p>
            <a:r>
              <a:rPr lang="en-US" dirty="0"/>
              <a:t>Remember both O &amp; D are trying to cheat (&amp; its not a bad thing)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3F08057-D775-434B-BD60-E38262F2B0A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235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Know your Teams &amp; Players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2206" y="1696065"/>
            <a:ext cx="8117144" cy="4350774"/>
          </a:xfrm>
        </p:spPr>
        <p:txBody>
          <a:bodyPr>
            <a:normAutofit/>
          </a:bodyPr>
          <a:lstStyle/>
          <a:p>
            <a:r>
              <a:rPr lang="en-US" sz="2400" dirty="0"/>
              <a:t>It doesn’t matter 4,5,6 &amp; &amp; man ball or what side of the ball you are on</a:t>
            </a:r>
          </a:p>
          <a:p>
            <a:r>
              <a:rPr lang="en-US" sz="2400" dirty="0"/>
              <a:t>Who are the team leaders that can control things</a:t>
            </a:r>
          </a:p>
          <a:p>
            <a:r>
              <a:rPr lang="en-US" sz="2400" dirty="0"/>
              <a:t>Who is out to cause anarchy &amp; how to deal with it </a:t>
            </a:r>
          </a:p>
          <a:p>
            <a:r>
              <a:rPr lang="en-US" sz="2400" dirty="0"/>
              <a:t>Finding those players that are on the edge, they are sneaky</a:t>
            </a:r>
          </a:p>
          <a:p>
            <a:r>
              <a:rPr lang="en-US" sz="2400" dirty="0"/>
              <a:t>Learn, learn, learn each play gives you knowledge don’t let it go to waste , use it </a:t>
            </a:r>
          </a:p>
          <a:p>
            <a:r>
              <a:rPr lang="en-US" sz="2400" dirty="0"/>
              <a:t>There is never a time when nothing is going on</a:t>
            </a:r>
          </a:p>
          <a:p>
            <a:r>
              <a:rPr lang="en-US" sz="2400" dirty="0"/>
              <a:t>It’s the little nuisances that make the difference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3F08057-D775-434B-BD60-E38262F2B0A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437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Be proactive helps to prevent reactive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2206" y="1696065"/>
            <a:ext cx="8117144" cy="4350774"/>
          </a:xfrm>
        </p:spPr>
        <p:txBody>
          <a:bodyPr>
            <a:noAutofit/>
          </a:bodyPr>
          <a:lstStyle/>
          <a:p>
            <a:r>
              <a:rPr lang="en-US" sz="2400" dirty="0"/>
              <a:t>Situational Awareness and applying it each play</a:t>
            </a:r>
          </a:p>
          <a:p>
            <a:r>
              <a:rPr lang="en-US" sz="2400" dirty="0"/>
              <a:t>Build rapport any time you can (</a:t>
            </a:r>
            <a:r>
              <a:rPr lang="en-US" sz="2400" dirty="0" err="1"/>
              <a:t>humour</a:t>
            </a:r>
            <a:r>
              <a:rPr lang="en-US" sz="2400" dirty="0"/>
              <a:t>, nice play, trainer)</a:t>
            </a:r>
          </a:p>
          <a:p>
            <a:r>
              <a:rPr lang="en-US" sz="2400" dirty="0"/>
              <a:t>The mechanics change when we are at 7 but everything else is the same</a:t>
            </a:r>
          </a:p>
          <a:p>
            <a:r>
              <a:rPr lang="en-US" sz="2400" dirty="0"/>
              <a:t>Got a player about to lose it, call a friend (his captain, coach, whoever)</a:t>
            </a:r>
          </a:p>
          <a:p>
            <a:r>
              <a:rPr lang="en-US" sz="2400" dirty="0"/>
              <a:t>Talk players out of taking penalties </a:t>
            </a:r>
          </a:p>
          <a:p>
            <a:r>
              <a:rPr lang="en-US" sz="2400" dirty="0"/>
              <a:t>Remember to talk and respect others as you like to be treated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3F08057-D775-434B-BD60-E38262F2B0A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958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021427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What is your job &amp; how to accomplish it </a:t>
            </a:r>
            <a:br>
              <a:rPr lang="en-US" sz="2800" dirty="0"/>
            </a:br>
            <a:r>
              <a:rPr lang="en-US" sz="2800" b="1" dirty="0"/>
              <a:t>LEAP B4 ME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2206" y="1492867"/>
            <a:ext cx="8436078" cy="4350774"/>
          </a:xfrm>
        </p:spPr>
        <p:txBody>
          <a:bodyPr>
            <a:noAutofit/>
          </a:bodyPr>
          <a:lstStyle/>
          <a:p>
            <a:r>
              <a:rPr lang="en-US" dirty="0"/>
              <a:t>Control the LINE</a:t>
            </a:r>
          </a:p>
          <a:p>
            <a:r>
              <a:rPr lang="en-US" dirty="0"/>
              <a:t>Keep things running EFFICIENTLY</a:t>
            </a:r>
          </a:p>
          <a:p>
            <a:r>
              <a:rPr lang="en-US" dirty="0"/>
              <a:t>Be a person of ACTION</a:t>
            </a:r>
          </a:p>
          <a:p>
            <a:r>
              <a:rPr lang="en-US" dirty="0"/>
              <a:t>Keep the PEACE</a:t>
            </a:r>
          </a:p>
          <a:p>
            <a:r>
              <a:rPr lang="en-US" dirty="0"/>
              <a:t>BODY Language tells all</a:t>
            </a:r>
          </a:p>
          <a:p>
            <a:r>
              <a:rPr lang="en-US" dirty="0"/>
              <a:t>All 4 one &amp; one 4 all – we are in this together</a:t>
            </a:r>
          </a:p>
          <a:p>
            <a:r>
              <a:rPr lang="en-US" dirty="0"/>
              <a:t>Help with the game &amp; clock MANAGEMENT</a:t>
            </a:r>
          </a:p>
          <a:p>
            <a:r>
              <a:rPr lang="en-US" dirty="0"/>
              <a:t>Read the ENERGY of the crew, teams &amp; coaches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3F08057-D775-434B-BD60-E38262F2B0AE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930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Standards of your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2206" y="1434806"/>
            <a:ext cx="8436078" cy="4350774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Better know your rules and applications (Refs best friend)</a:t>
            </a:r>
          </a:p>
          <a:p>
            <a:r>
              <a:rPr lang="en-US" sz="3600" dirty="0"/>
              <a:t>Save your crew from themselves but diplomatically </a:t>
            </a:r>
          </a:p>
          <a:p>
            <a:r>
              <a:rPr lang="en-US" sz="3600" dirty="0"/>
              <a:t>Safety calls vs technical</a:t>
            </a:r>
          </a:p>
          <a:p>
            <a:r>
              <a:rPr lang="en-US" sz="3600" dirty="0"/>
              <a:t>Talk to your players &amp; coaches – let them know your standard there are no secrets</a:t>
            </a:r>
          </a:p>
          <a:p>
            <a:r>
              <a:rPr lang="en-US" sz="3600" dirty="0"/>
              <a:t>Ensure other’s standards and yours are consistent</a:t>
            </a:r>
          </a:p>
          <a:p>
            <a:r>
              <a:rPr lang="en-US" sz="3600" dirty="0"/>
              <a:t>Don’t wait until things are over to realign our standards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3F08057-D775-434B-BD60-E38262F2B0AE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10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 can I do to improve MY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2206" y="1463836"/>
            <a:ext cx="8436078" cy="4350774"/>
          </a:xfrm>
        </p:spPr>
        <p:txBody>
          <a:bodyPr>
            <a:normAutofit/>
          </a:bodyPr>
          <a:lstStyle/>
          <a:p>
            <a:r>
              <a:rPr lang="en-US" sz="3600" dirty="0"/>
              <a:t>Get in the rulebook</a:t>
            </a:r>
          </a:p>
          <a:p>
            <a:r>
              <a:rPr lang="en-US" sz="3600" dirty="0"/>
              <a:t>Understand your mechanics </a:t>
            </a:r>
          </a:p>
          <a:p>
            <a:r>
              <a:rPr lang="en-US" sz="3600" dirty="0"/>
              <a:t>Interpersonal skills with players, coaches &amp; most important your crew</a:t>
            </a:r>
          </a:p>
          <a:p>
            <a:r>
              <a:rPr lang="en-US" sz="3600" dirty="0"/>
              <a:t>Be a student of the game</a:t>
            </a:r>
          </a:p>
          <a:p>
            <a:r>
              <a:rPr lang="en-US" sz="3600" dirty="0"/>
              <a:t>Absorb information from every source</a:t>
            </a:r>
          </a:p>
          <a:p>
            <a:r>
              <a:rPr lang="en-US" sz="3600" dirty="0"/>
              <a:t>Learn from your peers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3F08057-D775-434B-BD60-E38262F2B0AE}" type="slidenum">
              <a:rPr lang="en-CA" smtClean="0"/>
              <a:t>9</a:t>
            </a:fld>
            <a:endParaRPr lang="en-CA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DC2313E-209F-4F43-B239-050671D0A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008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L New Brand Template" id="{37808E72-7BC4-8C4F-BA7C-9AB6955717AE}" vid="{DB6A5E2B-E38D-5F48-82A1-596EE685209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713</Words>
  <Application>Microsoft Office PowerPoint</Application>
  <PresentationFormat>Widescreen</PresentationFormat>
  <Paragraphs>106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Hind Bold</vt:lpstr>
      <vt:lpstr>Hind Light</vt:lpstr>
      <vt:lpstr>Hind Semibold</vt:lpstr>
      <vt:lpstr>Khand</vt:lpstr>
      <vt:lpstr>Khand Semibold</vt:lpstr>
      <vt:lpstr>Arial</vt:lpstr>
      <vt:lpstr>Calibri</vt:lpstr>
      <vt:lpstr>1_Office Theme</vt:lpstr>
      <vt:lpstr>INTRODUCTION</vt:lpstr>
      <vt:lpstr>You MUST know the basics</vt:lpstr>
      <vt:lpstr>Fouls &amp; The JOB</vt:lpstr>
      <vt:lpstr>How to read plays  Offense &amp; Defense </vt:lpstr>
      <vt:lpstr>Know your Teams &amp; Players</vt:lpstr>
      <vt:lpstr>Be proactive helps to prevent reactive</vt:lpstr>
      <vt:lpstr>What is your job &amp; how to accomplish it  LEAP B4 ME</vt:lpstr>
      <vt:lpstr>Standards of your calls</vt:lpstr>
      <vt:lpstr>What can I do to improve MY game</vt:lpstr>
      <vt:lpstr>TIPS</vt:lpstr>
      <vt:lpstr>PowerPoint Presentation</vt:lpstr>
    </vt:vector>
  </TitlesOfParts>
  <Company>CISSS de l'Outaouais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Philosophical reminders</dc:title>
  <dc:creator>Benoit Major</dc:creator>
  <cp:lastModifiedBy>Henry Chiu</cp:lastModifiedBy>
  <cp:revision>8</cp:revision>
  <dcterms:created xsi:type="dcterms:W3CDTF">2021-08-20T14:26:20Z</dcterms:created>
  <dcterms:modified xsi:type="dcterms:W3CDTF">2024-03-13T01:47:46Z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7d8d5d-78e2-4a62-9fcd-016eb5e4c57c_Enabled">
    <vt:lpwstr>true</vt:lpwstr>
  </property>
  <property fmtid="{D5CDD505-2E9C-101B-9397-08002B2CF9AE}" pid="3" name="MSIP_Label_6a7d8d5d-78e2-4a62-9fcd-016eb5e4c57c_SetDate">
    <vt:lpwstr>2021-08-28T13:20:55Z</vt:lpwstr>
  </property>
  <property fmtid="{D5CDD505-2E9C-101B-9397-08002B2CF9AE}" pid="4" name="MSIP_Label_6a7d8d5d-78e2-4a62-9fcd-016eb5e4c57c_Method">
    <vt:lpwstr>Standard</vt:lpwstr>
  </property>
  <property fmtid="{D5CDD505-2E9C-101B-9397-08002B2CF9AE}" pid="5" name="MSIP_Label_6a7d8d5d-78e2-4a62-9fcd-016eb5e4c57c_Name">
    <vt:lpwstr>Général</vt:lpwstr>
  </property>
  <property fmtid="{D5CDD505-2E9C-101B-9397-08002B2CF9AE}" pid="6" name="MSIP_Label_6a7d8d5d-78e2-4a62-9fcd-016eb5e4c57c_SiteId">
    <vt:lpwstr>06e1fe28-5f8b-4075-bf6c-ae24be1a7992</vt:lpwstr>
  </property>
  <property fmtid="{D5CDD505-2E9C-101B-9397-08002B2CF9AE}" pid="7" name="MSIP_Label_6a7d8d5d-78e2-4a62-9fcd-016eb5e4c57c_ActionId">
    <vt:lpwstr>3384b2cd-2ac9-4e34-8afa-e74b6af88798</vt:lpwstr>
  </property>
  <property fmtid="{D5CDD505-2E9C-101B-9397-08002B2CF9AE}" pid="8" name="MSIP_Label_6a7d8d5d-78e2-4a62-9fcd-016eb5e4c57c_ContentBits">
    <vt:lpwstr>0</vt:lpwstr>
  </property>
</Properties>
</file>